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CF3BD9-81B1-A24C-8AC0-C3D3BEA6349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-361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5A310-8B97-A34A-A2C5-87E681AA20B4}" type="datetimeFigureOut">
              <a:rPr lang="en-US" smtClean="0"/>
              <a:t>20/11/2014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75EA4-3582-F142-AB49-B1173BCB2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72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E215F-CE86-F944-BD49-6B1AD2BBB330}" type="datetimeFigureOut">
              <a:rPr lang="en-US" smtClean="0"/>
              <a:t>20/11/2014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FBB5D-7DA1-5F49-BB4A-D11C519B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32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2C1544B4-A0B2-0A42-976C-7DD6D73469A2}" type="slidenum">
              <a:rPr lang="en-US" sz="1300">
                <a:solidFill>
                  <a:srgbClr val="000000"/>
                </a:solidFill>
                <a:latin typeface="Times New Roman" charset="0"/>
              </a:rPr>
              <a:pPr eaLnBrk="1"/>
              <a:t>2</a:t>
            </a:fld>
            <a:endParaRPr lang="en-US" sz="13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2C1544B4-A0B2-0A42-976C-7DD6D73469A2}" type="slidenum">
              <a:rPr lang="en-US" sz="1300">
                <a:solidFill>
                  <a:srgbClr val="000000"/>
                </a:solidFill>
                <a:latin typeface="Times New Roman" charset="0"/>
              </a:rPr>
              <a:pPr eaLnBrk="1"/>
              <a:t>3</a:t>
            </a:fld>
            <a:endParaRPr lang="en-US" sz="13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2C1544B4-A0B2-0A42-976C-7DD6D73469A2}" type="slidenum">
              <a:rPr lang="en-US" sz="1300">
                <a:solidFill>
                  <a:srgbClr val="000000"/>
                </a:solidFill>
                <a:latin typeface="Times New Roman" charset="0"/>
              </a:rPr>
              <a:pPr eaLnBrk="1"/>
              <a:t>4</a:t>
            </a:fld>
            <a:endParaRPr lang="en-US" sz="13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2C1544B4-A0B2-0A42-976C-7DD6D73469A2}" type="slidenum">
              <a:rPr lang="en-US" sz="1300">
                <a:solidFill>
                  <a:srgbClr val="000000"/>
                </a:solidFill>
                <a:latin typeface="Times New Roman" charset="0"/>
              </a:rPr>
              <a:pPr eaLnBrk="1"/>
              <a:t>5</a:t>
            </a:fld>
            <a:endParaRPr lang="en-US" sz="13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3BD7-501A-E94B-928A-58117C2EF01C}" type="datetimeFigureOut">
              <a:rPr lang="en-US" smtClean="0"/>
              <a:t>20/11/2014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8207-C8D6-454F-AE5E-A5D38CC1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7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3BD7-501A-E94B-928A-58117C2EF01C}" type="datetimeFigureOut">
              <a:rPr lang="en-US" smtClean="0"/>
              <a:t>20/11/2014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8207-C8D6-454F-AE5E-A5D38CC1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9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3BD7-501A-E94B-928A-58117C2EF01C}" type="datetimeFigureOut">
              <a:rPr lang="en-US" smtClean="0"/>
              <a:t>20/11/2014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8207-C8D6-454F-AE5E-A5D38CC1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85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04641" y="6303543"/>
            <a:ext cx="1782720" cy="335555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>
            <a:lvl1pPr eaLnBrk="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37931725" indent="-37474525" eaLnBrk="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>
              <a:lnSpc>
                <a:spcPct val="102000"/>
              </a:lnSpc>
              <a:defRPr/>
            </a:pPr>
            <a:r>
              <a:rPr lang="en-US" sz="1500" dirty="0" smtClean="0">
                <a:solidFill>
                  <a:srgbClr val="000080"/>
                </a:solidFill>
                <a:latin typeface="Droid Sans" charset="0"/>
                <a:ea typeface="+mn-ea"/>
                <a:cs typeface="+mn-cs"/>
              </a:rPr>
              <a:t>Version</a:t>
            </a:r>
            <a:r>
              <a:rPr lang="en-US" sz="1500" baseline="0" dirty="0" smtClean="0">
                <a:solidFill>
                  <a:srgbClr val="000080"/>
                </a:solidFill>
                <a:latin typeface="Droid Sans" charset="0"/>
                <a:ea typeface="+mn-ea"/>
                <a:cs typeface="+mn-cs"/>
              </a:rPr>
              <a:t> Control</a:t>
            </a:r>
            <a:endParaRPr lang="en-US" sz="1500" dirty="0" smtClean="0">
              <a:solidFill>
                <a:srgbClr val="000080"/>
              </a:solidFill>
              <a:latin typeface="Droid Sans" charset="0"/>
              <a:ea typeface="+mn-ea"/>
              <a:cs typeface="+mn-cs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584481" y="6303543"/>
            <a:ext cx="1160640" cy="335555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>
            <a:lvl1pPr eaLnBrk="0"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37931725" indent="-37474525" eaLnBrk="0"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eaLnBrk="0"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eaLnBrk="0"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eaLnBrk="0"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>
              <a:lnSpc>
                <a:spcPct val="102000"/>
              </a:lnSpc>
              <a:defRPr/>
            </a:pPr>
            <a:r>
              <a:rPr lang="en-US" sz="1500" dirty="0" smtClean="0">
                <a:solidFill>
                  <a:srgbClr val="280099"/>
                </a:solidFill>
                <a:latin typeface="Droid Sans" charset="0"/>
                <a:ea typeface="+mn-ea"/>
                <a:cs typeface="+mn-cs"/>
              </a:rPr>
              <a:t> </a:t>
            </a:r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360" y="207382"/>
            <a:ext cx="1941120" cy="32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7" name="Group 18"/>
          <p:cNvGrpSpPr>
            <a:grpSpLocks/>
          </p:cNvGrpSpPr>
          <p:nvPr userDrawn="1"/>
        </p:nvGrpSpPr>
        <p:grpSpPr bwMode="auto">
          <a:xfrm>
            <a:off x="207360" y="205943"/>
            <a:ext cx="8710560" cy="6097600"/>
            <a:chOff x="144" y="143"/>
            <a:chExt cx="6049" cy="4322"/>
          </a:xfrm>
        </p:grpSpPr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288" y="4464"/>
              <a:ext cx="5760" cy="1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 flipV="1">
              <a:off x="144" y="287"/>
              <a:ext cx="1" cy="4034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288" y="144"/>
              <a:ext cx="5904" cy="1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 flipV="1">
              <a:off x="6192" y="185"/>
              <a:ext cx="1" cy="4136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 flipV="1">
              <a:off x="144" y="143"/>
              <a:ext cx="144" cy="146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V="1">
              <a:off x="6048" y="4319"/>
              <a:ext cx="144" cy="146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44" y="4320"/>
              <a:ext cx="144" cy="144"/>
            </a:xfrm>
            <a:prstGeom prst="line">
              <a:avLst/>
            </a:prstGeom>
            <a:noFill/>
            <a:ln w="9525">
              <a:solidFill>
                <a:srgbClr val="28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921" y="275070"/>
            <a:ext cx="8229600" cy="697709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05708" y="1181819"/>
            <a:ext cx="8294400" cy="49157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65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3BD7-501A-E94B-928A-58117C2EF01C}" type="datetimeFigureOut">
              <a:rPr lang="en-US" smtClean="0"/>
              <a:t>20/11/2014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8207-C8D6-454F-AE5E-A5D38CC1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2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3BD7-501A-E94B-928A-58117C2EF01C}" type="datetimeFigureOut">
              <a:rPr lang="en-US" smtClean="0"/>
              <a:t>20/11/2014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8207-C8D6-454F-AE5E-A5D38CC1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1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3BD7-501A-E94B-928A-58117C2EF01C}" type="datetimeFigureOut">
              <a:rPr lang="en-US" smtClean="0"/>
              <a:t>20/11/2014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8207-C8D6-454F-AE5E-A5D38CC1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3BD7-501A-E94B-928A-58117C2EF01C}" type="datetimeFigureOut">
              <a:rPr lang="en-US" smtClean="0"/>
              <a:t>20/11/2014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8207-C8D6-454F-AE5E-A5D38CC1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3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3BD7-501A-E94B-928A-58117C2EF01C}" type="datetimeFigureOut">
              <a:rPr lang="en-US" smtClean="0"/>
              <a:t>20/11/2014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8207-C8D6-454F-AE5E-A5D38CC1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8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3BD7-501A-E94B-928A-58117C2EF01C}" type="datetimeFigureOut">
              <a:rPr lang="en-US" smtClean="0"/>
              <a:t>20/11/2014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8207-C8D6-454F-AE5E-A5D38CC1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1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3BD7-501A-E94B-928A-58117C2EF01C}" type="datetimeFigureOut">
              <a:rPr lang="en-US" smtClean="0"/>
              <a:t>20/11/2014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8207-C8D6-454F-AE5E-A5D38CC1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2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3BD7-501A-E94B-928A-58117C2EF01C}" type="datetimeFigureOut">
              <a:rPr lang="en-US" smtClean="0"/>
              <a:t>20/11/2014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8207-C8D6-454F-AE5E-A5D38CC1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93BD7-501A-E94B-928A-58117C2EF01C}" type="datetimeFigureOut">
              <a:rPr lang="en-US" smtClean="0"/>
              <a:t>20/11/2014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58207-C8D6-454F-AE5E-A5D38CC1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2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86220"/>
            <a:ext cx="7772400" cy="914230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Version Control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7469"/>
            <a:ext cx="6400800" cy="1601331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Devasena Inupakutika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Software Sustainability Institute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University of Southampton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23" y="892887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80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Types of Version control systems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Subversion: </a:t>
            </a:r>
            <a:r>
              <a:rPr lang="en-US" dirty="0" err="1" smtClean="0"/>
              <a:t>Centralised</a:t>
            </a:r>
            <a:endParaRPr lang="en-US" dirty="0" smtClean="0"/>
          </a:p>
          <a:p>
            <a:pPr marL="857250" lvl="1" indent="-457200"/>
            <a:r>
              <a:rPr lang="en-US" sz="3200" dirty="0"/>
              <a:t>O</a:t>
            </a:r>
            <a:r>
              <a:rPr lang="en-US" sz="3200" dirty="0" smtClean="0"/>
              <a:t>ne server, one repository database</a:t>
            </a:r>
          </a:p>
          <a:p>
            <a:pPr marL="857250" lvl="1" indent="-457200"/>
            <a:r>
              <a:rPr lang="en-US" sz="3200" dirty="0" smtClean="0"/>
              <a:t>Every commit goes straight to the shared repository</a:t>
            </a:r>
          </a:p>
          <a:p>
            <a:r>
              <a:rPr lang="en-US" sz="3600" dirty="0" smtClean="0"/>
              <a:t>Mercurial, </a:t>
            </a:r>
            <a:r>
              <a:rPr lang="en-US" sz="3600" dirty="0" err="1" smtClean="0"/>
              <a:t>git</a:t>
            </a:r>
            <a:r>
              <a:rPr lang="en-US" sz="3600" dirty="0" smtClean="0"/>
              <a:t>: Distributed</a:t>
            </a:r>
          </a:p>
          <a:p>
            <a:pPr marL="857250" lvl="1" indent="-457200"/>
            <a:r>
              <a:rPr lang="en-US" sz="3200" dirty="0" smtClean="0"/>
              <a:t>Every working copy has complete repository in it</a:t>
            </a:r>
          </a:p>
          <a:p>
            <a:pPr marL="857250" lvl="1" indent="-457200"/>
            <a:r>
              <a:rPr lang="en-US" sz="3200" dirty="0" smtClean="0"/>
              <a:t>Commits are local, then push/ pull between computers</a:t>
            </a:r>
          </a:p>
        </p:txBody>
      </p:sp>
    </p:spTree>
    <p:extLst>
      <p:ext uri="{BB962C8B-B14F-4D97-AF65-F5344CB8AC3E}">
        <p14:creationId xmlns:p14="http://schemas.microsoft.com/office/powerpoint/2010/main" val="162852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474579"/>
            <a:ext cx="8229600" cy="110302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xfrm>
            <a:off x="457921" y="623585"/>
            <a:ext cx="8229600" cy="6970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 dirty="0" smtClean="0">
                <a:latin typeface="Arial" charset="0"/>
                <a:cs typeface="Arial Unicode MS" charset="0"/>
              </a:rPr>
              <a:t>What is it?</a:t>
            </a:r>
            <a:endParaRPr lang="en-GB" dirty="0">
              <a:latin typeface="Arial" charset="0"/>
              <a:cs typeface="Arial Unicode M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921" y="1741973"/>
            <a:ext cx="80083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Software to help keep track of changes made to files.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921" y="3076942"/>
            <a:ext cx="80083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Tracks the history of your work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Helps you collaborate with others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058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xfrm>
            <a:off x="457921" y="275069"/>
            <a:ext cx="8229600" cy="6970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GB" dirty="0">
                <a:latin typeface="Arial" charset="0"/>
                <a:cs typeface="Arial Unicode MS" charset="0"/>
              </a:rPr>
              <a:t/>
            </a:r>
            <a:br>
              <a:rPr lang="en-GB" dirty="0">
                <a:latin typeface="Arial" charset="0"/>
                <a:cs typeface="Arial Unicode MS" charset="0"/>
              </a:rPr>
            </a:br>
            <a:r>
              <a:rPr lang="en-GB" dirty="0">
                <a:latin typeface="Arial" charset="0"/>
                <a:cs typeface="Arial Unicode MS" charset="0"/>
              </a:rPr>
              <a:t/>
            </a:r>
            <a:br>
              <a:rPr lang="en-GB" dirty="0">
                <a:latin typeface="Arial" charset="0"/>
                <a:cs typeface="Arial Unicode MS" charset="0"/>
              </a:rPr>
            </a:br>
            <a:endParaRPr lang="en-GB" dirty="0">
              <a:latin typeface="Arial" charset="0"/>
              <a:cs typeface="Arial Unicode MS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920" y="649196"/>
            <a:ext cx="8229600" cy="69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latin typeface="Arial" charset="0"/>
                <a:cs typeface="Arial Unicode MS" charset="0"/>
              </a:rPr>
              <a:t>Keeping track of history</a:t>
            </a:r>
            <a:endParaRPr lang="en-GB" dirty="0">
              <a:latin typeface="Arial" charset="0"/>
              <a:cs typeface="Arial Unicode M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0800000" flipV="1">
            <a:off x="457920" y="1655551"/>
            <a:ext cx="82295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How do you get back to that working version you had yesterday?</a:t>
            </a:r>
          </a:p>
          <a:p>
            <a:endParaRPr lang="en-US" sz="3200" dirty="0" smtClean="0"/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How do you get from “it’s not working!” to understanding what went wrong?</a:t>
            </a:r>
          </a:p>
          <a:p>
            <a:pPr marL="285750" indent="-285750">
              <a:buFont typeface="Arial"/>
              <a:buChar char="•"/>
            </a:pPr>
            <a:endParaRPr lang="en-US" sz="3200" dirty="0"/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How would you repeat scientific experiments from that journal paper you wrote last year?</a:t>
            </a:r>
          </a:p>
          <a:p>
            <a:pPr marL="285750" indent="-285750">
              <a:buFont typeface="Arial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44838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xfrm>
            <a:off x="457921" y="623585"/>
            <a:ext cx="8229600" cy="6970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 dirty="0" smtClean="0">
                <a:latin typeface="Arial" charset="0"/>
                <a:cs typeface="Arial Unicode MS" charset="0"/>
              </a:rPr>
              <a:t>Collaborating.. with yourself!</a:t>
            </a:r>
            <a:endParaRPr lang="en-GB" dirty="0">
              <a:latin typeface="Arial" charset="0"/>
              <a:cs typeface="Arial Unicode M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2409" y="1758253"/>
            <a:ext cx="79290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You need to run the same software on laptop at home and in the lab.</a:t>
            </a:r>
          </a:p>
          <a:p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How do you get code onto both?</a:t>
            </a:r>
          </a:p>
          <a:p>
            <a:pPr marL="457200" indent="-457200">
              <a:buFont typeface="Arial"/>
              <a:buChar char="•"/>
            </a:pPr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How do you verify that you have the same code on both?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4838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xfrm>
            <a:off x="457921" y="623585"/>
            <a:ext cx="8229600" cy="6970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 dirty="0" smtClean="0">
                <a:latin typeface="Arial" charset="0"/>
                <a:cs typeface="Arial Unicode MS" charset="0"/>
              </a:rPr>
              <a:t>Collaborating with others</a:t>
            </a:r>
            <a:endParaRPr lang="en-GB" dirty="0">
              <a:latin typeface="Arial" charset="0"/>
              <a:cs typeface="Arial Unicode M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4972" y="1693132"/>
            <a:ext cx="81732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You’re working on a code or a paper with a colleague..</a:t>
            </a:r>
          </a:p>
          <a:p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How do you find out when they change something?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How do you merge your changes without creating a mess?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How can you find out who introduced a bug and when?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4838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431242"/>
            <a:ext cx="8229600" cy="697709"/>
          </a:xfrm>
        </p:spPr>
        <p:txBody>
          <a:bodyPr>
            <a:noAutofit/>
          </a:bodyPr>
          <a:lstStyle/>
          <a:p>
            <a:r>
              <a:rPr lang="en-US" dirty="0" smtClean="0"/>
              <a:t>Version control helps with all this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3121" y="1451952"/>
            <a:ext cx="8294400" cy="42883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But you need to:</a:t>
            </a:r>
          </a:p>
          <a:p>
            <a:r>
              <a:rPr lang="en-US" dirty="0" smtClean="0"/>
              <a:t>Tell it which files are part of you project</a:t>
            </a:r>
          </a:p>
          <a:p>
            <a:r>
              <a:rPr lang="en-US" dirty="0" smtClean="0"/>
              <a:t>Tell it when you’ve changed something</a:t>
            </a:r>
          </a:p>
          <a:p>
            <a:r>
              <a:rPr lang="en-US" dirty="0" smtClean="0"/>
              <a:t>If two people make conflicting changes, one of them has to resolve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5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484110"/>
            <a:ext cx="8229600" cy="697709"/>
          </a:xfrm>
        </p:spPr>
        <p:txBody>
          <a:bodyPr>
            <a:noAutofit/>
          </a:bodyPr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05708" y="1344620"/>
            <a:ext cx="8294400" cy="4915782"/>
          </a:xfrm>
        </p:spPr>
        <p:txBody>
          <a:bodyPr>
            <a:normAutofit lnSpcReduction="10000"/>
          </a:bodyPr>
          <a:lstStyle/>
          <a:p>
            <a:r>
              <a:rPr lang="en-US" b="1" i="1" dirty="0" smtClean="0"/>
              <a:t>Repository:</a:t>
            </a:r>
            <a:r>
              <a:rPr lang="en-US" i="1" dirty="0" smtClean="0"/>
              <a:t> </a:t>
            </a:r>
            <a:r>
              <a:rPr lang="en-US" dirty="0" smtClean="0"/>
              <a:t>The complete history of your project: every version of every file</a:t>
            </a:r>
            <a:endParaRPr lang="en-US" i="1" dirty="0" smtClean="0"/>
          </a:p>
          <a:p>
            <a:r>
              <a:rPr lang="en-US" b="1" i="1" dirty="0" smtClean="0"/>
              <a:t>Working copy: </a:t>
            </a:r>
            <a:r>
              <a:rPr lang="en-US" dirty="0" smtClean="0"/>
              <a:t>The project as you’re working on it now</a:t>
            </a:r>
            <a:endParaRPr lang="en-US" i="1" dirty="0" smtClean="0"/>
          </a:p>
          <a:p>
            <a:r>
              <a:rPr lang="en-US" b="1" i="1" dirty="0" smtClean="0"/>
              <a:t>Commit: </a:t>
            </a:r>
            <a:r>
              <a:rPr lang="en-US" dirty="0" smtClean="0"/>
              <a:t>to record a change, making a new revision</a:t>
            </a:r>
            <a:endParaRPr lang="en-US" i="1" dirty="0" smtClean="0"/>
          </a:p>
          <a:p>
            <a:r>
              <a:rPr lang="en-US" b="1" i="1" dirty="0" smtClean="0"/>
              <a:t>Update</a:t>
            </a:r>
            <a:r>
              <a:rPr lang="en-US" i="1" dirty="0" smtClean="0"/>
              <a:t>: </a:t>
            </a:r>
            <a:r>
              <a:rPr lang="en-US" dirty="0" smtClean="0"/>
              <a:t>to make your working copy reflect a different revision from the repository</a:t>
            </a:r>
            <a:endParaRPr lang="en-US" i="1" dirty="0" smtClean="0"/>
          </a:p>
          <a:p>
            <a:r>
              <a:rPr lang="en-US" b="1" i="1" dirty="0" smtClean="0"/>
              <a:t>Push or pull: </a:t>
            </a:r>
            <a:r>
              <a:rPr lang="en-US" dirty="0" smtClean="0"/>
              <a:t>to synchronize copies of repository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8631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684528"/>
            <a:ext cx="8229600" cy="697709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4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Managing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When should I start using version control for my project?</a:t>
            </a:r>
          </a:p>
          <a:p>
            <a:r>
              <a:rPr lang="en-US" dirty="0" smtClean="0"/>
              <a:t>Which files should I track in repository?</a:t>
            </a:r>
          </a:p>
          <a:p>
            <a:r>
              <a:rPr lang="en-US" dirty="0" smtClean="0"/>
              <a:t>How often should I commit?</a:t>
            </a:r>
          </a:p>
          <a:p>
            <a:r>
              <a:rPr lang="en-US" dirty="0" smtClean="0"/>
              <a:t>How often should I push?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6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366</Words>
  <Application>Microsoft Macintosh PowerPoint</Application>
  <PresentationFormat>On-screen Show (4:3)</PresentationFormat>
  <Paragraphs>56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Version Control</vt:lpstr>
      <vt:lpstr>What is it?</vt:lpstr>
      <vt:lpstr>  </vt:lpstr>
      <vt:lpstr>Collaborating.. with yourself!</vt:lpstr>
      <vt:lpstr>Collaborating with others</vt:lpstr>
      <vt:lpstr>Version control helps with all this</vt:lpstr>
      <vt:lpstr>Terminology</vt:lpstr>
      <vt:lpstr>Version control with Git</vt:lpstr>
      <vt:lpstr>Managing work</vt:lpstr>
      <vt:lpstr>Types of Version control systems 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User</dc:creator>
  <cp:lastModifiedBy>User</cp:lastModifiedBy>
  <cp:revision>37</cp:revision>
  <dcterms:created xsi:type="dcterms:W3CDTF">2014-11-20T10:34:38Z</dcterms:created>
  <dcterms:modified xsi:type="dcterms:W3CDTF">2014-11-21T09:38:31Z</dcterms:modified>
</cp:coreProperties>
</file>