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3BBEEF-8DEA-4A87-9EB4-89019012C99A}">
  <a:tblStyle styleId="{9E3BBEEF-8DEA-4A87-9EB4-89019012C99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9224" y="-4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1578" cy="464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7532" y="0"/>
            <a:ext cx="2982930" cy="464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827087" y="696912"/>
            <a:ext cx="522763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7641" y="4415917"/>
            <a:ext cx="5506531" cy="4183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6469" marR="0" lvl="1" indent="-896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52939" marR="0" lvl="2" indent="-52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79410" marR="0" lvl="3" indent="-150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5879" marR="0" lvl="4" indent="-1047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32349" marR="0" lvl="5" indent="-674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58819" marR="0" lvl="6" indent="-301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5291" marR="0" lvl="7" indent="-1199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611759" marR="0" lvl="8" indent="-825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810"/>
            <a:ext cx="2981578" cy="464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7532" y="8829810"/>
            <a:ext cx="2982930" cy="464567"/>
          </a:xfrm>
          <a:prstGeom prst="rect">
            <a:avLst/>
          </a:prstGeom>
          <a:noFill/>
          <a:ln>
            <a:noFill/>
          </a:ln>
        </p:spPr>
        <p:txBody>
          <a:bodyPr lIns="65750" tIns="32875" rIns="65750" bIns="32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696913"/>
            <a:ext cx="522763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7641" y="4415917"/>
            <a:ext cx="5506531" cy="4183127"/>
          </a:xfrm>
          <a:prstGeom prst="rect">
            <a:avLst/>
          </a:prstGeom>
          <a:noFill/>
          <a:ln>
            <a:noFill/>
          </a:ln>
        </p:spPr>
        <p:txBody>
          <a:bodyPr lIns="65750" tIns="32875" rIns="65750" bIns="32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85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97532" y="8829810"/>
            <a:ext cx="2982930" cy="464567"/>
          </a:xfrm>
          <a:prstGeom prst="rect">
            <a:avLst/>
          </a:prstGeom>
          <a:noFill/>
          <a:ln>
            <a:noFill/>
          </a:ln>
        </p:spPr>
        <p:txBody>
          <a:bodyPr lIns="65750" tIns="32875" rIns="65750" bIns="32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46466" y="878115"/>
            <a:ext cx="29626833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6466" y="5119916"/>
            <a:ext cx="29626833" cy="1448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132918" algn="l" rtl="0">
              <a:lnSpc>
                <a:spcPct val="100000"/>
              </a:lnSpc>
              <a:spcBef>
                <a:spcPts val="1456"/>
              </a:spcBef>
              <a:spcAft>
                <a:spcPts val="0"/>
              </a:spcAft>
              <a:buClr>
                <a:schemeClr val="dk1"/>
              </a:buClr>
              <a:buSzPct val="99397"/>
              <a:buFont typeface="Arial"/>
              <a:buChar char="•"/>
              <a:defRPr sz="72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142125" algn="l" rtl="0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  <a:buClr>
                <a:schemeClr val="dk1"/>
              </a:buClr>
              <a:buSzPct val="99656"/>
              <a:buFont typeface="Arial"/>
              <a:buChar char="–"/>
              <a:defRPr sz="6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161656" algn="l" rtl="0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>
                <a:schemeClr val="dk1"/>
              </a:buClr>
              <a:buSzPct val="101673"/>
              <a:buFont typeface="Arial"/>
              <a:buChar char="•"/>
              <a:defRPr sz="54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32208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–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4105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41023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4098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40952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4091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466" y="878115"/>
            <a:ext cx="29626833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9217707" y="-2451325"/>
            <a:ext cx="14484350" cy="29626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132918" algn="l" rtl="0">
              <a:lnSpc>
                <a:spcPct val="100000"/>
              </a:lnSpc>
              <a:spcBef>
                <a:spcPts val="1456"/>
              </a:spcBef>
              <a:spcAft>
                <a:spcPts val="0"/>
              </a:spcAft>
              <a:buClr>
                <a:schemeClr val="dk1"/>
              </a:buClr>
              <a:buSzPct val="99397"/>
              <a:buFont typeface="Arial"/>
              <a:buChar char="•"/>
              <a:defRPr sz="72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142125" algn="l" rtl="0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  <a:buClr>
                <a:schemeClr val="dk1"/>
              </a:buClr>
              <a:buSzPct val="99656"/>
              <a:buFont typeface="Arial"/>
              <a:buChar char="–"/>
              <a:defRPr sz="6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161656" algn="l" rtl="0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>
                <a:schemeClr val="dk1"/>
              </a:buClr>
              <a:buSzPct val="101673"/>
              <a:buFont typeface="Arial"/>
              <a:buChar char="•"/>
              <a:defRPr sz="54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32208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–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4105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41023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4098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40952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4091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207040" y="6538006"/>
            <a:ext cx="18726150" cy="7406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328310" y="-803725"/>
            <a:ext cx="18726150" cy="220898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132918" algn="l" rtl="0">
              <a:lnSpc>
                <a:spcPct val="100000"/>
              </a:lnSpc>
              <a:spcBef>
                <a:spcPts val="1456"/>
              </a:spcBef>
              <a:spcAft>
                <a:spcPts val="0"/>
              </a:spcAft>
              <a:buClr>
                <a:schemeClr val="dk1"/>
              </a:buClr>
              <a:buSzPct val="99397"/>
              <a:buFont typeface="Arial"/>
              <a:buChar char="•"/>
              <a:defRPr sz="72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142125" algn="l" rtl="0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  <a:buClr>
                <a:schemeClr val="dk1"/>
              </a:buClr>
              <a:buSzPct val="99656"/>
              <a:buFont typeface="Arial"/>
              <a:buChar char="–"/>
              <a:defRPr sz="6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161656" algn="l" rtl="0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>
                <a:schemeClr val="dk1"/>
              </a:buClr>
              <a:buSzPct val="101673"/>
              <a:buFont typeface="Arial"/>
              <a:buChar char="•"/>
              <a:defRPr sz="54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32208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–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4105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41023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4098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40952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4091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468341" y="6817181"/>
            <a:ext cx="27981728" cy="4704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938032" y="12436024"/>
            <a:ext cx="23042335" cy="5607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4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ctr" rtl="0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ctr" rtl="0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4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ctr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00325" y="14102443"/>
            <a:ext cx="27980366" cy="4357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2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00325" y="9301842"/>
            <a:ext cx="27980366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46466" y="878115"/>
            <a:ext cx="29626833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46471" y="5119916"/>
            <a:ext cx="14747420" cy="1448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-600174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ct val="94453"/>
              <a:buFont typeface="Arial"/>
              <a:buChar char="•"/>
              <a:defRPr sz="1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-493584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5140"/>
              <a:buFont typeface="Arial"/>
              <a:buChar char="–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-395127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•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-40672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-39787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-39791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-3979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-39798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-39801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524515" y="5119916"/>
            <a:ext cx="14748783" cy="1448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-600174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ct val="94453"/>
              <a:buFont typeface="Arial"/>
              <a:buChar char="•"/>
              <a:defRPr sz="1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-493584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5140"/>
              <a:buFont typeface="Arial"/>
              <a:buChar char="–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-395127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•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-40672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-39787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-39791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-3979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-39798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-39801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646465" y="879023"/>
            <a:ext cx="29625472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6465" y="4912180"/>
            <a:ext cx="14544675" cy="2047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646465" y="6959603"/>
            <a:ext cx="14544675" cy="12643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-622045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5140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-521823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–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-40288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-427167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–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-418319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-418353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-418389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-418424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-418458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721825" y="4912180"/>
            <a:ext cx="14550117" cy="2047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8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721825" y="6959603"/>
            <a:ext cx="14550117" cy="12643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-622045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5140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-521823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–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-40288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-427167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–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-418319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-418353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-418389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-418424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-418458" algn="l" rtl="0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»"/>
              <a:defRPr sz="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466" y="878115"/>
            <a:ext cx="29626833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6471" y="873579"/>
            <a:ext cx="10829925" cy="3718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11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869635" y="873579"/>
            <a:ext cx="18402298" cy="187297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-571916" algn="l" rtl="0">
              <a:lnSpc>
                <a:spcPct val="10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ct val="97569"/>
              <a:buFont typeface="Arial"/>
              <a:buChar char="•"/>
              <a:defRPr sz="1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-471713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ct val="94453"/>
              <a:buFont typeface="Arial"/>
              <a:buChar char="–"/>
              <a:defRPr sz="1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-36688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5140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-398975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–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-390126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»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-390160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»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-390196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»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-390231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»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-390266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2010"/>
              <a:buFont typeface="Arial"/>
              <a:buChar char="»"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46471" y="4591957"/>
            <a:ext cx="10829925" cy="1501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1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452512" y="15361556"/>
            <a:ext cx="19750768" cy="1814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111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452512" y="1961243"/>
            <a:ext cx="19750768" cy="13167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52512" y="17175845"/>
            <a:ext cx="19750768" cy="2575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35" marR="0" lvl="1" indent="-35" algn="l" rtl="0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08070" marR="0" lvl="2" indent="-70" algn="l" rtl="0">
              <a:lnSpc>
                <a:spcPct val="100000"/>
              </a:lnSpc>
              <a:spcBef>
                <a:spcPts val="11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5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2106" marR="0" lvl="3" indent="-106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16141" marR="0" lvl="4" indent="-14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177" marR="0" lvl="5" indent="-177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24211" marR="0" lvl="6" indent="-21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78245" marR="0" lvl="7" indent="-24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2282" marR="0" lvl="8" indent="-28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93939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466" y="878115"/>
            <a:ext cx="29626833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35" marR="0" lvl="5" indent="-3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08070" marR="0" lvl="6" indent="-7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106" marR="0" lvl="7" indent="-10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16141" marR="0" lvl="8" indent="-14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5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466" y="5119916"/>
            <a:ext cx="29626833" cy="1448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85039" marR="0" lvl="0" indent="132918" algn="l" rtl="0">
              <a:lnSpc>
                <a:spcPct val="100000"/>
              </a:lnSpc>
              <a:spcBef>
                <a:spcPts val="1456"/>
              </a:spcBef>
              <a:spcAft>
                <a:spcPts val="0"/>
              </a:spcAft>
              <a:buClr>
                <a:schemeClr val="dk1"/>
              </a:buClr>
              <a:buSzPct val="99397"/>
              <a:buFont typeface="Arial"/>
              <a:buChar char="•"/>
              <a:defRPr sz="727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97978" marR="0" lvl="1" indent="142125" algn="l" rtl="0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  <a:buClr>
                <a:schemeClr val="dk1"/>
              </a:buClr>
              <a:buSzPct val="99656"/>
              <a:buFont typeface="Arial"/>
              <a:buChar char="–"/>
              <a:defRPr sz="63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2681" marR="0" lvl="2" indent="161656" algn="l" rtl="0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>
                <a:schemeClr val="dk1"/>
              </a:buClr>
              <a:buSzPct val="101673"/>
              <a:buFont typeface="Arial"/>
              <a:buChar char="•"/>
              <a:defRPr sz="54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57929" marR="0" lvl="3" indent="32208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–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03180" marR="0" lvl="4" indent="4105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57214" marR="0" lvl="5" indent="41023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11250" marR="0" lvl="6" indent="4098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65285" marR="0" lvl="7" indent="40952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9320" marR="0" lvl="8" indent="40917" algn="l" rtl="0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98095"/>
              <a:buFont typeface="Arial"/>
              <a:buChar char="»"/>
              <a:defRPr sz="45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6468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667" y="19985265"/>
            <a:ext cx="10424433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6469" marR="0" lvl="1" indent="-89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2939" marR="0" lvl="2" indent="-5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9410" marR="0" lvl="3" indent="-1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5879" marR="0" lvl="4" indent="-10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2349" marR="0" lvl="5" indent="-6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58819" marR="0" lvl="6" indent="-3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291" marR="0" lvl="7" indent="-11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1759" marR="0" lvl="8" indent="-8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2070" y="19985265"/>
            <a:ext cx="7681232" cy="1524000"/>
          </a:xfrm>
          <a:prstGeom prst="rect">
            <a:avLst/>
          </a:prstGeom>
          <a:noFill/>
          <a:ln>
            <a:noFill/>
          </a:ln>
        </p:spPr>
        <p:txBody>
          <a:bodyPr lIns="376175" tIns="188075" rIns="376175" bIns="1880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3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22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D6EB"/>
            </a:gs>
            <a:gs pos="79000">
              <a:srgbClr val="C4D6EB"/>
            </a:gs>
            <a:gs pos="100000">
              <a:srgbClr val="FFEB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796414" y="501689"/>
            <a:ext cx="31561549" cy="273290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4177"/>
              </a:gs>
              <a:gs pos="70000">
                <a:srgbClr val="005EAC"/>
              </a:gs>
              <a:gs pos="100000">
                <a:srgbClr val="0072CE"/>
              </a:gs>
            </a:gsLst>
            <a:lin ang="2700000" scaled="0"/>
          </a:gradFill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3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657600" y="1383854"/>
            <a:ext cx="25603199" cy="1514999"/>
          </a:xfrm>
          <a:prstGeom prst="rect">
            <a:avLst/>
          </a:prstGeom>
          <a:noFill/>
          <a:ln>
            <a:noFill/>
          </a:ln>
        </p:spPr>
        <p:txBody>
          <a:bodyPr lIns="76150" tIns="38075" rIns="76150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Flight Delays and Cancellations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Machine Learning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46F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E46F"/>
                </a:solidFill>
                <a:latin typeface="Arial"/>
                <a:ea typeface="Arial"/>
                <a:cs typeface="Arial"/>
                <a:sym typeface="Arial"/>
              </a:rPr>
              <a:t>Andrew Wang, David Kawashima, Steven Brotz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667" b="1" i="0" u="none" strike="noStrike" cap="none">
                <a:solidFill>
                  <a:srgbClr val="FFE46F"/>
                </a:solidFill>
                <a:latin typeface="Arial"/>
                <a:ea typeface="Arial"/>
                <a:cs typeface="Arial"/>
                <a:sym typeface="Arial"/>
              </a:rPr>
              <a:t>CS 141: Hack Society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85949" y="7004939"/>
            <a:ext cx="9504300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Initial Data Analysis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2455300" y="16643679"/>
            <a:ext cx="10050000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Current Work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85850" y="3590296"/>
            <a:ext cx="9504300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Dataset Specifications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52949" y="4410298"/>
            <a:ext cx="9664200" cy="2658600"/>
          </a:xfrm>
          <a:prstGeom prst="rect">
            <a:avLst/>
          </a:prstGeom>
          <a:noFill/>
          <a:ln>
            <a:noFill/>
          </a:ln>
        </p:spPr>
        <p:txBody>
          <a:bodyPr lIns="76150" tIns="38075" rIns="76150" bIns="38075" anchor="t" anchorCtr="0">
            <a:no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5,819,079 domestic flights from 2015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set of features: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month, day of week, day of year, departure/arrival hour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specifics: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airline, origin/destination airport, distance of flight(miles)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temperature, dew point, humidity, wind speed, precipitation, altitude, visibility, sky forecast 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Airplane model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certificate date of airplane, model of airplane, manufacturer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45350" y="12484773"/>
            <a:ext cx="9504300" cy="564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Scheduled, cancelled, and delayed flights throughout 2015. Interesting to note the spike in cancellations and delays during the winter months.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1724150" y="12060382"/>
            <a:ext cx="9810900" cy="633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3: Models used to predict flight cancellations.</a:t>
            </a:r>
            <a:r>
              <a:rPr lang="en-US" sz="1667" b="1" dirty="0">
                <a:solidFill>
                  <a:schemeClr val="dk1"/>
                </a:solidFill>
              </a:rPr>
              <a:t> </a:t>
            </a: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Balanced: Weights inversely proportional to class frequencies. Other models, such as Naive Bayes, had suboptimal results.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2455275" y="17441790"/>
            <a:ext cx="10050000" cy="13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</a:t>
            </a:r>
            <a:r>
              <a:rPr lang="en-US" sz="2000">
                <a:solidFill>
                  <a:schemeClr val="dk1"/>
                </a:solidFill>
              </a:rPr>
              <a:t>optimization of models</a:t>
            </a:r>
          </a:p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Integrate international flight data into dataset</a:t>
            </a:r>
          </a:p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Website and mobile application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435" y="222325"/>
            <a:ext cx="7751147" cy="332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04550" y="501700"/>
            <a:ext cx="6012358" cy="273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11661611" y="8502832"/>
          <a:ext cx="10020275" cy="3360175"/>
        </p:xfrm>
        <a:graphic>
          <a:graphicData uri="http://schemas.openxmlformats.org/drawingml/2006/table">
            <a:tbl>
              <a:tblPr>
                <a:noFill/>
                <a:tableStyleId>{9E3BBEEF-8DEA-4A87-9EB4-89019012C99A}</a:tableStyleId>
              </a:tblPr>
              <a:tblGrid>
                <a:gridCol w="19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0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i="1" u="none" strike="noStrike" cap="none"/>
                        <a:t>Model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Classification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Precision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Recall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Max Depth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Estimators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Balanced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chemeClr val="dk1"/>
                          </a:solidFill>
                        </a:rPr>
                        <a:t>Decision Tree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97.6%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24.23%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30.22%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None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98.55%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89.12%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5.2%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85.7%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7.03 %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68.81%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True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chemeClr val="dk1"/>
                          </a:solidFill>
                        </a:rPr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98.55%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90.36%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4.96%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 dirty="0">
                          <a:solidFill>
                            <a:schemeClr val="dk1"/>
                          </a:solidFill>
                        </a:rPr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85.83%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7.21%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70.15%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 dirty="0"/>
                        <a:t>True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1" name="Shape 101" descr="AllYea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8550" y="7817024"/>
            <a:ext cx="9504300" cy="44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052950" y="20562175"/>
            <a:ext cx="7006800" cy="4218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Heat map of scheduled flights per airline.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210550" y="13269900"/>
            <a:ext cx="2455800" cy="31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SzPct val="55000"/>
              <a:buNone/>
            </a:pPr>
            <a:r>
              <a:rPr lang="en-US" sz="2000" b="1">
                <a:solidFill>
                  <a:schemeClr val="dk1"/>
                </a:solidFill>
              </a:rPr>
              <a:t>General statistics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Mean arrival time: +4.36 min.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For delays: 58.8 mins.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18% flights delayed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1.6% cancelled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2455290" y="3692914"/>
            <a:ext cx="10049998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Arrival +/- Delay Regression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629925" y="3623335"/>
            <a:ext cx="9885598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Cancellation Classification</a:t>
            </a:r>
          </a:p>
        </p:txBody>
      </p:sp>
      <p:pic>
        <p:nvPicPr>
          <p:cNvPr id="106" name="Shape 106" descr="HeatMap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9349" y="13194824"/>
            <a:ext cx="7006800" cy="7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MAE vs. min_samples_spli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519748" y="5260600"/>
            <a:ext cx="4851600" cy="3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2455300" y="4358625"/>
            <a:ext cx="998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used:  Airline, departure temperature/ humidity/ altitude/ visibility, arrival humidity, day of year, departure/arrival hour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2569950" y="8803175"/>
            <a:ext cx="9664200" cy="9180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5: Varying parameters of single tree </a:t>
            </a:r>
            <a:r>
              <a:rPr lang="en-US" sz="1667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</a:t>
            </a: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random forests (100 estimators). </a:t>
            </a:r>
            <a:r>
              <a:rPr lang="en-US" sz="1667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min_samples_split</a:t>
            </a: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the minimum number of samples required to split an internal node. </a:t>
            </a:r>
            <a:r>
              <a:rPr lang="en-US" sz="1667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min_samples_leaf</a:t>
            </a: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the minimum number of samples to be at a leaf node.</a:t>
            </a:r>
          </a:p>
        </p:txBody>
      </p:sp>
      <p:pic>
        <p:nvPicPr>
          <p:cNvPr id="110" name="Shape 110" descr="MAE vs. Number of Neighbors (Unweighted)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626350" y="9903400"/>
            <a:ext cx="4851600" cy="3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2607700" y="13365295"/>
            <a:ext cx="9664200" cy="3444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6: Results for using  KNN and </a:t>
            </a:r>
            <a:r>
              <a:rPr lang="en-US" sz="1667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67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</a:t>
            </a:r>
            <a:r>
              <a:rPr lang="en-US"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(50 estimators). </a:t>
            </a:r>
            <a:r>
              <a:rPr lang="en-US" sz="1667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667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 descr="MAE vs. min_samples_leaf (RF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728450" y="5260600"/>
            <a:ext cx="4629600" cy="33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MAE vs. min_samples_split (Boosted)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733350" y="9892400"/>
            <a:ext cx="4577100" cy="3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2455290" y="13903715"/>
            <a:ext cx="10050000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Summary of Results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455275" y="14672650"/>
            <a:ext cx="10050000" cy="18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cancellation classification: the minimum classification error achieved was 1.45%.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Max. precision: 90.36%, recall: 70.15%</a:t>
            </a:r>
          </a:p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delay classification, the minimum classification error achieved was 16.6%,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less than the naive 17.8%. Max precision: 67.52%, recall: 19.46%.</a:t>
            </a:r>
          </a:p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regression,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least mean absolute error achieved was 19.05 minutes.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527462" y="13633810"/>
            <a:ext cx="10050000" cy="9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</a:rPr>
              <a:t>Top 5 Most Delayed by Airport, Airline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Origin Airports: ASE (34%), PBG (33%), OTH (35%), BPT,  LGA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Destination Airports: ASE (36%), OTH (35%), BPT (32%), PBG, GUC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Airlines: Spirit (29%), JetBlue (25%), American (22%), Alaska, Delta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dirty="0"/>
          </a:p>
        </p:txBody>
      </p:sp>
      <p:sp>
        <p:nvSpPr>
          <p:cNvPr id="117" name="Shape 117"/>
          <p:cNvSpPr txBox="1"/>
          <p:nvPr/>
        </p:nvSpPr>
        <p:spPr>
          <a:xfrm>
            <a:off x="11490550" y="4434800"/>
            <a:ext cx="10119600" cy="31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</a:rPr>
              <a:t>Top 5 Most Cancelled By Airport, Airline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Origin Airports: SUN (8.88%), ASE (7.63%), MKG (6.83%), LAW, CMX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Destination Airports: CMX (6.85%), MKG (6.56%), LAW (6.54%), TXK, DBQ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Airlines: American Eagle/Envoy (5.11%), ExpressJet (2.66%), US Airways (2.07%), Spirit, SkyWest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i="1" dirty="0"/>
          </a:p>
          <a:p>
            <a:pPr lvl="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dirty="0"/>
          </a:p>
        </p:txBody>
      </p:sp>
      <p:sp>
        <p:nvSpPr>
          <p:cNvPr id="118" name="Shape 118"/>
          <p:cNvSpPr txBox="1"/>
          <p:nvPr/>
        </p:nvSpPr>
        <p:spPr>
          <a:xfrm>
            <a:off x="11677475" y="12899135"/>
            <a:ext cx="9885600" cy="590099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Delay Classification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11526436" y="16282946"/>
          <a:ext cx="10244450" cy="3333300"/>
        </p:xfrm>
        <a:graphic>
          <a:graphicData uri="http://schemas.openxmlformats.org/drawingml/2006/table">
            <a:tbl>
              <a:tblPr>
                <a:noFill/>
                <a:tableStyleId>{9E3BBEEF-8DEA-4A87-9EB4-89019012C99A}</a:tableStyleId>
              </a:tblPr>
              <a:tblGrid>
                <a:gridCol w="1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i="1" u="none" strike="noStrike" cap="none" dirty="0"/>
                        <a:t>Model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 dirty="0"/>
                        <a:t>Classification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Precision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Recall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Max Depth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Estimators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Balanced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chemeClr val="dk1"/>
                          </a:solidFill>
                        </a:rPr>
                        <a:t>Decision Tree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82.18%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n/a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None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83.43%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67.52%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13.64%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20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83.07%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58.56%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19.46%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30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chemeClr val="dk1"/>
                          </a:solidFill>
                        </a:rPr>
                        <a:t>Random Forest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83.13%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58.82%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18.66%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40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chemeClr val="dk1"/>
                          </a:solidFill>
                        </a:rPr>
                        <a:t>Naive Bayes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82.11%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40.97%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00.38%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900" u="none" strike="noStrike" cap="none"/>
                        <a:t>n/a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False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11529500" y="19959000"/>
            <a:ext cx="10119600" cy="9180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775" tIns="25375" rIns="50775" bIns="253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67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4: Models used to predict whether or not a flight is delayed. Max Depth is a method of early stopping for decision trees, therefore n/a for Naive Bayes models. Precision and Recall ill-defined for Decision Tree model because it predicts all negative.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1660600" y="6345925"/>
            <a:ext cx="9810900" cy="9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Features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of year, departure visibility/ wind speed/ air pressure/ temperature/ dew point, arrival temperature/ visibility/ air pressure, day of week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1527475" y="15276400"/>
            <a:ext cx="10323000" cy="12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 dirty="0">
                <a:solidFill>
                  <a:schemeClr val="dk1"/>
                </a:solidFill>
              </a:rPr>
              <a:t>Top Features: Distance, departure dew-point / temp / altitude / humidity / hour, arrival temp / altitude / humidity / hour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2455300" y="18605804"/>
            <a:ext cx="10050000" cy="590100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29409"/>
              </a:srgbClr>
            </a:outerShdw>
          </a:effectLst>
        </p:spPr>
        <p:txBody>
          <a:bodyPr lIns="76175" tIns="38075" rIns="76175" bIns="3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334" b="1">
                <a:solidFill>
                  <a:schemeClr val="accent3"/>
                </a:solidFill>
              </a:rPr>
              <a:t>Acknowledgements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2455275" y="19344304"/>
            <a:ext cx="10050000" cy="18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Claire Ralph, TAs, and fellow students of CS141 for guidance</a:t>
            </a:r>
          </a:p>
          <a:p>
            <a:pPr marL="342916" marR="0" lvl="0" indent="-3429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Data courtesy of: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>
                <a:solidFill>
                  <a:schemeClr val="dk1"/>
                </a:solidFill>
              </a:rPr>
              <a:t>Kaggle, U.S. Department of Transportation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>
                <a:solidFill>
                  <a:schemeClr val="dk1"/>
                </a:solidFill>
              </a:rPr>
              <a:t>Iowa Environmental Mesonet</a:t>
            </a:r>
          </a:p>
          <a:p>
            <a:pPr marL="914400" marR="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>
                <a:solidFill>
                  <a:schemeClr val="dk1"/>
                </a:solidFill>
              </a:rPr>
              <a:t>Federal Aviation Administration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152049" y="7311286"/>
            <a:ext cx="3792774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724150" y="7235092"/>
            <a:ext cx="4420894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07409" y="1015000"/>
            <a:ext cx="1895099" cy="18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744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</cp:revision>
  <dcterms:modified xsi:type="dcterms:W3CDTF">2017-06-04T07:27:05Z</dcterms:modified>
</cp:coreProperties>
</file>