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18.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88" r:id="rId2"/>
    <p:sldId id="392" r:id="rId3"/>
    <p:sldId id="390" r:id="rId4"/>
    <p:sldId id="387" r:id="rId5"/>
    <p:sldId id="369" r:id="rId6"/>
    <p:sldId id="391" r:id="rId7"/>
    <p:sldId id="393" r:id="rId8"/>
    <p:sldId id="388" r:id="rId9"/>
    <p:sldId id="394" r:id="rId10"/>
    <p:sldId id="389" r:id="rId11"/>
    <p:sldId id="395" r:id="rId12"/>
    <p:sldId id="396" r:id="rId13"/>
    <p:sldId id="397" r:id="rId14"/>
    <p:sldId id="375" r:id="rId15"/>
    <p:sldId id="398" r:id="rId16"/>
    <p:sldId id="403" r:id="rId17"/>
    <p:sldId id="404" r:id="rId18"/>
    <p:sldId id="405" r:id="rId19"/>
    <p:sldId id="406" r:id="rId20"/>
    <p:sldId id="407" r:id="rId21"/>
    <p:sldId id="402" r:id="rId22"/>
    <p:sldId id="400" r:id="rId23"/>
    <p:sldId id="401" r:id="rId24"/>
    <p:sldId id="281" r:id="rId25"/>
  </p:sldIdLst>
  <p:sldSz cx="12192000" cy="6858000"/>
  <p:notesSz cx="6797675" cy="9926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 Ming(Bonnie)" initials="YM" lastIdx="1" clrIdx="0">
    <p:extLst>
      <p:ext uri="{19B8F6BF-5375-455C-9EA6-DF929625EA0E}">
        <p15:presenceInfo xmlns:p15="http://schemas.microsoft.com/office/powerpoint/2012/main" userId="S-1-5-21-921861181-1284875631-784521076-17711" providerId="AD"/>
      </p:ext>
    </p:extLst>
  </p:cmAuthor>
  <p:cmAuthor id="2" name="Wu, ZiHao" initials="WZ" lastIdx="1" clrIdx="1">
    <p:extLst>
      <p:ext uri="{19B8F6BF-5375-455C-9EA6-DF929625EA0E}">
        <p15:presenceInfo xmlns:p15="http://schemas.microsoft.com/office/powerpoint/2012/main" userId="S-1-5-21-921861181-1284875631-784521076-700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2A72"/>
    <a:srgbClr val="C7BEA1"/>
    <a:srgbClr val="A6A6A6"/>
    <a:srgbClr val="285E9F"/>
    <a:srgbClr val="2E75B6"/>
    <a:srgbClr val="CFD5EA"/>
    <a:srgbClr val="244D9F"/>
    <a:srgbClr val="008E96"/>
    <a:srgbClr val="2A5F9C"/>
    <a:srgbClr val="5DA7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autoAdjust="0"/>
    <p:restoredTop sz="83088" autoAdjust="0"/>
  </p:normalViewPr>
  <p:slideViewPr>
    <p:cSldViewPr snapToGrid="0" snapToObjects="1">
      <p:cViewPr varScale="1">
        <p:scale>
          <a:sx n="138" d="100"/>
          <a:sy n="138" d="100"/>
        </p:scale>
        <p:origin x="1168" y="92"/>
      </p:cViewPr>
      <p:guideLst>
        <p:guide pos="3840"/>
        <p:guide orient="horz" pos="2160"/>
      </p:guideLst>
    </p:cSldViewPr>
  </p:slideViewPr>
  <p:outlineViewPr>
    <p:cViewPr>
      <p:scale>
        <a:sx n="33" d="100"/>
        <a:sy n="33" d="100"/>
      </p:scale>
      <p:origin x="0" y="-4974"/>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16" d="100"/>
          <a:sy n="116" d="100"/>
        </p:scale>
        <p:origin x="4924"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FA07CF-1184-48CC-B3B8-1EBDF8199174}" type="doc">
      <dgm:prSet loTypeId="urn:microsoft.com/office/officeart/2008/layout/HorizontalMultiLevelHierarchy" loCatId="hierarchy" qsTypeId="urn:microsoft.com/office/officeart/2005/8/quickstyle/simple1" qsCatId="simple" csTypeId="urn:microsoft.com/office/officeart/2005/8/colors/accent4_1" csCatId="accent4" phldr="1"/>
      <dgm:spPr/>
      <dgm:t>
        <a:bodyPr/>
        <a:lstStyle/>
        <a:p>
          <a:endParaRPr lang="zh-CN" altLang="en-US"/>
        </a:p>
      </dgm:t>
    </dgm:pt>
    <dgm:pt modelId="{1381F079-F7DE-4E8D-A411-9AD718E1DCF9}">
      <dgm:prSet phldrT="[文本]" custT="1"/>
      <dgm:spPr/>
      <dgm:t>
        <a:bodyPr vert="vert"/>
        <a:lstStyle/>
        <a:p>
          <a:r>
            <a:rPr lang="en-US" altLang="zh-CN" sz="2400" dirty="0" smtClean="0"/>
            <a:t>GPU</a:t>
          </a:r>
          <a:r>
            <a:rPr lang="zh-CN" altLang="en-US" sz="2400" dirty="0" smtClean="0"/>
            <a:t>与</a:t>
          </a:r>
          <a:r>
            <a:rPr lang="en-US" altLang="zh-CN" sz="2400" dirty="0" smtClean="0"/>
            <a:t>CPU</a:t>
          </a:r>
          <a:endParaRPr lang="zh-CN" altLang="en-US" sz="2400" dirty="0"/>
        </a:p>
      </dgm:t>
    </dgm:pt>
    <dgm:pt modelId="{A585D8D8-84B5-4AA5-A989-D88E3E2BD946}" type="parTrans" cxnId="{1932F6A9-5FB2-4917-8BB6-5B6AD4458982}">
      <dgm:prSet/>
      <dgm:spPr/>
      <dgm:t>
        <a:bodyPr/>
        <a:lstStyle/>
        <a:p>
          <a:endParaRPr lang="zh-CN" altLang="en-US"/>
        </a:p>
      </dgm:t>
    </dgm:pt>
    <dgm:pt modelId="{38C56EC1-9BF9-499E-9271-AB907CAEBF01}" type="sibTrans" cxnId="{1932F6A9-5FB2-4917-8BB6-5B6AD4458982}">
      <dgm:prSet/>
      <dgm:spPr/>
      <dgm:t>
        <a:bodyPr/>
        <a:lstStyle/>
        <a:p>
          <a:endParaRPr lang="zh-CN" altLang="en-US"/>
        </a:p>
      </dgm:t>
    </dgm:pt>
    <dgm:pt modelId="{3E604C88-7BA3-4A13-8558-AB3299A30B6C}">
      <dgm:prSet phldrT="[文本]"/>
      <dgm:spPr/>
      <dgm:t>
        <a:bodyPr/>
        <a:lstStyle/>
        <a:p>
          <a:pPr algn="ctr"/>
          <a:r>
            <a:rPr lang="zh-CN" altLang="en-US" dirty="0" smtClean="0"/>
            <a:t>高密度和并行计算</a:t>
          </a:r>
          <a:endParaRPr lang="zh-CN" altLang="en-US" dirty="0"/>
        </a:p>
      </dgm:t>
    </dgm:pt>
    <dgm:pt modelId="{1912D359-6501-458A-BBAE-5B638B034D4C}" type="parTrans" cxnId="{C519CDB4-2EE6-4D8D-8B2A-6F0EB8659094}">
      <dgm:prSet/>
      <dgm:spPr/>
      <dgm:t>
        <a:bodyPr/>
        <a:lstStyle/>
        <a:p>
          <a:endParaRPr lang="zh-CN" altLang="en-US"/>
        </a:p>
      </dgm:t>
    </dgm:pt>
    <dgm:pt modelId="{B2D94E88-C544-4459-A902-C82A5E4D22D5}" type="sibTrans" cxnId="{C519CDB4-2EE6-4D8D-8B2A-6F0EB8659094}">
      <dgm:prSet/>
      <dgm:spPr/>
      <dgm:t>
        <a:bodyPr/>
        <a:lstStyle/>
        <a:p>
          <a:endParaRPr lang="zh-CN" altLang="en-US"/>
        </a:p>
      </dgm:t>
    </dgm:pt>
    <dgm:pt modelId="{AF651B1C-D42F-44C9-9BA9-511C48E6CF21}">
      <dgm:prSet phldrT="[文本]"/>
      <dgm:spPr/>
      <dgm:t>
        <a:bodyPr/>
        <a:lstStyle/>
        <a:p>
          <a:r>
            <a:rPr lang="zh-CN" altLang="en-US" dirty="0" smtClean="0"/>
            <a:t>复杂逻辑控制</a:t>
          </a:r>
          <a:endParaRPr lang="zh-CN" altLang="en-US" dirty="0"/>
        </a:p>
      </dgm:t>
    </dgm:pt>
    <dgm:pt modelId="{F4CC40C5-8D7D-423F-85E4-E5BABE468150}" type="parTrans" cxnId="{F771D1F4-E02F-4EC4-93FC-689F11A21D6A}">
      <dgm:prSet/>
      <dgm:spPr/>
      <dgm:t>
        <a:bodyPr/>
        <a:lstStyle/>
        <a:p>
          <a:endParaRPr lang="zh-CN" altLang="en-US"/>
        </a:p>
      </dgm:t>
    </dgm:pt>
    <dgm:pt modelId="{0887E4B2-CF68-432C-B9C7-12889025BA2B}" type="sibTrans" cxnId="{F771D1F4-E02F-4EC4-93FC-689F11A21D6A}">
      <dgm:prSet/>
      <dgm:spPr/>
      <dgm:t>
        <a:bodyPr/>
        <a:lstStyle/>
        <a:p>
          <a:endParaRPr lang="zh-CN" altLang="en-US"/>
        </a:p>
      </dgm:t>
    </dgm:pt>
    <dgm:pt modelId="{F48D9A01-3177-456E-B894-6A0BDC72E909}" type="pres">
      <dgm:prSet presAssocID="{6DFA07CF-1184-48CC-B3B8-1EBDF8199174}" presName="Name0" presStyleCnt="0">
        <dgm:presLayoutVars>
          <dgm:chPref val="1"/>
          <dgm:dir/>
          <dgm:animOne val="branch"/>
          <dgm:animLvl val="lvl"/>
          <dgm:resizeHandles val="exact"/>
        </dgm:presLayoutVars>
      </dgm:prSet>
      <dgm:spPr/>
      <dgm:t>
        <a:bodyPr/>
        <a:lstStyle/>
        <a:p>
          <a:endParaRPr lang="zh-CN" altLang="en-US"/>
        </a:p>
      </dgm:t>
    </dgm:pt>
    <dgm:pt modelId="{50B7659C-B9D6-46A0-A507-C0B7167E3FC3}" type="pres">
      <dgm:prSet presAssocID="{1381F079-F7DE-4E8D-A411-9AD718E1DCF9}" presName="root1" presStyleCnt="0"/>
      <dgm:spPr/>
    </dgm:pt>
    <dgm:pt modelId="{C242C9D8-DA8F-4570-979A-D045031B244C}" type="pres">
      <dgm:prSet presAssocID="{1381F079-F7DE-4E8D-A411-9AD718E1DCF9}" presName="LevelOneTextNode" presStyleLbl="node0" presStyleIdx="0" presStyleCnt="1" custLinFactNeighborX="-13429" custLinFactNeighborY="0">
        <dgm:presLayoutVars>
          <dgm:chPref val="3"/>
        </dgm:presLayoutVars>
      </dgm:prSet>
      <dgm:spPr/>
      <dgm:t>
        <a:bodyPr/>
        <a:lstStyle/>
        <a:p>
          <a:endParaRPr lang="zh-CN" altLang="en-US"/>
        </a:p>
      </dgm:t>
    </dgm:pt>
    <dgm:pt modelId="{CB3709B6-B78C-4CE6-9CDF-D0025CFE14A3}" type="pres">
      <dgm:prSet presAssocID="{1381F079-F7DE-4E8D-A411-9AD718E1DCF9}" presName="level2hierChild" presStyleCnt="0"/>
      <dgm:spPr/>
    </dgm:pt>
    <dgm:pt modelId="{E66AD2BB-6779-432B-8E3F-0C9C7566A4E2}" type="pres">
      <dgm:prSet presAssocID="{1912D359-6501-458A-BBAE-5B638B034D4C}" presName="conn2-1" presStyleLbl="parChTrans1D2" presStyleIdx="0" presStyleCnt="2"/>
      <dgm:spPr/>
      <dgm:t>
        <a:bodyPr/>
        <a:lstStyle/>
        <a:p>
          <a:endParaRPr lang="zh-CN" altLang="en-US"/>
        </a:p>
      </dgm:t>
    </dgm:pt>
    <dgm:pt modelId="{E762BBE3-884C-4F6D-BD90-B0F4DA2F0C08}" type="pres">
      <dgm:prSet presAssocID="{1912D359-6501-458A-BBAE-5B638B034D4C}" presName="connTx" presStyleLbl="parChTrans1D2" presStyleIdx="0" presStyleCnt="2"/>
      <dgm:spPr/>
      <dgm:t>
        <a:bodyPr/>
        <a:lstStyle/>
        <a:p>
          <a:endParaRPr lang="zh-CN" altLang="en-US"/>
        </a:p>
      </dgm:t>
    </dgm:pt>
    <dgm:pt modelId="{CF31A353-5121-48D2-BDAB-82C30517B6FE}" type="pres">
      <dgm:prSet presAssocID="{3E604C88-7BA3-4A13-8558-AB3299A30B6C}" presName="root2" presStyleCnt="0"/>
      <dgm:spPr/>
    </dgm:pt>
    <dgm:pt modelId="{267F68E7-F559-45F0-BABC-169E648F6B69}" type="pres">
      <dgm:prSet presAssocID="{3E604C88-7BA3-4A13-8558-AB3299A30B6C}" presName="LevelTwoTextNode" presStyleLbl="node2" presStyleIdx="0" presStyleCnt="2" custScaleX="162165" custLinFactY="-13455" custLinFactNeighborY="-100000">
        <dgm:presLayoutVars>
          <dgm:chPref val="3"/>
        </dgm:presLayoutVars>
      </dgm:prSet>
      <dgm:spPr/>
      <dgm:t>
        <a:bodyPr/>
        <a:lstStyle/>
        <a:p>
          <a:endParaRPr lang="zh-CN" altLang="en-US"/>
        </a:p>
      </dgm:t>
    </dgm:pt>
    <dgm:pt modelId="{F599146C-BF7A-48FC-A483-7AE66C5C7C39}" type="pres">
      <dgm:prSet presAssocID="{3E604C88-7BA3-4A13-8558-AB3299A30B6C}" presName="level3hierChild" presStyleCnt="0"/>
      <dgm:spPr/>
    </dgm:pt>
    <dgm:pt modelId="{065F3858-8EA2-48EB-81E2-CB04459C25F3}" type="pres">
      <dgm:prSet presAssocID="{F4CC40C5-8D7D-423F-85E4-E5BABE468150}" presName="conn2-1" presStyleLbl="parChTrans1D2" presStyleIdx="1" presStyleCnt="2"/>
      <dgm:spPr/>
      <dgm:t>
        <a:bodyPr/>
        <a:lstStyle/>
        <a:p>
          <a:endParaRPr lang="zh-CN" altLang="en-US"/>
        </a:p>
      </dgm:t>
    </dgm:pt>
    <dgm:pt modelId="{895EEF83-E494-47D5-B267-B7548889F37C}" type="pres">
      <dgm:prSet presAssocID="{F4CC40C5-8D7D-423F-85E4-E5BABE468150}" presName="connTx" presStyleLbl="parChTrans1D2" presStyleIdx="1" presStyleCnt="2"/>
      <dgm:spPr/>
      <dgm:t>
        <a:bodyPr/>
        <a:lstStyle/>
        <a:p>
          <a:endParaRPr lang="zh-CN" altLang="en-US"/>
        </a:p>
      </dgm:t>
    </dgm:pt>
    <dgm:pt modelId="{3DF57166-7CED-4D7E-B1E6-4614DE882ABA}" type="pres">
      <dgm:prSet presAssocID="{AF651B1C-D42F-44C9-9BA9-511C48E6CF21}" presName="root2" presStyleCnt="0"/>
      <dgm:spPr/>
    </dgm:pt>
    <dgm:pt modelId="{AAEE89FE-0289-4D52-8D61-69C5F94C5245}" type="pres">
      <dgm:prSet presAssocID="{AF651B1C-D42F-44C9-9BA9-511C48E6CF21}" presName="LevelTwoTextNode" presStyleLbl="node2" presStyleIdx="1" presStyleCnt="2" custScaleX="162165" custLinFactY="11328" custLinFactNeighborX="815" custLinFactNeighborY="100000">
        <dgm:presLayoutVars>
          <dgm:chPref val="3"/>
        </dgm:presLayoutVars>
      </dgm:prSet>
      <dgm:spPr/>
      <dgm:t>
        <a:bodyPr/>
        <a:lstStyle/>
        <a:p>
          <a:endParaRPr lang="zh-CN" altLang="en-US"/>
        </a:p>
      </dgm:t>
    </dgm:pt>
    <dgm:pt modelId="{87BFD6D1-316E-4673-8FED-73468C53AE07}" type="pres">
      <dgm:prSet presAssocID="{AF651B1C-D42F-44C9-9BA9-511C48E6CF21}" presName="level3hierChild" presStyleCnt="0"/>
      <dgm:spPr/>
    </dgm:pt>
  </dgm:ptLst>
  <dgm:cxnLst>
    <dgm:cxn modelId="{07481821-7FCC-4225-A0AC-BEA04434BB8E}" type="presOf" srcId="{F4CC40C5-8D7D-423F-85E4-E5BABE468150}" destId="{065F3858-8EA2-48EB-81E2-CB04459C25F3}" srcOrd="0" destOrd="0" presId="urn:microsoft.com/office/officeart/2008/layout/HorizontalMultiLevelHierarchy"/>
    <dgm:cxn modelId="{5F292AD2-CBD4-4F22-AF60-EA5699A409BB}" type="presOf" srcId="{1912D359-6501-458A-BBAE-5B638B034D4C}" destId="{E762BBE3-884C-4F6D-BD90-B0F4DA2F0C08}" srcOrd="1" destOrd="0" presId="urn:microsoft.com/office/officeart/2008/layout/HorizontalMultiLevelHierarchy"/>
    <dgm:cxn modelId="{524E37A5-795D-4FC5-9F1D-654E2099A1A3}" type="presOf" srcId="{1381F079-F7DE-4E8D-A411-9AD718E1DCF9}" destId="{C242C9D8-DA8F-4570-979A-D045031B244C}" srcOrd="0" destOrd="0" presId="urn:microsoft.com/office/officeart/2008/layout/HorizontalMultiLevelHierarchy"/>
    <dgm:cxn modelId="{C519CDB4-2EE6-4D8D-8B2A-6F0EB8659094}" srcId="{1381F079-F7DE-4E8D-A411-9AD718E1DCF9}" destId="{3E604C88-7BA3-4A13-8558-AB3299A30B6C}" srcOrd="0" destOrd="0" parTransId="{1912D359-6501-458A-BBAE-5B638B034D4C}" sibTransId="{B2D94E88-C544-4459-A902-C82A5E4D22D5}"/>
    <dgm:cxn modelId="{8091D620-17AE-472A-9717-56EF966FA011}" type="presOf" srcId="{1912D359-6501-458A-BBAE-5B638B034D4C}" destId="{E66AD2BB-6779-432B-8E3F-0C9C7566A4E2}" srcOrd="0" destOrd="0" presId="urn:microsoft.com/office/officeart/2008/layout/HorizontalMultiLevelHierarchy"/>
    <dgm:cxn modelId="{D557A97C-EDD8-4190-86C2-F1BF449DBB79}" type="presOf" srcId="{6DFA07CF-1184-48CC-B3B8-1EBDF8199174}" destId="{F48D9A01-3177-456E-B894-6A0BDC72E909}" srcOrd="0" destOrd="0" presId="urn:microsoft.com/office/officeart/2008/layout/HorizontalMultiLevelHierarchy"/>
    <dgm:cxn modelId="{1932F6A9-5FB2-4917-8BB6-5B6AD4458982}" srcId="{6DFA07CF-1184-48CC-B3B8-1EBDF8199174}" destId="{1381F079-F7DE-4E8D-A411-9AD718E1DCF9}" srcOrd="0" destOrd="0" parTransId="{A585D8D8-84B5-4AA5-A989-D88E3E2BD946}" sibTransId="{38C56EC1-9BF9-499E-9271-AB907CAEBF01}"/>
    <dgm:cxn modelId="{F771D1F4-E02F-4EC4-93FC-689F11A21D6A}" srcId="{1381F079-F7DE-4E8D-A411-9AD718E1DCF9}" destId="{AF651B1C-D42F-44C9-9BA9-511C48E6CF21}" srcOrd="1" destOrd="0" parTransId="{F4CC40C5-8D7D-423F-85E4-E5BABE468150}" sibTransId="{0887E4B2-CF68-432C-B9C7-12889025BA2B}"/>
    <dgm:cxn modelId="{E70E0E56-7A71-4B08-B3D4-A34D1F8D31D8}" type="presOf" srcId="{F4CC40C5-8D7D-423F-85E4-E5BABE468150}" destId="{895EEF83-E494-47D5-B267-B7548889F37C}" srcOrd="1" destOrd="0" presId="urn:microsoft.com/office/officeart/2008/layout/HorizontalMultiLevelHierarchy"/>
    <dgm:cxn modelId="{28C8A1B0-4A47-42A5-9470-D680D4327F4E}" type="presOf" srcId="{AF651B1C-D42F-44C9-9BA9-511C48E6CF21}" destId="{AAEE89FE-0289-4D52-8D61-69C5F94C5245}" srcOrd="0" destOrd="0" presId="urn:microsoft.com/office/officeart/2008/layout/HorizontalMultiLevelHierarchy"/>
    <dgm:cxn modelId="{5B24563D-92BA-4C84-B056-CBF3F1B45DF1}" type="presOf" srcId="{3E604C88-7BA3-4A13-8558-AB3299A30B6C}" destId="{267F68E7-F559-45F0-BABC-169E648F6B69}" srcOrd="0" destOrd="0" presId="urn:microsoft.com/office/officeart/2008/layout/HorizontalMultiLevelHierarchy"/>
    <dgm:cxn modelId="{AF566591-82C9-4D9E-97CB-AE9BBE02C935}" type="presParOf" srcId="{F48D9A01-3177-456E-B894-6A0BDC72E909}" destId="{50B7659C-B9D6-46A0-A507-C0B7167E3FC3}" srcOrd="0" destOrd="0" presId="urn:microsoft.com/office/officeart/2008/layout/HorizontalMultiLevelHierarchy"/>
    <dgm:cxn modelId="{3EB44E4B-F549-436A-9F06-5914FC1B7CBD}" type="presParOf" srcId="{50B7659C-B9D6-46A0-A507-C0B7167E3FC3}" destId="{C242C9D8-DA8F-4570-979A-D045031B244C}" srcOrd="0" destOrd="0" presId="urn:microsoft.com/office/officeart/2008/layout/HorizontalMultiLevelHierarchy"/>
    <dgm:cxn modelId="{AB8B98D9-1D3A-4E27-9F00-E0CE305600E8}" type="presParOf" srcId="{50B7659C-B9D6-46A0-A507-C0B7167E3FC3}" destId="{CB3709B6-B78C-4CE6-9CDF-D0025CFE14A3}" srcOrd="1" destOrd="0" presId="urn:microsoft.com/office/officeart/2008/layout/HorizontalMultiLevelHierarchy"/>
    <dgm:cxn modelId="{71235975-12C5-414A-990B-0952E2921714}" type="presParOf" srcId="{CB3709B6-B78C-4CE6-9CDF-D0025CFE14A3}" destId="{E66AD2BB-6779-432B-8E3F-0C9C7566A4E2}" srcOrd="0" destOrd="0" presId="urn:microsoft.com/office/officeart/2008/layout/HorizontalMultiLevelHierarchy"/>
    <dgm:cxn modelId="{1677DDEE-3365-4397-96CA-2892832893C5}" type="presParOf" srcId="{E66AD2BB-6779-432B-8E3F-0C9C7566A4E2}" destId="{E762BBE3-884C-4F6D-BD90-B0F4DA2F0C08}" srcOrd="0" destOrd="0" presId="urn:microsoft.com/office/officeart/2008/layout/HorizontalMultiLevelHierarchy"/>
    <dgm:cxn modelId="{397E66B1-966E-49F5-A199-43FE25590D8E}" type="presParOf" srcId="{CB3709B6-B78C-4CE6-9CDF-D0025CFE14A3}" destId="{CF31A353-5121-48D2-BDAB-82C30517B6FE}" srcOrd="1" destOrd="0" presId="urn:microsoft.com/office/officeart/2008/layout/HorizontalMultiLevelHierarchy"/>
    <dgm:cxn modelId="{E39CE716-BD26-47D9-B0CD-9085FF82B8C8}" type="presParOf" srcId="{CF31A353-5121-48D2-BDAB-82C30517B6FE}" destId="{267F68E7-F559-45F0-BABC-169E648F6B69}" srcOrd="0" destOrd="0" presId="urn:microsoft.com/office/officeart/2008/layout/HorizontalMultiLevelHierarchy"/>
    <dgm:cxn modelId="{7375D9E8-BCC6-48E3-86E7-8FF926284C7D}" type="presParOf" srcId="{CF31A353-5121-48D2-BDAB-82C30517B6FE}" destId="{F599146C-BF7A-48FC-A483-7AE66C5C7C39}" srcOrd="1" destOrd="0" presId="urn:microsoft.com/office/officeart/2008/layout/HorizontalMultiLevelHierarchy"/>
    <dgm:cxn modelId="{223CFD7C-BF53-4524-81AB-F16F292D5A5E}" type="presParOf" srcId="{CB3709B6-B78C-4CE6-9CDF-D0025CFE14A3}" destId="{065F3858-8EA2-48EB-81E2-CB04459C25F3}" srcOrd="2" destOrd="0" presId="urn:microsoft.com/office/officeart/2008/layout/HorizontalMultiLevelHierarchy"/>
    <dgm:cxn modelId="{DC4F84B4-2F21-42BD-A852-65E4BA0C464A}" type="presParOf" srcId="{065F3858-8EA2-48EB-81E2-CB04459C25F3}" destId="{895EEF83-E494-47D5-B267-B7548889F37C}" srcOrd="0" destOrd="0" presId="urn:microsoft.com/office/officeart/2008/layout/HorizontalMultiLevelHierarchy"/>
    <dgm:cxn modelId="{3A720B5C-37BF-4941-AFF9-AAB6181B8483}" type="presParOf" srcId="{CB3709B6-B78C-4CE6-9CDF-D0025CFE14A3}" destId="{3DF57166-7CED-4D7E-B1E6-4614DE882ABA}" srcOrd="3" destOrd="0" presId="urn:microsoft.com/office/officeart/2008/layout/HorizontalMultiLevelHierarchy"/>
    <dgm:cxn modelId="{651C8453-AD30-4F2B-AF39-F9935F352993}" type="presParOf" srcId="{3DF57166-7CED-4D7E-B1E6-4614DE882ABA}" destId="{AAEE89FE-0289-4D52-8D61-69C5F94C5245}" srcOrd="0" destOrd="0" presId="urn:microsoft.com/office/officeart/2008/layout/HorizontalMultiLevelHierarchy"/>
    <dgm:cxn modelId="{7C473594-514B-47BC-8975-783B55DE95D5}" type="presParOf" srcId="{3DF57166-7CED-4D7E-B1E6-4614DE882ABA}" destId="{87BFD6D1-316E-4673-8FED-73468C53AE07}"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F3858-8EA2-48EB-81E2-CB04459C25F3}">
      <dsp:nvSpPr>
        <dsp:cNvPr id="0" name=""/>
        <dsp:cNvSpPr/>
      </dsp:nvSpPr>
      <dsp:spPr>
        <a:xfrm>
          <a:off x="1304196" y="1138473"/>
          <a:ext cx="352769" cy="750546"/>
        </a:xfrm>
        <a:custGeom>
          <a:avLst/>
          <a:gdLst/>
          <a:ahLst/>
          <a:cxnLst/>
          <a:rect l="0" t="0" r="0" b="0"/>
          <a:pathLst>
            <a:path>
              <a:moveTo>
                <a:pt x="0" y="0"/>
              </a:moveTo>
              <a:lnTo>
                <a:pt x="176384" y="0"/>
              </a:lnTo>
              <a:lnTo>
                <a:pt x="176384" y="750546"/>
              </a:lnTo>
              <a:lnTo>
                <a:pt x="352769" y="750546"/>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459848" y="1493013"/>
        <a:ext cx="41465" cy="41465"/>
      </dsp:txXfrm>
    </dsp:sp>
    <dsp:sp modelId="{E66AD2BB-6779-432B-8E3F-0C9C7566A4E2}">
      <dsp:nvSpPr>
        <dsp:cNvPr id="0" name=""/>
        <dsp:cNvSpPr/>
      </dsp:nvSpPr>
      <dsp:spPr>
        <a:xfrm>
          <a:off x="1304196" y="378743"/>
          <a:ext cx="341227" cy="759730"/>
        </a:xfrm>
        <a:custGeom>
          <a:avLst/>
          <a:gdLst/>
          <a:ahLst/>
          <a:cxnLst/>
          <a:rect l="0" t="0" r="0" b="0"/>
          <a:pathLst>
            <a:path>
              <a:moveTo>
                <a:pt x="0" y="759730"/>
              </a:moveTo>
              <a:lnTo>
                <a:pt x="170613" y="759730"/>
              </a:lnTo>
              <a:lnTo>
                <a:pt x="170613" y="0"/>
              </a:lnTo>
              <a:lnTo>
                <a:pt x="341227" y="0"/>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453989" y="737787"/>
        <a:ext cx="41642" cy="41642"/>
      </dsp:txXfrm>
    </dsp:sp>
    <dsp:sp modelId="{C242C9D8-DA8F-4570-979A-D045031B244C}">
      <dsp:nvSpPr>
        <dsp:cNvPr id="0" name=""/>
        <dsp:cNvSpPr/>
      </dsp:nvSpPr>
      <dsp:spPr>
        <a:xfrm rot="16200000">
          <a:off x="-47942" y="922585"/>
          <a:ext cx="2272502" cy="431775"/>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t>GPU</a:t>
          </a:r>
          <a:r>
            <a:rPr lang="zh-CN" altLang="en-US" sz="2400" kern="1200" dirty="0" smtClean="0"/>
            <a:t>与</a:t>
          </a:r>
          <a:r>
            <a:rPr lang="en-US" altLang="zh-CN" sz="2400" kern="1200" dirty="0" smtClean="0"/>
            <a:t>CPU</a:t>
          </a:r>
          <a:endParaRPr lang="zh-CN" altLang="en-US" sz="2400" kern="1200" dirty="0"/>
        </a:p>
      </dsp:txBody>
      <dsp:txXfrm>
        <a:off x="-47942" y="922585"/>
        <a:ext cx="2272502" cy="431775"/>
      </dsp:txXfrm>
    </dsp:sp>
    <dsp:sp modelId="{267F68E7-F559-45F0-BABC-169E648F6B69}">
      <dsp:nvSpPr>
        <dsp:cNvPr id="0" name=""/>
        <dsp:cNvSpPr/>
      </dsp:nvSpPr>
      <dsp:spPr>
        <a:xfrm>
          <a:off x="1645424" y="162855"/>
          <a:ext cx="2296618" cy="431775"/>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高密度和并行计算</a:t>
          </a:r>
          <a:endParaRPr lang="zh-CN" altLang="en-US" sz="1800" kern="1200" dirty="0"/>
        </a:p>
      </dsp:txBody>
      <dsp:txXfrm>
        <a:off x="1645424" y="162855"/>
        <a:ext cx="2296618" cy="431775"/>
      </dsp:txXfrm>
    </dsp:sp>
    <dsp:sp modelId="{AAEE89FE-0289-4D52-8D61-69C5F94C5245}">
      <dsp:nvSpPr>
        <dsp:cNvPr id="0" name=""/>
        <dsp:cNvSpPr/>
      </dsp:nvSpPr>
      <dsp:spPr>
        <a:xfrm>
          <a:off x="1656966" y="1673132"/>
          <a:ext cx="2296618" cy="431775"/>
        </a:xfrm>
        <a:prstGeom prst="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复杂逻辑控制</a:t>
          </a:r>
          <a:endParaRPr lang="zh-CN" altLang="en-US" sz="1800" kern="1200" dirty="0"/>
        </a:p>
      </dsp:txBody>
      <dsp:txXfrm>
        <a:off x="1656966" y="1673132"/>
        <a:ext cx="2296618" cy="431775"/>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7CC492E-05CE-5249-9144-65B49EC8D82A}"/>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F1D472C-4512-634A-89EE-C527BFA84942}"/>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B293C093-1F3B-4A4F-AE4A-CC60BB445628}" type="datetimeFigureOut">
              <a:rPr lang="en-US" smtClean="0"/>
              <a:t>3/18/2025</a:t>
            </a:fld>
            <a:endParaRPr lang="en-US"/>
          </a:p>
        </p:txBody>
      </p:sp>
      <p:sp>
        <p:nvSpPr>
          <p:cNvPr id="4" name="Footer Placeholder 3">
            <a:extLst>
              <a:ext uri="{FF2B5EF4-FFF2-40B4-BE49-F238E27FC236}">
                <a16:creationId xmlns:a16="http://schemas.microsoft.com/office/drawing/2014/main" id="{344D4A42-8135-8B4E-830B-21E9F86EED0B}"/>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0784154-5BA7-9F4F-B899-3B407740CD52}"/>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CB6E01B2-F52A-024A-90CA-F107B69BED2F}" type="slidenum">
              <a:rPr lang="en-US" smtClean="0"/>
              <a:t>‹#›</a:t>
            </a:fld>
            <a:endParaRPr lang="en-US"/>
          </a:p>
        </p:txBody>
      </p:sp>
    </p:spTree>
    <p:extLst>
      <p:ext uri="{BB962C8B-B14F-4D97-AF65-F5344CB8AC3E}">
        <p14:creationId xmlns:p14="http://schemas.microsoft.com/office/powerpoint/2010/main" val="16542555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34F6DA7A-5D90-CA4F-BB3C-3F4F7435A670}" type="datetimeFigureOut">
              <a:rPr kumimoji="1" lang="zh-CN" altLang="en-US" smtClean="0"/>
              <a:t>2025/3/18</a:t>
            </a:fld>
            <a:endParaRPr kumimoji="1"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1412171A-BB5E-6B4D-997F-0369EBD3825D}" type="slidenum">
              <a:rPr kumimoji="1" lang="zh-CN" altLang="en-US" smtClean="0"/>
              <a:t>‹#›</a:t>
            </a:fld>
            <a:endParaRPr kumimoji="1" lang="zh-CN" altLang="en-US"/>
          </a:p>
        </p:txBody>
      </p:sp>
    </p:spTree>
    <p:extLst>
      <p:ext uri="{BB962C8B-B14F-4D97-AF65-F5344CB8AC3E}">
        <p14:creationId xmlns:p14="http://schemas.microsoft.com/office/powerpoint/2010/main" val="73342206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12171A-BB5E-6B4D-997F-0369EBD3825D}" type="slidenum">
              <a:rPr kumimoji="1" lang="zh-CN" altLang="en-US" smtClean="0"/>
              <a:t>1</a:t>
            </a:fld>
            <a:endParaRPr kumimoji="1" lang="zh-CN" altLang="en-US"/>
          </a:p>
        </p:txBody>
      </p:sp>
    </p:spTree>
    <p:extLst>
      <p:ext uri="{BB962C8B-B14F-4D97-AF65-F5344CB8AC3E}">
        <p14:creationId xmlns:p14="http://schemas.microsoft.com/office/powerpoint/2010/main" val="3310857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核函数概括的一句话：执行在</a:t>
            </a:r>
            <a:r>
              <a:rPr lang="en-US" altLang="zh-CN" dirty="0" smtClean="0"/>
              <a:t>GPU</a:t>
            </a:r>
            <a:r>
              <a:rPr lang="zh-CN" altLang="en-US" dirty="0" smtClean="0"/>
              <a:t>的一个计算核心上的任务，也就是并行计算时，单个线程执行的函数。</a:t>
            </a:r>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68712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简单的来说，线程层次结构的概念就是同一核函数在</a:t>
            </a:r>
            <a:r>
              <a:rPr lang="en-US" altLang="zh-CN" dirty="0" smtClean="0"/>
              <a:t>device</a:t>
            </a:r>
            <a:r>
              <a:rPr lang="zh-CN" altLang="en-US" dirty="0" smtClean="0"/>
              <a:t>上启动的所有线程合集成为线程网格（</a:t>
            </a:r>
            <a:r>
              <a:rPr lang="en-US" altLang="zh-CN" dirty="0" smtClean="0"/>
              <a:t>grid</a:t>
            </a:r>
            <a:r>
              <a:rPr lang="zh-CN" altLang="en-US" dirty="0" smtClean="0"/>
              <a:t>），网格下层级分为线程块，线程块包含多个线程。</a:t>
            </a:r>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09402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12171A-BB5E-6B4D-997F-0369EBD3825D}" type="slidenum">
              <a:rPr kumimoji="1" lang="zh-CN" altLang="en-US" smtClean="0"/>
              <a:t>12</a:t>
            </a:fld>
            <a:endParaRPr kumimoji="1" lang="zh-CN" altLang="en-US"/>
          </a:p>
        </p:txBody>
      </p:sp>
    </p:spTree>
    <p:extLst>
      <p:ext uri="{BB962C8B-B14F-4D97-AF65-F5344CB8AC3E}">
        <p14:creationId xmlns:p14="http://schemas.microsoft.com/office/powerpoint/2010/main" val="4239696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51945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核函数参数：参与相乘矩阵及存储结果的矩阵，矩阵维度，为方便理解，本次选择方阵参与计算。本例线程模型为一维线程模型，便于理解并行矩阵相乘运算。</a:t>
            </a:r>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38706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28953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84198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58972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74949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80306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12171A-BB5E-6B4D-997F-0369EBD3825D}" type="slidenum">
              <a:rPr kumimoji="1" lang="zh-CN" altLang="en-US" smtClean="0"/>
              <a:t>2</a:t>
            </a:fld>
            <a:endParaRPr kumimoji="1" lang="zh-CN" altLang="en-US"/>
          </a:p>
        </p:txBody>
      </p:sp>
    </p:spTree>
    <p:extLst>
      <p:ext uri="{BB962C8B-B14F-4D97-AF65-F5344CB8AC3E}">
        <p14:creationId xmlns:p14="http://schemas.microsoft.com/office/powerpoint/2010/main" val="3628495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00193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12171A-BB5E-6B4D-997F-0369EBD3825D}" type="slidenum">
              <a:rPr kumimoji="1" lang="zh-CN" altLang="en-US" smtClean="0"/>
              <a:t>21</a:t>
            </a:fld>
            <a:endParaRPr kumimoji="1" lang="zh-CN" altLang="en-US"/>
          </a:p>
        </p:txBody>
      </p:sp>
    </p:spTree>
    <p:extLst>
      <p:ext uri="{BB962C8B-B14F-4D97-AF65-F5344CB8AC3E}">
        <p14:creationId xmlns:p14="http://schemas.microsoft.com/office/powerpoint/2010/main" val="3226769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88408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50558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2006 </a:t>
            </a:r>
            <a:r>
              <a:rPr lang="zh-CN" altLang="en-US" sz="1200" b="0" i="0" kern="1200" dirty="0" smtClean="0">
                <a:solidFill>
                  <a:schemeClr val="tx1"/>
                </a:solidFill>
                <a:effectLst/>
                <a:latin typeface="+mn-lt"/>
                <a:ea typeface="+mn-ea"/>
                <a:cs typeface="+mn-cs"/>
              </a:rPr>
              <a:t>年 </a:t>
            </a:r>
            <a:r>
              <a:rPr lang="en-US" altLang="zh-CN" sz="1200" b="0" i="0" kern="1200" dirty="0" smtClean="0">
                <a:solidFill>
                  <a:schemeClr val="tx1"/>
                </a:solidFill>
                <a:effectLst/>
                <a:latin typeface="+mn-lt"/>
                <a:ea typeface="+mn-ea"/>
                <a:cs typeface="+mn-cs"/>
              </a:rPr>
              <a:t>11 </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NVIDIA </a:t>
            </a:r>
            <a:r>
              <a:rPr lang="zh-CN" altLang="en-US" sz="1200" b="0" i="0" kern="1200" dirty="0" smtClean="0">
                <a:solidFill>
                  <a:schemeClr val="tx1"/>
                </a:solidFill>
                <a:effectLst/>
                <a:latin typeface="+mn-lt"/>
                <a:ea typeface="+mn-ea"/>
                <a:cs typeface="+mn-cs"/>
              </a:rPr>
              <a:t>推出了 </a:t>
            </a:r>
            <a:r>
              <a:rPr lang="en-US" altLang="zh-CN" sz="1200" b="0" i="0" kern="1200" dirty="0" smtClean="0">
                <a:solidFill>
                  <a:schemeClr val="tx1"/>
                </a:solidFill>
                <a:effectLst/>
                <a:latin typeface="+mn-lt"/>
                <a:ea typeface="+mn-ea"/>
                <a:cs typeface="+mn-cs"/>
              </a:rPr>
              <a:t>CUDA </a:t>
            </a:r>
          </a:p>
          <a:p>
            <a:r>
              <a:rPr lang="en-US" altLang="zh-CN" sz="1200" b="0" i="0" kern="1200" dirty="0" smtClean="0">
                <a:solidFill>
                  <a:schemeClr val="tx1"/>
                </a:solidFill>
                <a:effectLst/>
                <a:latin typeface="+mn-lt"/>
                <a:ea typeface="+mn-ea"/>
                <a:cs typeface="+mn-cs"/>
              </a:rPr>
              <a:t>CUDA</a:t>
            </a:r>
            <a:r>
              <a:rPr lang="zh-CN" altLang="en-US" sz="1200" b="0" i="0" kern="1200" dirty="0" smtClean="0">
                <a:solidFill>
                  <a:schemeClr val="tx1"/>
                </a:solidFill>
                <a:effectLst/>
                <a:latin typeface="+mn-lt"/>
                <a:ea typeface="+mn-ea"/>
                <a:cs typeface="+mn-cs"/>
              </a:rPr>
              <a:t>附带了一个软件环境，语序程序员使用</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或其他高级语言进行程序编写使用</a:t>
            </a:r>
            <a:r>
              <a:rPr lang="en-US" altLang="zh-CN" sz="1200" b="0" i="0" kern="1200" dirty="0" smtClean="0">
                <a:solidFill>
                  <a:schemeClr val="tx1"/>
                </a:solidFill>
                <a:effectLst/>
                <a:latin typeface="+mn-lt"/>
                <a:ea typeface="+mn-ea"/>
                <a:cs typeface="+mn-cs"/>
              </a:rPr>
              <a:t>GPU</a:t>
            </a:r>
            <a:r>
              <a:rPr lang="zh-CN" altLang="en-US" sz="1200" b="0" i="0" kern="1200" dirty="0" smtClean="0">
                <a:solidFill>
                  <a:schemeClr val="tx1"/>
                </a:solidFill>
                <a:effectLst/>
                <a:latin typeface="+mn-lt"/>
                <a:ea typeface="+mn-ea"/>
                <a:cs typeface="+mn-cs"/>
              </a:rPr>
              <a:t>。同时支持各种语言和应用程序接口。</a:t>
            </a:r>
            <a:r>
              <a:rPr lang="en-US" altLang="zh-CN" sz="1200" b="0" i="0" kern="1200" dirty="0" smtClean="0">
                <a:solidFill>
                  <a:schemeClr val="tx1"/>
                </a:solidFill>
                <a:effectLst/>
                <a:latin typeface="+mn-lt"/>
                <a:ea typeface="+mn-ea"/>
                <a:cs typeface="+mn-cs"/>
              </a:rPr>
              <a:t>CUDA</a:t>
            </a:r>
            <a:r>
              <a:rPr lang="zh-CN" altLang="en-US" sz="1200" b="0" i="0" kern="1200" dirty="0" smtClean="0">
                <a:solidFill>
                  <a:schemeClr val="tx1"/>
                </a:solidFill>
                <a:effectLst/>
                <a:latin typeface="+mn-lt"/>
                <a:ea typeface="+mn-ea"/>
                <a:cs typeface="+mn-cs"/>
              </a:rPr>
              <a:t>也可理解为</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GPU</a:t>
            </a:r>
            <a:r>
              <a:rPr lang="zh-CN" altLang="en-US" sz="1200" b="0" i="0" kern="1200" dirty="0" smtClean="0">
                <a:solidFill>
                  <a:schemeClr val="tx1"/>
                </a:solidFill>
                <a:effectLst/>
                <a:latin typeface="+mn-lt"/>
                <a:ea typeface="+mn-ea"/>
                <a:cs typeface="+mn-cs"/>
              </a:rPr>
              <a:t>的交流工具。</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左图是</a:t>
            </a:r>
            <a:r>
              <a:rPr lang="en-US" altLang="zh-CN" sz="1200" b="0" i="0" kern="1200" dirty="0" smtClean="0">
                <a:solidFill>
                  <a:schemeClr val="tx1"/>
                </a:solidFill>
                <a:effectLst/>
                <a:latin typeface="+mn-lt"/>
                <a:ea typeface="+mn-ea"/>
                <a:cs typeface="+mn-cs"/>
              </a:rPr>
              <a:t>CUDA</a:t>
            </a:r>
            <a:r>
              <a:rPr lang="zh-CN" altLang="en-US" sz="1200" b="0" i="0" kern="1200" dirty="0" smtClean="0">
                <a:solidFill>
                  <a:schemeClr val="tx1"/>
                </a:solidFill>
                <a:effectLst/>
                <a:latin typeface="+mn-lt"/>
                <a:ea typeface="+mn-ea"/>
                <a:cs typeface="+mn-cs"/>
              </a:rPr>
              <a:t>的相关库和中间件。</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同时</a:t>
            </a:r>
            <a:r>
              <a:rPr lang="en-US" altLang="zh-CN" sz="1200" b="0" i="0" kern="1200" dirty="0" smtClean="0">
                <a:solidFill>
                  <a:schemeClr val="tx1"/>
                </a:solidFill>
                <a:effectLst/>
                <a:latin typeface="+mn-lt"/>
                <a:ea typeface="+mn-ea"/>
                <a:cs typeface="+mn-cs"/>
              </a:rPr>
              <a:t>CUDA</a:t>
            </a:r>
            <a:r>
              <a:rPr lang="zh-CN" altLang="en-US" sz="1200" b="0" i="0" kern="1200" dirty="0" smtClean="0">
                <a:solidFill>
                  <a:schemeClr val="tx1"/>
                </a:solidFill>
                <a:effectLst/>
                <a:latin typeface="+mn-lt"/>
                <a:ea typeface="+mn-ea"/>
                <a:cs typeface="+mn-cs"/>
              </a:rPr>
              <a:t>仅支持一定计算力以上的型号的</a:t>
            </a:r>
            <a:r>
              <a:rPr lang="en-US" altLang="zh-CN" sz="1200" b="0" i="0" kern="1200" dirty="0" smtClean="0">
                <a:solidFill>
                  <a:schemeClr val="tx1"/>
                </a:solidFill>
                <a:effectLst/>
                <a:latin typeface="+mn-lt"/>
                <a:ea typeface="+mn-ea"/>
                <a:cs typeface="+mn-cs"/>
              </a:rPr>
              <a:t>GPU</a:t>
            </a:r>
            <a:r>
              <a:rPr lang="zh-CN" altLang="en-US" sz="1200" b="0" i="0" kern="1200" dirty="0" smtClean="0">
                <a:solidFill>
                  <a:schemeClr val="tx1"/>
                </a:solidFill>
                <a:effectLst/>
                <a:latin typeface="+mn-lt"/>
                <a:ea typeface="+mn-ea"/>
                <a:cs typeface="+mn-cs"/>
              </a:rPr>
              <a:t>。</a:t>
            </a:r>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11314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a:t>
            </a:r>
            <a:r>
              <a:rPr lang="en-US" altLang="zh-CN" dirty="0" smtClean="0"/>
              <a:t>GPU</a:t>
            </a:r>
            <a:r>
              <a:rPr lang="zh-CN" altLang="en-US" dirty="0" smtClean="0"/>
              <a:t>与</a:t>
            </a:r>
            <a:r>
              <a:rPr lang="en-US" altLang="zh-CN" dirty="0" smtClean="0"/>
              <a:t>CPU</a:t>
            </a:r>
            <a:r>
              <a:rPr lang="zh-CN" altLang="en-US" dirty="0" smtClean="0"/>
              <a:t>存在硬件结构差异，</a:t>
            </a:r>
            <a:r>
              <a:rPr lang="en-US" altLang="zh-CN" dirty="0" smtClean="0"/>
              <a:t>GPU</a:t>
            </a:r>
            <a:r>
              <a:rPr lang="zh-CN" altLang="en-US" dirty="0" smtClean="0"/>
              <a:t>将更多晶体管用于计算核心模块，而不是数据缓存和逻辑控制，这使得</a:t>
            </a:r>
            <a:r>
              <a:rPr lang="en-US" altLang="zh-CN" dirty="0" smtClean="0"/>
              <a:t>GPU</a:t>
            </a:r>
            <a:r>
              <a:rPr lang="zh-CN" altLang="en-US" dirty="0" smtClean="0"/>
              <a:t>更适于高密度和并行计算，</a:t>
            </a:r>
            <a:r>
              <a:rPr lang="en-US" altLang="zh-CN" dirty="0" smtClean="0"/>
              <a:t>CPU</a:t>
            </a:r>
            <a:r>
              <a:rPr lang="zh-CN" altLang="en-US" dirty="0" smtClean="0"/>
              <a:t>则适合复杂逻辑的串行程序的执行。</a:t>
            </a:r>
          </a:p>
          <a:p>
            <a:r>
              <a:rPr lang="en-US" altLang="zh-CN" dirty="0" smtClean="0"/>
              <a:t>2</a:t>
            </a:r>
            <a:r>
              <a:rPr lang="zh-CN" altLang="en-US" dirty="0" smtClean="0"/>
              <a:t>、</a:t>
            </a:r>
            <a:r>
              <a:rPr lang="en-US" altLang="zh-CN" dirty="0" smtClean="0"/>
              <a:t>GPU</a:t>
            </a:r>
            <a:r>
              <a:rPr lang="zh-CN" altLang="en-US" dirty="0" smtClean="0"/>
              <a:t>并非独立运行的计算平台，</a:t>
            </a:r>
            <a:r>
              <a:rPr lang="en-US" altLang="zh-CN" dirty="0" smtClean="0"/>
              <a:t>GPU</a:t>
            </a:r>
            <a:r>
              <a:rPr lang="zh-CN" altLang="en-US" dirty="0" smtClean="0"/>
              <a:t>可以看作是</a:t>
            </a:r>
            <a:r>
              <a:rPr lang="en-US" altLang="zh-CN" dirty="0" smtClean="0"/>
              <a:t>CPU</a:t>
            </a:r>
            <a:r>
              <a:rPr lang="zh-CN" altLang="en-US" dirty="0" smtClean="0"/>
              <a:t>的协处理器。</a:t>
            </a:r>
            <a:r>
              <a:rPr lang="en-US" altLang="zh-CN" dirty="0" smtClean="0"/>
              <a:t>GPU</a:t>
            </a:r>
            <a:r>
              <a:rPr lang="zh-CN" altLang="en-US" dirty="0" smtClean="0"/>
              <a:t>并行计算也是基于</a:t>
            </a:r>
            <a:r>
              <a:rPr lang="en-US" altLang="zh-CN" dirty="0" smtClean="0"/>
              <a:t>CPU+GPU</a:t>
            </a:r>
            <a:r>
              <a:rPr lang="zh-CN" altLang="en-US" dirty="0" smtClean="0"/>
              <a:t>的异构计算架构。</a:t>
            </a:r>
            <a:endParaRPr lang="en-US" altLang="zh-CN" dirty="0" smtClean="0"/>
          </a:p>
          <a:p>
            <a:r>
              <a:rPr lang="en-US" altLang="zh-CN" dirty="0" smtClean="0"/>
              <a:t>3</a:t>
            </a:r>
            <a:r>
              <a:rPr lang="zh-CN" altLang="en-US" dirty="0" smtClean="0"/>
              <a:t>、</a:t>
            </a:r>
            <a:r>
              <a:rPr lang="en-US" altLang="zh-CN" dirty="0" smtClean="0"/>
              <a:t>CPU</a:t>
            </a:r>
            <a:r>
              <a:rPr lang="zh-CN" altLang="en-US" dirty="0" smtClean="0"/>
              <a:t>负责处理逻辑复杂的串行程序，</a:t>
            </a:r>
            <a:r>
              <a:rPr lang="en-US" altLang="zh-CN" dirty="0" smtClean="0"/>
              <a:t>GPU</a:t>
            </a:r>
            <a:r>
              <a:rPr lang="zh-CN" altLang="en-US" dirty="0" smtClean="0"/>
              <a:t>负责处理数据密集型的并行计算程序。</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10941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15816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12171A-BB5E-6B4D-997F-0369EBD3825D}" type="slidenum">
              <a:rPr kumimoji="1" lang="zh-CN" altLang="en-US" smtClean="0"/>
              <a:t>6</a:t>
            </a:fld>
            <a:endParaRPr kumimoji="1" lang="zh-CN" altLang="en-US"/>
          </a:p>
        </p:txBody>
      </p:sp>
    </p:spTree>
    <p:extLst>
      <p:ext uri="{BB962C8B-B14F-4D97-AF65-F5344CB8AC3E}">
        <p14:creationId xmlns:p14="http://schemas.microsoft.com/office/powerpoint/2010/main" val="53658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核函数可看作为</a:t>
            </a:r>
            <a:r>
              <a:rPr lang="en-US" altLang="zh-CN" dirty="0" smtClean="0"/>
              <a:t>device</a:t>
            </a:r>
            <a:r>
              <a:rPr lang="zh-CN" altLang="en-US" dirty="0" smtClean="0"/>
              <a:t>任务执行的载体</a:t>
            </a:r>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69586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简单的来说，线程层次结构的概念就是同一核函数在</a:t>
            </a:r>
            <a:r>
              <a:rPr lang="en-US" altLang="zh-CN" dirty="0" smtClean="0"/>
              <a:t>device</a:t>
            </a:r>
            <a:r>
              <a:rPr lang="zh-CN" altLang="en-US" dirty="0" smtClean="0"/>
              <a:t>上启动的所有线程合集成为线程网格（</a:t>
            </a:r>
            <a:r>
              <a:rPr lang="en-US" altLang="zh-CN" dirty="0" smtClean="0"/>
              <a:t>grid</a:t>
            </a:r>
            <a:r>
              <a:rPr lang="zh-CN" altLang="en-US" dirty="0" smtClean="0"/>
              <a:t>），网格下层级分为线程块，线程块包含多个线程。</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rPr>
              <a:t>注：线程层次的维度是可变的，可构建</a:t>
            </a:r>
            <a:r>
              <a:rPr lang="en-US" altLang="zh-CN" dirty="0" smtClean="0">
                <a:latin typeface="+mn-ea"/>
              </a:rPr>
              <a:t>1-3D</a:t>
            </a:r>
            <a:r>
              <a:rPr lang="zh-CN" altLang="en-US" dirty="0" smtClean="0">
                <a:latin typeface="+mn-ea"/>
              </a:rPr>
              <a:t>的线程网格</a:t>
            </a:r>
            <a:r>
              <a:rPr lang="en-US" altLang="zh-CN" dirty="0" smtClean="0">
                <a:latin typeface="+mn-ea"/>
              </a:rPr>
              <a:t>/</a:t>
            </a:r>
            <a:r>
              <a:rPr lang="zh-CN" altLang="en-US" dirty="0" smtClean="0">
                <a:latin typeface="+mn-ea"/>
              </a:rPr>
              <a:t>块，提供一种自然的方式，索引线程调用元素（向量、矩阵、</a:t>
            </a:r>
            <a:r>
              <a:rPr lang="en-US" altLang="zh-CN" dirty="0" smtClean="0">
                <a:latin typeface="+mn-ea"/>
              </a:rPr>
              <a:t>3</a:t>
            </a:r>
            <a:r>
              <a:rPr lang="zh-CN" altLang="en-US" dirty="0" smtClean="0">
                <a:latin typeface="+mn-ea"/>
              </a:rPr>
              <a:t>维数据）进行计算；</a:t>
            </a:r>
          </a:p>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30465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简单的来说，线程层次结构的概念就是同一核函数在</a:t>
            </a:r>
            <a:r>
              <a:rPr lang="en-US" altLang="zh-CN" dirty="0" smtClean="0"/>
              <a:t>device</a:t>
            </a:r>
            <a:r>
              <a:rPr lang="zh-CN" altLang="en-US" dirty="0" smtClean="0"/>
              <a:t>上启动的所有线程合集成为线程网格（</a:t>
            </a:r>
            <a:r>
              <a:rPr lang="en-US" altLang="zh-CN" dirty="0" smtClean="0"/>
              <a:t>grid</a:t>
            </a:r>
            <a:r>
              <a:rPr lang="zh-CN" altLang="en-US" dirty="0" smtClean="0"/>
              <a:t>），网格下层级分为线程块，线程块包含多个线程。</a:t>
            </a:r>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34303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01">
    <p:bg>
      <p:bgPr>
        <a:gradFill flip="none" rotWithShape="1">
          <a:gsLst>
            <a:gs pos="9000">
              <a:srgbClr val="042A72"/>
            </a:gs>
            <a:gs pos="100000">
              <a:srgbClr val="4870FF"/>
            </a:gs>
          </a:gsLst>
          <a:lin ang="17400000" scaled="0"/>
          <a:tileRect/>
        </a:gradFill>
        <a:effectLst/>
      </p:bgPr>
    </p:bg>
    <p:spTree>
      <p:nvGrpSpPr>
        <p:cNvPr id="1" name=""/>
        <p:cNvGrpSpPr/>
        <p:nvPr/>
      </p:nvGrpSpPr>
      <p:grpSpPr>
        <a:xfrm>
          <a:off x="0" y="0"/>
          <a:ext cx="0" cy="0"/>
          <a:chOff x="0" y="0"/>
          <a:chExt cx="0" cy="0"/>
        </a:xfrm>
      </p:grpSpPr>
      <p:sp>
        <p:nvSpPr>
          <p:cNvPr id="12" name="文本占位符 9">
            <a:extLst>
              <a:ext uri="{FF2B5EF4-FFF2-40B4-BE49-F238E27FC236}">
                <a16:creationId xmlns:a16="http://schemas.microsoft.com/office/drawing/2014/main" id="{4C340ECE-F417-F74C-A49C-F3E4E9FC7A6E}"/>
              </a:ext>
            </a:extLst>
          </p:cNvPr>
          <p:cNvSpPr>
            <a:spLocks noGrp="1"/>
          </p:cNvSpPr>
          <p:nvPr>
            <p:ph type="body" sz="quarter" idx="13" hasCustomPrompt="1"/>
          </p:nvPr>
        </p:nvSpPr>
        <p:spPr>
          <a:xfrm>
            <a:off x="708856" y="4100051"/>
            <a:ext cx="10791380" cy="446312"/>
          </a:xfrm>
          <a:prstGeom prst="rect">
            <a:avLst/>
          </a:prstGeom>
        </p:spPr>
        <p:txBody>
          <a:bodyPr lIns="0" tIns="0" rIns="0" bIns="0">
            <a:normAutofit/>
          </a:bodyPr>
          <a:lstStyle>
            <a:lvl1pPr marL="0" indent="0">
              <a:buNone/>
              <a:defRPr sz="3200" b="1" i="0">
                <a:solidFill>
                  <a:schemeClr val="bg1"/>
                </a:solidFill>
                <a:latin typeface="Source Han Sans CN" panose="020B0500000000000000" pitchFamily="34" charset="-128"/>
                <a:ea typeface="Source Han Sans CN" panose="020B0500000000000000" pitchFamily="34" charset="-128"/>
              </a:defRPr>
            </a:lvl1pPr>
          </a:lstStyle>
          <a:p>
            <a:pPr lvl="0"/>
            <a:r>
              <a:rPr lang="en-US" dirty="0"/>
              <a:t>Click to Edit Text</a:t>
            </a:r>
          </a:p>
        </p:txBody>
      </p:sp>
      <p:sp>
        <p:nvSpPr>
          <p:cNvPr id="22" name="标题 21">
            <a:extLst>
              <a:ext uri="{FF2B5EF4-FFF2-40B4-BE49-F238E27FC236}">
                <a16:creationId xmlns:a16="http://schemas.microsoft.com/office/drawing/2014/main" id="{8021BA17-9C67-4D46-8B51-6BEBB05B8425}"/>
              </a:ext>
            </a:extLst>
          </p:cNvPr>
          <p:cNvSpPr>
            <a:spLocks noGrp="1"/>
          </p:cNvSpPr>
          <p:nvPr>
            <p:ph type="title" hasCustomPrompt="1"/>
          </p:nvPr>
        </p:nvSpPr>
        <p:spPr>
          <a:xfrm>
            <a:off x="708856" y="2847886"/>
            <a:ext cx="10791380" cy="1162227"/>
          </a:xfrm>
          <a:prstGeom prst="rect">
            <a:avLst/>
          </a:prstGeom>
        </p:spPr>
        <p:txBody>
          <a:bodyPr lIns="0" tIns="0" rIns="0" bIns="0" anchor="t" anchorCtr="0">
            <a:noAutofit/>
          </a:bodyPr>
          <a:lstStyle>
            <a:lvl1pPr>
              <a:defRPr sz="9600" b="1" i="0">
                <a:solidFill>
                  <a:schemeClr val="bg1"/>
                </a:solidFill>
                <a:latin typeface="Source Han Sans CN" panose="020B0500000000000000" pitchFamily="34" charset="-128"/>
                <a:ea typeface="Source Han Sans CN" panose="020B0500000000000000" pitchFamily="34" charset="-128"/>
              </a:defRPr>
            </a:lvl1pPr>
          </a:lstStyle>
          <a:p>
            <a:pPr lvl="0"/>
            <a:r>
              <a:rPr lang="en-US" dirty="0"/>
              <a:t>Click to Edit Text</a:t>
            </a:r>
          </a:p>
        </p:txBody>
      </p:sp>
      <p:sp>
        <p:nvSpPr>
          <p:cNvPr id="8" name="日期占位符 25">
            <a:extLst>
              <a:ext uri="{FF2B5EF4-FFF2-40B4-BE49-F238E27FC236}">
                <a16:creationId xmlns:a16="http://schemas.microsoft.com/office/drawing/2014/main" id="{F3FC84C8-B0CB-B445-824B-4339AF69EB6D}"/>
              </a:ext>
            </a:extLst>
          </p:cNvPr>
          <p:cNvSpPr>
            <a:spLocks noGrp="1"/>
          </p:cNvSpPr>
          <p:nvPr>
            <p:ph type="dt" sz="half" idx="14"/>
          </p:nvPr>
        </p:nvSpPr>
        <p:spPr>
          <a:xfrm>
            <a:off x="708856" y="6220245"/>
            <a:ext cx="2743200" cy="223698"/>
          </a:xfrm>
          <a:prstGeom prst="rect">
            <a:avLst/>
          </a:prstGeom>
        </p:spPr>
        <p:txBody>
          <a:bodyPr lIns="0" tIns="0" rIns="0" bIns="0"/>
          <a:lstStyle>
            <a:lvl1pPr>
              <a:defRPr sz="2000" b="0" i="0">
                <a:solidFill>
                  <a:schemeClr val="bg1"/>
                </a:solidFill>
                <a:latin typeface="Source Han Sans CN Normal" panose="020B0400000000000000" pitchFamily="34" charset="-128"/>
                <a:ea typeface="Source Han Sans CN Normal" panose="020B0400000000000000" pitchFamily="34" charset="-128"/>
              </a:defRPr>
            </a:lvl1pPr>
          </a:lstStyle>
          <a:p>
            <a:fld id="{B4B725F6-E7D4-A04A-9459-47C1781AD873}" type="datetime1">
              <a:rPr kumimoji="1" lang="zh-CN" altLang="en-US" smtClean="0"/>
              <a:pPr/>
              <a:t>2025/3/18</a:t>
            </a:fld>
            <a:endParaRPr kumimoji="1" lang="zh-CN" altLang="en-US" dirty="0"/>
          </a:p>
        </p:txBody>
      </p:sp>
    </p:spTree>
    <p:extLst>
      <p:ext uri="{BB962C8B-B14F-4D97-AF65-F5344CB8AC3E}">
        <p14:creationId xmlns:p14="http://schemas.microsoft.com/office/powerpoint/2010/main" val="417749202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6_Process">
    <p:bg>
      <p:bgPr>
        <a:solidFill>
          <a:schemeClr val="bg1"/>
        </a:solidFill>
        <a:effectLst/>
      </p:bgPr>
    </p:bg>
    <p:spTree>
      <p:nvGrpSpPr>
        <p:cNvPr id="1" name=""/>
        <p:cNvGrpSpPr/>
        <p:nvPr/>
      </p:nvGrpSpPr>
      <p:grpSpPr>
        <a:xfrm>
          <a:off x="0" y="0"/>
          <a:ext cx="0" cy="0"/>
          <a:chOff x="0" y="0"/>
          <a:chExt cx="0" cy="0"/>
        </a:xfrm>
      </p:grpSpPr>
      <p:sp>
        <p:nvSpPr>
          <p:cNvPr id="4" name="标题 47">
            <a:extLst>
              <a:ext uri="{FF2B5EF4-FFF2-40B4-BE49-F238E27FC236}">
                <a16:creationId xmlns:a16="http://schemas.microsoft.com/office/drawing/2014/main" id="{8360233C-3059-4907-ADC6-9F943524A7A2}"/>
              </a:ext>
            </a:extLst>
          </p:cNvPr>
          <p:cNvSpPr>
            <a:spLocks noGrp="1"/>
          </p:cNvSpPr>
          <p:nvPr>
            <p:ph type="title" hasCustomPrompt="1"/>
          </p:nvPr>
        </p:nvSpPr>
        <p:spPr>
          <a:xfrm>
            <a:off x="695325" y="336539"/>
            <a:ext cx="10801350" cy="291355"/>
          </a:xfrm>
        </p:spPr>
        <p:txBody>
          <a:bodyPr lIns="0" tIns="0" rIns="0" bIns="0" anchor="t" anchorCtr="0"/>
          <a:lstStyle>
            <a:lvl1pPr>
              <a:defRPr kumimoji="1" lang="zh-CN" altLang="en-US" sz="1600" b="1" i="0" kern="1200" dirty="0">
                <a:solidFill>
                  <a:schemeClr val="bg1">
                    <a:lumMod val="50000"/>
                  </a:schemeClr>
                </a:solidFill>
                <a:latin typeface="微软雅黑" panose="020B0503020204020204" pitchFamily="34" charset="-122"/>
                <a:ea typeface="微软雅黑" panose="020B0503020204020204" pitchFamily="34" charset="-122"/>
                <a:cs typeface="+mj-cs"/>
              </a:defRPr>
            </a:lvl1pPr>
          </a:lstStyle>
          <a:p>
            <a:r>
              <a:rPr lang="zh-CN" altLang="en-US" dirty="0"/>
              <a:t>章节标题 </a:t>
            </a:r>
            <a:r>
              <a:rPr lang="en-US" altLang="zh-CN" b="0" dirty="0"/>
              <a:t>| </a:t>
            </a:r>
            <a:r>
              <a:rPr lang="zh-CN" altLang="en-US" b="0" dirty="0"/>
              <a:t>次级标题</a:t>
            </a:r>
            <a:endParaRPr lang="zh-CN" altLang="en-US" dirty="0"/>
          </a:p>
        </p:txBody>
      </p:sp>
      <p:sp>
        <p:nvSpPr>
          <p:cNvPr id="5" name="文本占位符 29">
            <a:extLst>
              <a:ext uri="{FF2B5EF4-FFF2-40B4-BE49-F238E27FC236}">
                <a16:creationId xmlns:a16="http://schemas.microsoft.com/office/drawing/2014/main" id="{742FD9F8-0217-4E61-AF66-071002E3326C}"/>
              </a:ext>
            </a:extLst>
          </p:cNvPr>
          <p:cNvSpPr>
            <a:spLocks noGrp="1"/>
          </p:cNvSpPr>
          <p:nvPr>
            <p:ph type="body" sz="quarter" idx="14" hasCustomPrompt="1"/>
          </p:nvPr>
        </p:nvSpPr>
        <p:spPr>
          <a:xfrm>
            <a:off x="695325" y="645441"/>
            <a:ext cx="10808740" cy="417513"/>
          </a:xfrm>
        </p:spPr>
        <p:txBody>
          <a:bodyPr lIns="0" tIns="0" rIns="0" bIns="0"/>
          <a:lstStyle>
            <a:lvl1pPr>
              <a:buFontTx/>
              <a:buNone/>
              <a:defRPr lang="zh-CN" altLang="en-US" sz="3000" b="1" i="0" kern="1200" dirty="0">
                <a:solidFill>
                  <a:srgbClr val="042A72"/>
                </a:solidFill>
                <a:latin typeface="微软雅黑" panose="020B0503020204020204" pitchFamily="34" charset="-122"/>
                <a:ea typeface="微软雅黑" panose="020B0503020204020204" pitchFamily="34" charset="-122"/>
                <a:cs typeface="+mj-cs"/>
              </a:defRPr>
            </a:lvl1pPr>
          </a:lstStyle>
          <a:p>
            <a:pPr lvl="0"/>
            <a:r>
              <a:rPr lang="zh-CN" altLang="en-US" dirty="0"/>
              <a:t>单击此处编辑文稿大标题</a:t>
            </a:r>
          </a:p>
        </p:txBody>
      </p:sp>
      <p:sp>
        <p:nvSpPr>
          <p:cNvPr id="6" name="文本占位符 34">
            <a:extLst>
              <a:ext uri="{FF2B5EF4-FFF2-40B4-BE49-F238E27FC236}">
                <a16:creationId xmlns:a16="http://schemas.microsoft.com/office/drawing/2014/main" id="{5D72C27B-0CFF-40BF-9CE1-8920F87D03B4}"/>
              </a:ext>
            </a:extLst>
          </p:cNvPr>
          <p:cNvSpPr>
            <a:spLocks noGrp="1"/>
          </p:cNvSpPr>
          <p:nvPr>
            <p:ph type="body" sz="quarter" idx="15" hasCustomPrompt="1"/>
          </p:nvPr>
        </p:nvSpPr>
        <p:spPr>
          <a:xfrm>
            <a:off x="695325" y="1227136"/>
            <a:ext cx="10801350" cy="346335"/>
          </a:xfrm>
        </p:spPr>
        <p:txBody>
          <a:bodyPr lIns="0" tIns="0" rIns="0" bIns="0"/>
          <a:lstStyle>
            <a:lvl1pPr>
              <a:buFontTx/>
              <a:buNone/>
              <a:defRPr>
                <a:solidFill>
                  <a:srgbClr val="002060"/>
                </a:solidFill>
                <a:latin typeface="微软雅黑" panose="020B0503020204020204" pitchFamily="34" charset="-122"/>
                <a:ea typeface="微软雅黑" panose="020B0503020204020204" pitchFamily="34" charset="-122"/>
              </a:defRPr>
            </a:lvl1pPr>
            <a:lvl2pPr>
              <a:buFontTx/>
              <a:buNone/>
              <a:defRPr/>
            </a:lvl2pPr>
            <a:lvl3pPr>
              <a:buFontTx/>
              <a:buNone/>
              <a:defRPr/>
            </a:lvl3pPr>
            <a:lvl4pPr>
              <a:buFontTx/>
              <a:buNone/>
              <a:defRPr/>
            </a:lvl4pPr>
            <a:lvl5pPr>
              <a:buFontTx/>
              <a:buNone/>
              <a:defRPr/>
            </a:lvl5pPr>
          </a:lstStyle>
          <a:p>
            <a:pPr marL="228600" marR="0" lvl="0" indent="-228600" algn="l" defTabSz="914400" rtl="0" eaLnBrk="1" fontAlgn="auto" latinLnBrk="0" hangingPunct="1">
              <a:lnSpc>
                <a:spcPct val="90000"/>
              </a:lnSpc>
              <a:spcBef>
                <a:spcPts val="1000"/>
              </a:spcBef>
              <a:spcAft>
                <a:spcPts val="0"/>
              </a:spcAft>
              <a:buClrTx/>
              <a:buSzTx/>
              <a:buFontTx/>
              <a:buNone/>
              <a:tabLst/>
              <a:defRPr/>
            </a:pPr>
            <a:r>
              <a:rPr lang="zh-CN" altLang="en-US" dirty="0" smtClean="0"/>
              <a:t>单击此处编辑</a:t>
            </a:r>
            <a:r>
              <a:rPr lang="zh-CN" altLang="en-US" sz="2800" dirty="0" smtClean="0">
                <a:solidFill>
                  <a:srgbClr val="042A72"/>
                </a:solidFill>
                <a:latin typeface="微软雅黑" panose="020B0503020204020204" pitchFamily="34" charset="-122"/>
                <a:ea typeface="微软雅黑" panose="020B0503020204020204" pitchFamily="34" charset="-122"/>
              </a:rPr>
              <a:t>导语摘要</a:t>
            </a:r>
            <a:endParaRPr lang="en-US" altLang="zh-CN" sz="2800" dirty="0" smtClean="0">
              <a:solidFill>
                <a:srgbClr val="042A72"/>
              </a:solidFill>
              <a:latin typeface="微软雅黑" panose="020B0503020204020204" pitchFamily="34" charset="-122"/>
              <a:ea typeface="微软雅黑" panose="020B0503020204020204" pitchFamily="34" charset="-122"/>
              <a:sym typeface="+mn-lt"/>
            </a:endParaRPr>
          </a:p>
          <a:p>
            <a:pPr lvl="0"/>
            <a:endParaRPr lang="zh-CN" altLang="en-US" dirty="0"/>
          </a:p>
        </p:txBody>
      </p:sp>
    </p:spTree>
    <p:extLst>
      <p:ext uri="{BB962C8B-B14F-4D97-AF65-F5344CB8AC3E}">
        <p14:creationId xmlns:p14="http://schemas.microsoft.com/office/powerpoint/2010/main" val="27378805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guide id="3" pos="438">
          <p15:clr>
            <a:srgbClr val="FBAE40"/>
          </p15:clr>
        </p15:guide>
        <p15:guide id="4" pos="7242">
          <p15:clr>
            <a:srgbClr val="FBAE40"/>
          </p15:clr>
        </p15:guide>
        <p15:guide id="5" orient="horz" pos="187" userDrawn="1">
          <p15:clr>
            <a:srgbClr val="FBAE40"/>
          </p15:clr>
        </p15:guide>
        <p15:guide id="6" orient="horz" pos="40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ck Cover">
    <p:bg>
      <p:bgPr>
        <a:gradFill flip="none" rotWithShape="1">
          <a:gsLst>
            <a:gs pos="9000">
              <a:srgbClr val="042A72"/>
            </a:gs>
            <a:gs pos="100000">
              <a:srgbClr val="4870FF"/>
            </a:gs>
          </a:gsLst>
          <a:lin ang="17400000" scaled="0"/>
          <a:tileRect/>
        </a:gradFill>
        <a:effectLst/>
      </p:bgPr>
    </p:bg>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853089F3-A05F-3F43-A4CD-89C04D35784A}"/>
              </a:ext>
            </a:extLst>
          </p:cNvPr>
          <p:cNvSpPr txBox="1"/>
          <p:nvPr userDrawn="1"/>
        </p:nvSpPr>
        <p:spPr>
          <a:xfrm>
            <a:off x="705295" y="2690336"/>
            <a:ext cx="4616648" cy="923330"/>
          </a:xfrm>
          <a:prstGeom prst="rect">
            <a:avLst/>
          </a:prstGeom>
          <a:noFill/>
        </p:spPr>
        <p:txBody>
          <a:bodyPr wrap="none" lIns="0" tIns="0" rIns="0" bIns="0" rtlCol="0">
            <a:spAutoFit/>
          </a:bodyPr>
          <a:lstStyle/>
          <a:p>
            <a:r>
              <a:rPr kumimoji="1" lang="zh-TW" altLang="en-US" sz="6000" b="1" i="0" dirty="0">
                <a:solidFill>
                  <a:schemeClr val="bg1"/>
                </a:solidFill>
                <a:latin typeface="Source Han Sans CN" panose="020B0500000000000000" pitchFamily="34" charset="-128"/>
                <a:ea typeface="Source Han Sans CN" panose="020B0500000000000000" pitchFamily="34" charset="-128"/>
              </a:rPr>
              <a:t>谢谢您的时间</a:t>
            </a:r>
            <a:endParaRPr kumimoji="1" lang="zh-CN" altLang="en-US" sz="6000" b="1" i="0" dirty="0">
              <a:solidFill>
                <a:schemeClr val="bg1"/>
              </a:solidFill>
              <a:latin typeface="Source Han Sans CN" panose="020B0500000000000000" pitchFamily="34" charset="-128"/>
              <a:ea typeface="Source Han Sans CN" panose="020B0500000000000000" pitchFamily="34" charset="-128"/>
            </a:endParaRPr>
          </a:p>
        </p:txBody>
      </p:sp>
    </p:spTree>
    <p:extLst>
      <p:ext uri="{BB962C8B-B14F-4D97-AF65-F5344CB8AC3E}">
        <p14:creationId xmlns:p14="http://schemas.microsoft.com/office/powerpoint/2010/main" val="187567633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3000591"/>
      </p:ext>
    </p:extLst>
  </p:cSld>
  <p:clrMap bg1="lt1" tx1="dk1" bg2="lt2" tx2="dk2" accent1="accent1" accent2="accent2" accent3="accent3" accent4="accent4" accent5="accent5" accent6="accent6" hlink="hlink" folHlink="folHlink"/>
  <p:sldLayoutIdLst>
    <p:sldLayoutId id="2147483667" r:id="rId1"/>
    <p:sldLayoutId id="2147483691" r:id="rId2"/>
    <p:sldLayoutId id="2147483678" r:id="rId3"/>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38" userDrawn="1">
          <p15:clr>
            <a:srgbClr val="F26B43"/>
          </p15:clr>
        </p15:guide>
        <p15:guide id="2" orient="horz" pos="2160" userDrawn="1">
          <p15:clr>
            <a:srgbClr val="F26B43"/>
          </p15:clr>
        </p15:guide>
        <p15:guide id="3" pos="3840" userDrawn="1">
          <p15:clr>
            <a:srgbClr val="F26B43"/>
          </p15:clr>
        </p15:guide>
        <p15:guide id="4" pos="7242" userDrawn="1">
          <p15:clr>
            <a:srgbClr val="F26B43"/>
          </p15:clr>
        </p15:guide>
        <p15:guide id="7" orient="horz" pos="210" userDrawn="1">
          <p15:clr>
            <a:srgbClr val="F26B43"/>
          </p15:clr>
        </p15:guide>
        <p15:guide id="8" orient="horz" pos="4110" userDrawn="1">
          <p15:clr>
            <a:srgbClr val="F26B43"/>
          </p15:clr>
        </p15:guide>
        <p15:guide id="9" orient="horz" pos="50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hyperlink" Target="https://zhuanlan.zhihu.com/p/97192227" TargetMode="External"/><Relationship Id="rId5" Type="http://schemas.openxmlformats.org/officeDocument/2006/relationships/hyperlink" Target="https://docs.nvidia.com/cuda/cuda-c-programming-guide/index.html#programming-interface" TargetMode="External"/><Relationship Id="rId4" Type="http://schemas.openxmlformats.org/officeDocument/2006/relationships/hyperlink" Target="https://zhuanlan.zhihu.com/p/34587739"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hyperlink" Target="https://zhuanlan.zhihu.com/p/132582159" TargetMode="External"/><Relationship Id="rId5" Type="http://schemas.openxmlformats.org/officeDocument/2006/relationships/hyperlink" Target="https://zhuanlan.zhihu.com/p/538351377" TargetMode="External"/><Relationship Id="rId4" Type="http://schemas.openxmlformats.org/officeDocument/2006/relationships/hyperlink" Target="https://zhuanlan.zhihu.com/p/97131966"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4.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1">
            <a:extLst>
              <a:ext uri="{FF2B5EF4-FFF2-40B4-BE49-F238E27FC236}">
                <a16:creationId xmlns:a16="http://schemas.microsoft.com/office/drawing/2014/main" id="{DC757D13-45E2-F24A-8C16-64A86312785A}"/>
              </a:ext>
            </a:extLst>
          </p:cNvPr>
          <p:cNvSpPr>
            <a:spLocks noGrp="1"/>
          </p:cNvSpPr>
          <p:nvPr>
            <p:ph type="title"/>
          </p:nvPr>
        </p:nvSpPr>
        <p:spPr>
          <a:xfrm>
            <a:off x="660298" y="1893884"/>
            <a:ext cx="10791380" cy="1672275"/>
          </a:xfrm>
        </p:spPr>
        <p:txBody>
          <a:bodyPr/>
          <a:lstStyle/>
          <a:p>
            <a:r>
              <a:rPr lang="en-US" altLang="zh-CN" sz="4800" dirty="0" smtClean="0">
                <a:latin typeface="微软雅黑" panose="020B0503020204020204" pitchFamily="34" charset="-122"/>
                <a:ea typeface="微软雅黑" panose="020B0503020204020204" pitchFamily="34" charset="-122"/>
                <a:cs typeface="+mn-ea"/>
                <a:sym typeface="思源黑体" panose="020B0500000000000000" pitchFamily="34" charset="-122"/>
              </a:rPr>
              <a:t>CUDA</a:t>
            </a:r>
            <a:r>
              <a:rPr lang="zh-CN" altLang="en-US" sz="4800" dirty="0" smtClean="0">
                <a:latin typeface="微软雅黑" panose="020B0503020204020204" pitchFamily="34" charset="-122"/>
                <a:ea typeface="微软雅黑" panose="020B0503020204020204" pitchFamily="34" charset="-122"/>
                <a:cs typeface="+mn-ea"/>
                <a:sym typeface="思源黑体" panose="020B0500000000000000" pitchFamily="34" charset="-122"/>
              </a:rPr>
              <a:t>小结</a:t>
            </a:r>
            <a:endParaRPr lang="en-US" altLang="zh-CN" sz="4800" dirty="0">
              <a:latin typeface="微软雅黑" panose="020B0503020204020204" pitchFamily="34" charset="-122"/>
              <a:ea typeface="微软雅黑" panose="020B0503020204020204" pitchFamily="34" charset="-122"/>
              <a:cs typeface="+mn-ea"/>
              <a:sym typeface="思源黑体" panose="020B0500000000000000" pitchFamily="34" charset="-122"/>
            </a:endParaRPr>
          </a:p>
        </p:txBody>
      </p:sp>
      <p:sp>
        <p:nvSpPr>
          <p:cNvPr id="3" name="Text Placeholder 1">
            <a:extLst>
              <a:ext uri="{FF2B5EF4-FFF2-40B4-BE49-F238E27FC236}">
                <a16:creationId xmlns:a16="http://schemas.microsoft.com/office/drawing/2014/main" id="{766056E2-3C11-9440-823E-F5F58A9C0110}"/>
              </a:ext>
            </a:extLst>
          </p:cNvPr>
          <p:cNvSpPr txBox="1">
            <a:spLocks/>
          </p:cNvSpPr>
          <p:nvPr/>
        </p:nvSpPr>
        <p:spPr>
          <a:xfrm>
            <a:off x="660298" y="4930018"/>
            <a:ext cx="10791380" cy="608634"/>
          </a:xfrm>
          <a:prstGeom prst="rect">
            <a:avLst/>
          </a:prstGeom>
        </p:spPr>
        <p:txBody>
          <a:bodyPr lIns="0" tIns="0" rIns="0" bIns="0">
            <a:noAutofit/>
          </a:bodyPr>
          <a:lstStyle>
            <a:lvl1pPr marL="0" indent="0" algn="l" defTabSz="914400" rtl="0" eaLnBrk="1" latinLnBrk="0" hangingPunct="1">
              <a:lnSpc>
                <a:spcPct val="90000"/>
              </a:lnSpc>
              <a:spcBef>
                <a:spcPts val="1000"/>
              </a:spcBef>
              <a:buFont typeface="Arial" panose="020B0604020202020204" pitchFamily="34" charset="0"/>
              <a:buNone/>
              <a:defRPr sz="3200" b="1" i="0" kern="1200">
                <a:solidFill>
                  <a:schemeClr val="bg1"/>
                </a:solidFill>
                <a:latin typeface="Source Han Sans CN" panose="020B0500000000000000" pitchFamily="34" charset="-128"/>
                <a:ea typeface="Source Han Sans CN"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zh-CN" altLang="en-US" sz="2800" dirty="0" smtClean="0">
                <a:latin typeface="微软雅黑" panose="020B0503020204020204" pitchFamily="34" charset="-122"/>
                <a:ea typeface="微软雅黑" panose="020B0503020204020204" pitchFamily="34" charset="-122"/>
                <a:cs typeface="+mn-ea"/>
                <a:sym typeface="+mn-lt"/>
              </a:rPr>
              <a:t>日期：</a:t>
            </a:r>
            <a:r>
              <a:rPr lang="en-US" altLang="zh-CN" sz="2800" dirty="0" smtClean="0">
                <a:latin typeface="微软雅黑" panose="020B0503020204020204" pitchFamily="34" charset="-122"/>
                <a:ea typeface="微软雅黑" panose="020B0503020204020204" pitchFamily="34" charset="-122"/>
                <a:cs typeface="+mn-ea"/>
                <a:sym typeface="+mn-lt"/>
              </a:rPr>
              <a:t>2022/07/27</a:t>
            </a:r>
          </a:p>
        </p:txBody>
      </p:sp>
      <p:sp>
        <p:nvSpPr>
          <p:cNvPr id="4" name="Text Placeholder 1">
            <a:extLst>
              <a:ext uri="{FF2B5EF4-FFF2-40B4-BE49-F238E27FC236}">
                <a16:creationId xmlns:a16="http://schemas.microsoft.com/office/drawing/2014/main" id="{766056E2-3C11-9440-823E-F5F58A9C0110}"/>
              </a:ext>
            </a:extLst>
          </p:cNvPr>
          <p:cNvSpPr txBox="1">
            <a:spLocks/>
          </p:cNvSpPr>
          <p:nvPr/>
        </p:nvSpPr>
        <p:spPr>
          <a:xfrm>
            <a:off x="731421" y="4917442"/>
            <a:ext cx="10791380" cy="608634"/>
          </a:xfrm>
          <a:prstGeom prst="rect">
            <a:avLst/>
          </a:prstGeom>
        </p:spPr>
        <p:txBody>
          <a:bodyPr lIns="0" tIns="0" rIns="0" bIns="0">
            <a:noAutofit/>
          </a:bodyPr>
          <a:lstStyle>
            <a:lvl1pPr marL="0" indent="0" algn="l" defTabSz="914400" rtl="0" eaLnBrk="1" latinLnBrk="0" hangingPunct="1">
              <a:lnSpc>
                <a:spcPct val="90000"/>
              </a:lnSpc>
              <a:spcBef>
                <a:spcPts val="1000"/>
              </a:spcBef>
              <a:buFont typeface="Arial" panose="020B0604020202020204" pitchFamily="34" charset="0"/>
              <a:buNone/>
              <a:defRPr sz="3200" b="1" i="0" kern="1200">
                <a:solidFill>
                  <a:schemeClr val="bg1"/>
                </a:solidFill>
                <a:latin typeface="Source Han Sans CN" panose="020B0500000000000000" pitchFamily="34" charset="-128"/>
                <a:ea typeface="Source Han Sans CN"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dirty="0" smtClean="0">
                <a:latin typeface="微软雅黑" panose="020B0503020204020204" pitchFamily="34" charset="-122"/>
                <a:ea typeface="微软雅黑" panose="020B0503020204020204" pitchFamily="34" charset="-122"/>
                <a:cs typeface="+mn-ea"/>
                <a:sym typeface="+mn-lt"/>
              </a:rPr>
              <a:t>汇报人：吴梓皓</a:t>
            </a:r>
            <a:endParaRPr lang="en-US" altLang="zh-CN" sz="2800" dirty="0" smtClean="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773963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 name="十字形 29"/>
          <p:cNvSpPr/>
          <p:nvPr/>
        </p:nvSpPr>
        <p:spPr>
          <a:xfrm>
            <a:off x="8141752" y="5239962"/>
            <a:ext cx="402758" cy="414032"/>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308654"/>
            <a:ext cx="10808740" cy="417513"/>
          </a:xfrm>
        </p:spPr>
        <p:txBody>
          <a:bodyPr/>
          <a:lstStyle/>
          <a:p>
            <a:pPr marL="0" lvl="0" indent="0">
              <a:lnSpc>
                <a:spcPct val="100000"/>
              </a:lnSpc>
              <a:spcBef>
                <a:spcPts val="0"/>
              </a:spcBef>
              <a:defRPr/>
            </a:pPr>
            <a:r>
              <a:rPr lang="en-US" altLang="zh-CN" sz="3600" kern="0" dirty="0" smtClean="0">
                <a:solidFill>
                  <a:srgbClr val="002060"/>
                </a:solidFill>
              </a:rPr>
              <a:t>2</a:t>
            </a:r>
            <a:r>
              <a:rPr lang="zh-CN" altLang="en-US" sz="3600" kern="0" dirty="0" smtClean="0">
                <a:solidFill>
                  <a:srgbClr val="002060"/>
                </a:solidFill>
              </a:rPr>
              <a:t>、</a:t>
            </a:r>
            <a:r>
              <a:rPr lang="en-US" altLang="zh-CN" sz="3600" kern="0" dirty="0" smtClean="0">
                <a:solidFill>
                  <a:srgbClr val="002060"/>
                </a:solidFill>
              </a:rPr>
              <a:t>CUDA</a:t>
            </a:r>
            <a:r>
              <a:rPr lang="zh-CN" altLang="en-US" sz="3600" kern="0" dirty="0">
                <a:solidFill>
                  <a:srgbClr val="002060"/>
                </a:solidFill>
              </a:rPr>
              <a:t>理论基础</a:t>
            </a: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10</a:t>
            </a:fld>
            <a:endParaRPr lang="zh-CN" altLang="en-US" sz="1200">
              <a:solidFill>
                <a:prstClr val="black">
                  <a:tint val="75000"/>
                </a:prstClr>
              </a:solidFill>
              <a:ea typeface="Microsoft YaHei"/>
            </a:endParaRPr>
          </a:p>
        </p:txBody>
      </p:sp>
      <p:sp>
        <p:nvSpPr>
          <p:cNvPr id="6" name="文本框 5"/>
          <p:cNvSpPr txBox="1"/>
          <p:nvPr/>
        </p:nvSpPr>
        <p:spPr>
          <a:xfrm>
            <a:off x="695326" y="1136469"/>
            <a:ext cx="3611021"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2.4 CUDA</a:t>
            </a:r>
            <a:r>
              <a:rPr lang="zh-CN" altLang="en-US" sz="2400" dirty="0" smtClean="0">
                <a:solidFill>
                  <a:schemeClr val="accent1"/>
                </a:solidFill>
                <a:latin typeface="Times New Roman" panose="02020603050405020304" pitchFamily="18" charset="0"/>
                <a:cs typeface="Times New Roman" panose="02020603050405020304" pitchFamily="18" charset="0"/>
              </a:rPr>
              <a:t>核函数</a:t>
            </a:r>
            <a:endParaRPr lang="en-US" altLang="zh-CN" sz="2400" dirty="0">
              <a:solidFill>
                <a:schemeClr val="accent1"/>
              </a:solidFill>
              <a:latin typeface="Times New Roman" panose="02020603050405020304" pitchFamily="18" charset="0"/>
              <a:cs typeface="Times New Roman" panose="02020603050405020304" pitchFamily="18" charset="0"/>
            </a:endParaRPr>
          </a:p>
        </p:txBody>
      </p:sp>
      <p:sp>
        <p:nvSpPr>
          <p:cNvPr id="19" name="文本框 18"/>
          <p:cNvSpPr txBox="1"/>
          <p:nvPr/>
        </p:nvSpPr>
        <p:spPr>
          <a:xfrm>
            <a:off x="829142" y="1752294"/>
            <a:ext cx="5542630" cy="5632311"/>
          </a:xfrm>
          <a:prstGeom prst="rect">
            <a:avLst/>
          </a:prstGeom>
          <a:noFill/>
        </p:spPr>
        <p:txBody>
          <a:bodyPr wrap="square" rtlCol="0">
            <a:spAutoFit/>
          </a:bodyPr>
          <a:lstStyle/>
          <a:p>
            <a:pPr indent="457200">
              <a:lnSpc>
                <a:spcPct val="200000"/>
              </a:lnSpc>
            </a:pPr>
            <a:r>
              <a:rPr lang="en-US" altLang="zh-CN" dirty="0" smtClean="0"/>
              <a:t>kernel</a:t>
            </a:r>
            <a:r>
              <a:rPr lang="zh-CN" altLang="en-US" dirty="0" smtClean="0"/>
              <a:t>是</a:t>
            </a:r>
            <a:r>
              <a:rPr lang="en-US" altLang="zh-CN" dirty="0" smtClean="0"/>
              <a:t>CUDA</a:t>
            </a:r>
            <a:r>
              <a:rPr lang="zh-CN" altLang="en-US" dirty="0" smtClean="0"/>
              <a:t>中一个重要的概念，</a:t>
            </a:r>
            <a:r>
              <a:rPr lang="en-US" altLang="zh-CN" dirty="0" smtClean="0"/>
              <a:t>kernel</a:t>
            </a:r>
            <a:r>
              <a:rPr lang="zh-CN" altLang="en-US" dirty="0" smtClean="0"/>
              <a:t>是在</a:t>
            </a:r>
            <a:r>
              <a:rPr lang="en-US" altLang="zh-CN" dirty="0" smtClean="0"/>
              <a:t>device</a:t>
            </a:r>
            <a:r>
              <a:rPr lang="zh-CN" altLang="en-US" dirty="0" smtClean="0"/>
              <a:t>上线程中并行执行的函数。由于</a:t>
            </a:r>
            <a:r>
              <a:rPr lang="en-US" altLang="zh-CN" dirty="0" err="1" smtClean="0"/>
              <a:t>cuda</a:t>
            </a:r>
            <a:r>
              <a:rPr lang="zh-CN" altLang="en-US" dirty="0"/>
              <a:t>是一种异构编程模型，所以需要通过函数类型限定词开区别</a:t>
            </a:r>
            <a:r>
              <a:rPr lang="en-US" altLang="zh-CN" dirty="0"/>
              <a:t>host</a:t>
            </a:r>
            <a:r>
              <a:rPr lang="zh-CN" altLang="en-US" dirty="0"/>
              <a:t>和</a:t>
            </a:r>
            <a:r>
              <a:rPr lang="en-US" altLang="zh-CN" dirty="0"/>
              <a:t>device</a:t>
            </a:r>
            <a:r>
              <a:rPr lang="zh-CN" altLang="en-US" dirty="0"/>
              <a:t>上的</a:t>
            </a:r>
            <a:r>
              <a:rPr lang="zh-CN" altLang="en-US" dirty="0" smtClean="0"/>
              <a:t>函数。</a:t>
            </a:r>
            <a:endParaRPr lang="en-US" altLang="zh-CN" dirty="0"/>
          </a:p>
          <a:p>
            <a:pPr indent="457200">
              <a:lnSpc>
                <a:spcPct val="200000"/>
              </a:lnSpc>
            </a:pPr>
            <a:r>
              <a:rPr lang="en-US" altLang="zh-CN" dirty="0" smtClean="0"/>
              <a:t>kernel</a:t>
            </a:r>
            <a:r>
              <a:rPr lang="zh-CN" altLang="en-US" dirty="0"/>
              <a:t>的限定词</a:t>
            </a:r>
            <a:r>
              <a:rPr lang="zh-CN" altLang="en-US" dirty="0" smtClean="0"/>
              <a:t>：</a:t>
            </a:r>
            <a:endParaRPr lang="zh-CN" altLang="en-US" dirty="0"/>
          </a:p>
          <a:p>
            <a:pPr>
              <a:lnSpc>
                <a:spcPct val="200000"/>
              </a:lnSpc>
            </a:pPr>
            <a:r>
              <a:rPr lang="en-US" altLang="zh-CN" dirty="0"/>
              <a:t>1</a:t>
            </a:r>
            <a:r>
              <a:rPr lang="zh-CN" altLang="en-US" dirty="0"/>
              <a:t>、</a:t>
            </a:r>
            <a:r>
              <a:rPr lang="en-US" altLang="zh-CN" dirty="0"/>
              <a:t>__device__:</a:t>
            </a:r>
            <a:r>
              <a:rPr lang="zh-CN" altLang="en-US" dirty="0"/>
              <a:t>函数在设备执行 仅在设备上调用</a:t>
            </a:r>
          </a:p>
          <a:p>
            <a:pPr>
              <a:lnSpc>
                <a:spcPct val="200000"/>
              </a:lnSpc>
            </a:pPr>
            <a:r>
              <a:rPr lang="en-US" altLang="zh-CN" dirty="0"/>
              <a:t>2</a:t>
            </a:r>
            <a:r>
              <a:rPr lang="zh-CN" altLang="en-US" dirty="0"/>
              <a:t>、</a:t>
            </a:r>
            <a:r>
              <a:rPr lang="en-US" altLang="zh-CN" dirty="0"/>
              <a:t>__global__:</a:t>
            </a:r>
            <a:r>
              <a:rPr lang="zh-CN" altLang="en-US" dirty="0"/>
              <a:t>函数在设备执行 仅在主机上调用</a:t>
            </a:r>
          </a:p>
          <a:p>
            <a:pPr>
              <a:lnSpc>
                <a:spcPct val="200000"/>
              </a:lnSpc>
            </a:pPr>
            <a:r>
              <a:rPr lang="en-US" altLang="zh-CN" dirty="0"/>
              <a:t>3</a:t>
            </a:r>
            <a:r>
              <a:rPr lang="zh-CN" altLang="en-US" dirty="0"/>
              <a:t>、</a:t>
            </a:r>
            <a:r>
              <a:rPr lang="en-US" altLang="zh-CN" dirty="0"/>
              <a:t>__host__:</a:t>
            </a:r>
            <a:r>
              <a:rPr lang="zh-CN" altLang="en-US" dirty="0"/>
              <a:t>函数在主机执行 仅在主机上调用</a:t>
            </a:r>
          </a:p>
          <a:p>
            <a:pPr indent="457200">
              <a:lnSpc>
                <a:spcPct val="200000"/>
              </a:lnSpc>
            </a:pPr>
            <a:endParaRPr lang="en-US" altLang="zh-CN" dirty="0" smtClean="0"/>
          </a:p>
          <a:p>
            <a:pPr indent="457200">
              <a:lnSpc>
                <a:spcPct val="200000"/>
              </a:lnSpc>
            </a:pPr>
            <a:endParaRPr lang="zh-CN" altLang="en-US" dirty="0"/>
          </a:p>
        </p:txBody>
      </p:sp>
      <p:pic>
        <p:nvPicPr>
          <p:cNvPr id="10" name="图片 9"/>
          <p:cNvPicPr>
            <a:picLocks noChangeAspect="1"/>
          </p:cNvPicPr>
          <p:nvPr/>
        </p:nvPicPr>
        <p:blipFill>
          <a:blip r:embed="rId4"/>
          <a:stretch>
            <a:fillRect/>
          </a:stretch>
        </p:blipFill>
        <p:spPr>
          <a:xfrm>
            <a:off x="6779936" y="1801240"/>
            <a:ext cx="4582922" cy="2490210"/>
          </a:xfrm>
          <a:prstGeom prst="rect">
            <a:avLst/>
          </a:prstGeom>
        </p:spPr>
      </p:pic>
      <p:sp>
        <p:nvSpPr>
          <p:cNvPr id="2" name="圆角矩形 1"/>
          <p:cNvSpPr/>
          <p:nvPr/>
        </p:nvSpPr>
        <p:spPr>
          <a:xfrm>
            <a:off x="7218947" y="4652211"/>
            <a:ext cx="721895" cy="43313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1</a:t>
            </a:r>
            <a:endParaRPr lang="zh-CN" altLang="en-US" dirty="0"/>
          </a:p>
        </p:txBody>
      </p:sp>
      <p:sp>
        <p:nvSpPr>
          <p:cNvPr id="13" name="圆角矩形 12"/>
          <p:cNvSpPr/>
          <p:nvPr/>
        </p:nvSpPr>
        <p:spPr>
          <a:xfrm>
            <a:off x="7218946" y="5206911"/>
            <a:ext cx="721895" cy="43313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16" name="圆角矩形 15"/>
          <p:cNvSpPr/>
          <p:nvPr/>
        </p:nvSpPr>
        <p:spPr>
          <a:xfrm>
            <a:off x="7218947" y="5926209"/>
            <a:ext cx="721895" cy="43313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N</a:t>
            </a:r>
            <a:endParaRPr lang="zh-CN" altLang="en-US" dirty="0"/>
          </a:p>
        </p:txBody>
      </p:sp>
      <p:sp>
        <p:nvSpPr>
          <p:cNvPr id="20" name="圆角矩形 19"/>
          <p:cNvSpPr/>
          <p:nvPr/>
        </p:nvSpPr>
        <p:spPr>
          <a:xfrm>
            <a:off x="8788015" y="4664911"/>
            <a:ext cx="721895" cy="433136"/>
          </a:xfrm>
          <a:prstGeom prst="roundRect">
            <a:avLst/>
          </a:prstGeom>
          <a:solidFill>
            <a:schemeClr val="accent4">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1</a:t>
            </a:r>
            <a:endParaRPr lang="zh-CN" altLang="en-US" dirty="0"/>
          </a:p>
        </p:txBody>
      </p:sp>
      <p:sp>
        <p:nvSpPr>
          <p:cNvPr id="21" name="圆角矩形 20"/>
          <p:cNvSpPr/>
          <p:nvPr/>
        </p:nvSpPr>
        <p:spPr>
          <a:xfrm>
            <a:off x="8788014" y="5219611"/>
            <a:ext cx="721895" cy="433136"/>
          </a:xfrm>
          <a:prstGeom prst="roundRect">
            <a:avLst/>
          </a:prstGeom>
          <a:solidFill>
            <a:schemeClr val="accent4">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22" name="圆角矩形 21"/>
          <p:cNvSpPr/>
          <p:nvPr/>
        </p:nvSpPr>
        <p:spPr>
          <a:xfrm>
            <a:off x="8788015" y="5938909"/>
            <a:ext cx="721895" cy="433136"/>
          </a:xfrm>
          <a:prstGeom prst="roundRect">
            <a:avLst/>
          </a:prstGeom>
          <a:solidFill>
            <a:schemeClr val="accent4">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N</a:t>
            </a:r>
            <a:endParaRPr lang="zh-CN" altLang="en-US" dirty="0"/>
          </a:p>
        </p:txBody>
      </p:sp>
      <p:sp>
        <p:nvSpPr>
          <p:cNvPr id="3" name="文本框 2"/>
          <p:cNvSpPr txBox="1"/>
          <p:nvPr/>
        </p:nvSpPr>
        <p:spPr>
          <a:xfrm rot="5400000">
            <a:off x="7404101" y="5598462"/>
            <a:ext cx="431800" cy="369332"/>
          </a:xfrm>
          <a:prstGeom prst="rect">
            <a:avLst/>
          </a:prstGeom>
          <a:noFill/>
        </p:spPr>
        <p:txBody>
          <a:bodyPr wrap="square" rtlCol="0">
            <a:spAutoFit/>
          </a:bodyPr>
          <a:lstStyle/>
          <a:p>
            <a:r>
              <a:rPr lang="en-US" altLang="zh-CN" dirty="0" smtClean="0"/>
              <a:t>…</a:t>
            </a:r>
            <a:endParaRPr lang="zh-CN" altLang="en-US" dirty="0"/>
          </a:p>
        </p:txBody>
      </p:sp>
      <p:sp>
        <p:nvSpPr>
          <p:cNvPr id="23" name="文本框 22"/>
          <p:cNvSpPr txBox="1"/>
          <p:nvPr/>
        </p:nvSpPr>
        <p:spPr>
          <a:xfrm rot="5400000">
            <a:off x="8973170" y="5612942"/>
            <a:ext cx="431800" cy="369332"/>
          </a:xfrm>
          <a:prstGeom prst="rect">
            <a:avLst/>
          </a:prstGeom>
          <a:noFill/>
        </p:spPr>
        <p:txBody>
          <a:bodyPr wrap="square" rtlCol="0">
            <a:spAutoFit/>
          </a:bodyPr>
          <a:lstStyle/>
          <a:p>
            <a:r>
              <a:rPr lang="en-US" altLang="zh-CN" dirty="0" smtClean="0"/>
              <a:t>…</a:t>
            </a:r>
            <a:endParaRPr lang="zh-CN" altLang="en-US" dirty="0"/>
          </a:p>
        </p:txBody>
      </p:sp>
      <p:cxnSp>
        <p:nvCxnSpPr>
          <p:cNvPr id="5" name="直接箭头连接符 4"/>
          <p:cNvCxnSpPr/>
          <p:nvPr/>
        </p:nvCxnSpPr>
        <p:spPr>
          <a:xfrm>
            <a:off x="6371772" y="4881479"/>
            <a:ext cx="3978728"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6371772" y="5414879"/>
            <a:ext cx="3978728"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6371772" y="5808579"/>
            <a:ext cx="3978728"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6371772" y="6164179"/>
            <a:ext cx="3978728"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9804400" y="4490732"/>
            <a:ext cx="1092200" cy="369332"/>
          </a:xfrm>
          <a:prstGeom prst="rect">
            <a:avLst/>
          </a:prstGeom>
          <a:noFill/>
        </p:spPr>
        <p:txBody>
          <a:bodyPr wrap="square" rtlCol="0">
            <a:spAutoFit/>
          </a:bodyPr>
          <a:lstStyle/>
          <a:p>
            <a:r>
              <a:rPr lang="en-US" altLang="zh-CN" dirty="0" smtClean="0"/>
              <a:t>Kernel( )</a:t>
            </a:r>
            <a:endParaRPr lang="zh-CN" altLang="en-US" dirty="0"/>
          </a:p>
        </p:txBody>
      </p:sp>
      <p:sp>
        <p:nvSpPr>
          <p:cNvPr id="27" name="文本框 26"/>
          <p:cNvSpPr txBox="1"/>
          <p:nvPr/>
        </p:nvSpPr>
        <p:spPr>
          <a:xfrm>
            <a:off x="9804400" y="5025215"/>
            <a:ext cx="1092200" cy="369332"/>
          </a:xfrm>
          <a:prstGeom prst="rect">
            <a:avLst/>
          </a:prstGeom>
          <a:noFill/>
        </p:spPr>
        <p:txBody>
          <a:bodyPr wrap="square" rtlCol="0">
            <a:spAutoFit/>
          </a:bodyPr>
          <a:lstStyle/>
          <a:p>
            <a:r>
              <a:rPr lang="en-US" altLang="zh-CN" dirty="0" smtClean="0"/>
              <a:t>Kernel( )</a:t>
            </a:r>
            <a:endParaRPr lang="zh-CN" altLang="en-US" dirty="0"/>
          </a:p>
        </p:txBody>
      </p:sp>
      <p:sp>
        <p:nvSpPr>
          <p:cNvPr id="28" name="文本框 27"/>
          <p:cNvSpPr txBox="1"/>
          <p:nvPr/>
        </p:nvSpPr>
        <p:spPr>
          <a:xfrm>
            <a:off x="9804400" y="5808883"/>
            <a:ext cx="1092200" cy="369332"/>
          </a:xfrm>
          <a:prstGeom prst="rect">
            <a:avLst/>
          </a:prstGeom>
          <a:noFill/>
        </p:spPr>
        <p:txBody>
          <a:bodyPr wrap="square" rtlCol="0">
            <a:spAutoFit/>
          </a:bodyPr>
          <a:lstStyle/>
          <a:p>
            <a:r>
              <a:rPr lang="en-US" altLang="zh-CN" dirty="0" smtClean="0"/>
              <a:t>Kernel( )</a:t>
            </a:r>
            <a:endParaRPr lang="zh-CN" altLang="en-US" dirty="0"/>
          </a:p>
        </p:txBody>
      </p:sp>
      <p:sp>
        <p:nvSpPr>
          <p:cNvPr id="32" name="左大括号 31"/>
          <p:cNvSpPr/>
          <p:nvPr/>
        </p:nvSpPr>
        <p:spPr>
          <a:xfrm rot="16200000" flipH="1">
            <a:off x="7454743" y="4153672"/>
            <a:ext cx="195154" cy="558796"/>
          </a:xfrm>
          <a:prstGeom prst="leftBrace">
            <a:avLst>
              <a:gd name="adj1" fmla="val 8333"/>
              <a:gd name="adj2" fmla="val 514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左大括号 32"/>
          <p:cNvSpPr/>
          <p:nvPr/>
        </p:nvSpPr>
        <p:spPr>
          <a:xfrm rot="16200000" flipH="1">
            <a:off x="9051384" y="4154586"/>
            <a:ext cx="195154" cy="558796"/>
          </a:xfrm>
          <a:prstGeom prst="leftBrace">
            <a:avLst>
              <a:gd name="adj1" fmla="val 8333"/>
              <a:gd name="adj2" fmla="val 514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左大括号 33"/>
          <p:cNvSpPr/>
          <p:nvPr/>
        </p:nvSpPr>
        <p:spPr>
          <a:xfrm rot="5400000" flipH="1">
            <a:off x="7458340" y="6303588"/>
            <a:ext cx="195154" cy="558796"/>
          </a:xfrm>
          <a:prstGeom prst="leftBrace">
            <a:avLst>
              <a:gd name="adj1" fmla="val 8333"/>
              <a:gd name="adj2" fmla="val 514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左大括号 34"/>
          <p:cNvSpPr/>
          <p:nvPr/>
        </p:nvSpPr>
        <p:spPr>
          <a:xfrm rot="5400000" flipH="1">
            <a:off x="9054981" y="6304502"/>
            <a:ext cx="195154" cy="558796"/>
          </a:xfrm>
          <a:prstGeom prst="leftBrace">
            <a:avLst>
              <a:gd name="adj1" fmla="val 8333"/>
              <a:gd name="adj2" fmla="val 514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文本框 35"/>
          <p:cNvSpPr txBox="1"/>
          <p:nvPr/>
        </p:nvSpPr>
        <p:spPr>
          <a:xfrm>
            <a:off x="6033477" y="4490732"/>
            <a:ext cx="1092200" cy="369332"/>
          </a:xfrm>
          <a:prstGeom prst="rect">
            <a:avLst/>
          </a:prstGeom>
          <a:noFill/>
        </p:spPr>
        <p:txBody>
          <a:bodyPr wrap="square" rtlCol="0">
            <a:spAutoFit/>
          </a:bodyPr>
          <a:lstStyle/>
          <a:p>
            <a:r>
              <a:rPr lang="en-US" altLang="zh-CN" dirty="0"/>
              <a:t>T</a:t>
            </a:r>
            <a:r>
              <a:rPr lang="en-US" altLang="zh-CN" dirty="0" smtClean="0"/>
              <a:t>hread1</a:t>
            </a:r>
            <a:endParaRPr lang="zh-CN" altLang="en-US" dirty="0"/>
          </a:p>
        </p:txBody>
      </p:sp>
      <p:sp>
        <p:nvSpPr>
          <p:cNvPr id="38" name="文本框 37"/>
          <p:cNvSpPr txBox="1"/>
          <p:nvPr/>
        </p:nvSpPr>
        <p:spPr>
          <a:xfrm>
            <a:off x="6016005" y="5037915"/>
            <a:ext cx="1092200" cy="369332"/>
          </a:xfrm>
          <a:prstGeom prst="rect">
            <a:avLst/>
          </a:prstGeom>
          <a:noFill/>
        </p:spPr>
        <p:txBody>
          <a:bodyPr wrap="square" rtlCol="0">
            <a:spAutoFit/>
          </a:bodyPr>
          <a:lstStyle/>
          <a:p>
            <a:r>
              <a:rPr lang="en-US" altLang="zh-CN" dirty="0" smtClean="0"/>
              <a:t>Thread2</a:t>
            </a:r>
            <a:endParaRPr lang="zh-CN" altLang="en-US" dirty="0"/>
          </a:p>
        </p:txBody>
      </p:sp>
      <p:sp>
        <p:nvSpPr>
          <p:cNvPr id="39" name="文本框 38"/>
          <p:cNvSpPr txBox="1"/>
          <p:nvPr/>
        </p:nvSpPr>
        <p:spPr>
          <a:xfrm>
            <a:off x="6033477" y="5825907"/>
            <a:ext cx="1185468" cy="369332"/>
          </a:xfrm>
          <a:prstGeom prst="rect">
            <a:avLst/>
          </a:prstGeom>
          <a:noFill/>
        </p:spPr>
        <p:txBody>
          <a:bodyPr wrap="square" rtlCol="0">
            <a:spAutoFit/>
          </a:bodyPr>
          <a:lstStyle/>
          <a:p>
            <a:r>
              <a:rPr lang="en-US" altLang="zh-CN" dirty="0" smtClean="0"/>
              <a:t>Thread N</a:t>
            </a:r>
            <a:endParaRPr lang="zh-CN" altLang="en-US" dirty="0"/>
          </a:p>
        </p:txBody>
      </p:sp>
    </p:spTree>
    <p:custDataLst>
      <p:tags r:id="rId1"/>
    </p:custDataLst>
    <p:extLst>
      <p:ext uri="{BB962C8B-B14F-4D97-AF65-F5344CB8AC3E}">
        <p14:creationId xmlns:p14="http://schemas.microsoft.com/office/powerpoint/2010/main" val="2021196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308654"/>
            <a:ext cx="10808740" cy="417513"/>
          </a:xfrm>
        </p:spPr>
        <p:txBody>
          <a:bodyPr/>
          <a:lstStyle/>
          <a:p>
            <a:pPr marL="0" lvl="0" indent="0">
              <a:lnSpc>
                <a:spcPct val="100000"/>
              </a:lnSpc>
              <a:spcBef>
                <a:spcPts val="0"/>
              </a:spcBef>
              <a:defRPr/>
            </a:pPr>
            <a:r>
              <a:rPr lang="en-US" altLang="zh-CN" sz="3600" kern="0" dirty="0" smtClean="0">
                <a:solidFill>
                  <a:srgbClr val="002060"/>
                </a:solidFill>
              </a:rPr>
              <a:t>2</a:t>
            </a:r>
            <a:r>
              <a:rPr lang="zh-CN" altLang="en-US" sz="3600" kern="0" dirty="0" smtClean="0">
                <a:solidFill>
                  <a:srgbClr val="002060"/>
                </a:solidFill>
              </a:rPr>
              <a:t>、</a:t>
            </a:r>
            <a:r>
              <a:rPr lang="en-US" altLang="zh-CN" sz="3600" kern="0" dirty="0" smtClean="0">
                <a:solidFill>
                  <a:srgbClr val="002060"/>
                </a:solidFill>
              </a:rPr>
              <a:t>CUDA</a:t>
            </a:r>
            <a:r>
              <a:rPr lang="zh-CN" altLang="en-US" sz="3600" kern="0" dirty="0">
                <a:solidFill>
                  <a:srgbClr val="002060"/>
                </a:solidFill>
              </a:rPr>
              <a:t>理论基础</a:t>
            </a: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11</a:t>
            </a:fld>
            <a:endParaRPr lang="zh-CN" altLang="en-US" sz="1200">
              <a:solidFill>
                <a:prstClr val="black">
                  <a:tint val="75000"/>
                </a:prstClr>
              </a:solidFill>
              <a:ea typeface="Microsoft YaHei"/>
            </a:endParaRPr>
          </a:p>
        </p:txBody>
      </p:sp>
      <p:sp>
        <p:nvSpPr>
          <p:cNvPr id="6" name="文本框 5"/>
          <p:cNvSpPr txBox="1"/>
          <p:nvPr/>
        </p:nvSpPr>
        <p:spPr>
          <a:xfrm>
            <a:off x="695326" y="1136469"/>
            <a:ext cx="3611021"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2.5 GPU</a:t>
            </a:r>
            <a:r>
              <a:rPr lang="zh-CN" altLang="en-US" sz="2400" dirty="0">
                <a:solidFill>
                  <a:schemeClr val="accent1"/>
                </a:solidFill>
                <a:latin typeface="Times New Roman" panose="02020603050405020304" pitchFamily="18" charset="0"/>
                <a:cs typeface="Times New Roman" panose="02020603050405020304" pitchFamily="18" charset="0"/>
              </a:rPr>
              <a:t>局部</a:t>
            </a:r>
            <a:r>
              <a:rPr lang="zh-CN" altLang="en-US" sz="2400" dirty="0" smtClean="0">
                <a:solidFill>
                  <a:schemeClr val="accent1"/>
                </a:solidFill>
                <a:latin typeface="Times New Roman" panose="02020603050405020304" pitchFamily="18" charset="0"/>
                <a:cs typeface="Times New Roman" panose="02020603050405020304" pitchFamily="18" charset="0"/>
              </a:rPr>
              <a:t>硬件结构</a:t>
            </a:r>
            <a:endParaRPr lang="en-US" altLang="zh-CN" sz="2400" dirty="0">
              <a:solidFill>
                <a:schemeClr val="accent1"/>
              </a:solidFill>
              <a:latin typeface="Times New Roman" panose="02020603050405020304" pitchFamily="18" charset="0"/>
              <a:cs typeface="Times New Roman" panose="02020603050405020304" pitchFamily="18" charset="0"/>
            </a:endParaRPr>
          </a:p>
        </p:txBody>
      </p:sp>
      <p:sp>
        <p:nvSpPr>
          <p:cNvPr id="19" name="文本框 18"/>
          <p:cNvSpPr txBox="1"/>
          <p:nvPr/>
        </p:nvSpPr>
        <p:spPr>
          <a:xfrm>
            <a:off x="829142" y="1657698"/>
            <a:ext cx="6062308" cy="4524315"/>
          </a:xfrm>
          <a:prstGeom prst="rect">
            <a:avLst/>
          </a:prstGeom>
          <a:noFill/>
        </p:spPr>
        <p:txBody>
          <a:bodyPr wrap="square" rtlCol="0">
            <a:spAutoFit/>
          </a:bodyPr>
          <a:lstStyle/>
          <a:p>
            <a:pPr indent="457200">
              <a:lnSpc>
                <a:spcPct val="200000"/>
              </a:lnSpc>
            </a:pPr>
            <a:r>
              <a:rPr lang="en-US" altLang="zh-CN" dirty="0"/>
              <a:t>GPU</a:t>
            </a:r>
            <a:r>
              <a:rPr lang="zh-CN" altLang="en-US" dirty="0"/>
              <a:t>实际上是一</a:t>
            </a:r>
            <a:r>
              <a:rPr lang="zh-CN" altLang="en-US" dirty="0" smtClean="0"/>
              <a:t>个</a:t>
            </a:r>
            <a:r>
              <a:rPr lang="zh-CN" altLang="en-US" dirty="0"/>
              <a:t>流</a:t>
            </a:r>
            <a:r>
              <a:rPr lang="zh-CN" altLang="en-US" dirty="0" smtClean="0"/>
              <a:t>多处理器</a:t>
            </a:r>
            <a:r>
              <a:rPr lang="en-US" altLang="zh-CN" dirty="0" smtClean="0"/>
              <a:t>(Streaming-Multiprocessor)</a:t>
            </a:r>
            <a:r>
              <a:rPr lang="zh-CN" altLang="en-US" dirty="0" smtClean="0"/>
              <a:t>的</a:t>
            </a:r>
            <a:r>
              <a:rPr lang="zh-CN" altLang="en-US" dirty="0"/>
              <a:t>阵列，每个</a:t>
            </a:r>
            <a:r>
              <a:rPr lang="en-US" altLang="zh-CN" dirty="0"/>
              <a:t>SM</a:t>
            </a:r>
            <a:r>
              <a:rPr lang="zh-CN" altLang="en-US" dirty="0"/>
              <a:t>包含</a:t>
            </a:r>
            <a:r>
              <a:rPr lang="en-US" altLang="zh-CN" dirty="0"/>
              <a:t>N</a:t>
            </a:r>
            <a:r>
              <a:rPr lang="zh-CN" altLang="en-US" dirty="0"/>
              <a:t>个计算</a:t>
            </a:r>
            <a:r>
              <a:rPr lang="zh-CN" altLang="en-US" dirty="0" smtClean="0"/>
              <a:t>核</a:t>
            </a:r>
            <a:r>
              <a:rPr lang="en-US" altLang="zh-CN" dirty="0" smtClean="0"/>
              <a:t>(CUDA core)</a:t>
            </a:r>
            <a:r>
              <a:rPr lang="zh-CN" altLang="en-US" dirty="0" smtClean="0"/>
              <a:t>。</a:t>
            </a:r>
            <a:r>
              <a:rPr lang="zh-CN" altLang="en-US" dirty="0"/>
              <a:t>一个</a:t>
            </a:r>
            <a:r>
              <a:rPr lang="en-US" altLang="zh-CN" dirty="0"/>
              <a:t>GPU</a:t>
            </a:r>
            <a:r>
              <a:rPr lang="zh-CN" altLang="en-US" dirty="0"/>
              <a:t>设备中包含一个或多个</a:t>
            </a:r>
            <a:r>
              <a:rPr lang="en-US" altLang="zh-CN" dirty="0" smtClean="0"/>
              <a:t>SM</a:t>
            </a:r>
            <a:r>
              <a:rPr lang="zh-CN" altLang="en-US" dirty="0" smtClean="0"/>
              <a:t>，</a:t>
            </a:r>
            <a:r>
              <a:rPr lang="en-US" altLang="zh-CN" dirty="0" smtClean="0"/>
              <a:t>SM</a:t>
            </a:r>
            <a:r>
              <a:rPr lang="zh-CN" altLang="en-US" dirty="0" smtClean="0"/>
              <a:t>越多</a:t>
            </a:r>
            <a:r>
              <a:rPr lang="en-US" altLang="zh-CN" dirty="0" smtClean="0"/>
              <a:t>GPU</a:t>
            </a:r>
            <a:r>
              <a:rPr lang="zh-CN" altLang="en-US" dirty="0" smtClean="0"/>
              <a:t>就可以在同一时刻处理更多的任务。</a:t>
            </a:r>
            <a:endParaRPr lang="en-US" altLang="zh-CN" dirty="0" smtClean="0"/>
          </a:p>
          <a:p>
            <a:pPr indent="457200">
              <a:lnSpc>
                <a:spcPct val="200000"/>
              </a:lnSpc>
            </a:pPr>
            <a:r>
              <a:rPr lang="zh-CN" altLang="en-US" dirty="0"/>
              <a:t>单</a:t>
            </a:r>
            <a:r>
              <a:rPr lang="zh-CN" altLang="en-US" dirty="0" smtClean="0"/>
              <a:t>个</a:t>
            </a:r>
            <a:r>
              <a:rPr lang="en-US" altLang="zh-CN" dirty="0"/>
              <a:t>SM</a:t>
            </a:r>
            <a:r>
              <a:rPr lang="zh-CN" altLang="en-US" dirty="0"/>
              <a:t>都能支持数百个线程并发</a:t>
            </a:r>
            <a:r>
              <a:rPr lang="zh-CN" altLang="en-US" dirty="0" smtClean="0"/>
              <a:t>执行。</a:t>
            </a:r>
            <a:endParaRPr lang="en-US" altLang="zh-CN" dirty="0" smtClean="0"/>
          </a:p>
          <a:p>
            <a:pPr indent="457200">
              <a:lnSpc>
                <a:spcPct val="200000"/>
              </a:lnSpc>
            </a:pPr>
            <a:r>
              <a:rPr lang="zh-CN" altLang="en-US" dirty="0" smtClean="0"/>
              <a:t>线程块</a:t>
            </a:r>
            <a:r>
              <a:rPr lang="en-US" altLang="zh-CN" dirty="0" smtClean="0"/>
              <a:t>block</a:t>
            </a:r>
            <a:r>
              <a:rPr lang="zh-CN" altLang="en-US" dirty="0" smtClean="0"/>
              <a:t>的执行会与</a:t>
            </a:r>
            <a:r>
              <a:rPr lang="en-US" altLang="zh-CN" dirty="0" smtClean="0"/>
              <a:t>SM</a:t>
            </a:r>
            <a:r>
              <a:rPr lang="zh-CN" altLang="en-US" dirty="0" smtClean="0"/>
              <a:t>绑定，关系为多对一。</a:t>
            </a:r>
            <a:endParaRPr lang="en-US" altLang="zh-CN" dirty="0" smtClean="0"/>
          </a:p>
          <a:p>
            <a:pPr indent="457200">
              <a:lnSpc>
                <a:spcPct val="200000"/>
              </a:lnSpc>
            </a:pPr>
            <a:r>
              <a:rPr lang="en-US" altLang="zh-CN" dirty="0" smtClean="0"/>
              <a:t>CUDA</a:t>
            </a:r>
            <a:r>
              <a:rPr lang="zh-CN" altLang="en-US" dirty="0" smtClean="0"/>
              <a:t>采用单指令多线程的架构管理和执行线程，</a:t>
            </a:r>
            <a:r>
              <a:rPr lang="en-US" altLang="zh-CN" dirty="0" smtClean="0"/>
              <a:t>SM</a:t>
            </a:r>
            <a:r>
              <a:rPr lang="zh-CN" altLang="en-US" dirty="0" smtClean="0"/>
              <a:t>将</a:t>
            </a:r>
            <a:r>
              <a:rPr lang="en-US" altLang="zh-CN" dirty="0" smtClean="0"/>
              <a:t>block</a:t>
            </a:r>
            <a:r>
              <a:rPr lang="zh-CN" altLang="en-US" dirty="0" smtClean="0"/>
              <a:t>划分为包含</a:t>
            </a:r>
            <a:r>
              <a:rPr lang="en-US" altLang="zh-CN" dirty="0" smtClean="0"/>
              <a:t>32</a:t>
            </a:r>
            <a:r>
              <a:rPr lang="zh-CN" altLang="en-US" dirty="0" smtClean="0"/>
              <a:t>个线程束（</a:t>
            </a:r>
            <a:r>
              <a:rPr lang="en-US" altLang="zh-CN" dirty="0" smtClean="0"/>
              <a:t>wrap</a:t>
            </a:r>
            <a:r>
              <a:rPr lang="zh-CN" altLang="en-US" dirty="0" smtClean="0"/>
              <a:t>），在硬件上执行。</a:t>
            </a:r>
            <a:endParaRPr lang="en-US" altLang="zh-CN" dirty="0" smtClean="0"/>
          </a:p>
        </p:txBody>
      </p:sp>
      <p:pic>
        <p:nvPicPr>
          <p:cNvPr id="6146" name="Picture 2" descr="pre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1450" y="1975390"/>
            <a:ext cx="4627521" cy="40259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2127269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1">
            <a:extLst>
              <a:ext uri="{FF2B5EF4-FFF2-40B4-BE49-F238E27FC236}">
                <a16:creationId xmlns:a16="http://schemas.microsoft.com/office/drawing/2014/main" id="{DC757D13-45E2-F24A-8C16-64A86312785A}"/>
              </a:ext>
            </a:extLst>
          </p:cNvPr>
          <p:cNvSpPr>
            <a:spLocks noGrp="1"/>
          </p:cNvSpPr>
          <p:nvPr>
            <p:ph type="title"/>
          </p:nvPr>
        </p:nvSpPr>
        <p:spPr>
          <a:xfrm>
            <a:off x="862048" y="1893884"/>
            <a:ext cx="10791380" cy="1672275"/>
          </a:xfrm>
        </p:spPr>
        <p:txBody>
          <a:bodyPr/>
          <a:lstStyle/>
          <a:p>
            <a:pPr algn="ctr"/>
            <a:r>
              <a:rPr lang="en-US" altLang="zh-CN" sz="4800" dirty="0" smtClean="0">
                <a:latin typeface="微软雅黑" panose="020B0503020204020204" pitchFamily="34" charset="-122"/>
                <a:ea typeface="微软雅黑" panose="020B0503020204020204" pitchFamily="34" charset="-122"/>
                <a:cs typeface="+mn-ea"/>
                <a:sym typeface="思源黑体" panose="020B0500000000000000" pitchFamily="34" charset="-122"/>
              </a:rPr>
              <a:t>CUDA</a:t>
            </a:r>
            <a:r>
              <a:rPr lang="zh-CN" altLang="en-US" sz="4800" dirty="0" smtClean="0">
                <a:latin typeface="微软雅黑" panose="020B0503020204020204" pitchFamily="34" charset="-122"/>
                <a:ea typeface="微软雅黑" panose="020B0503020204020204" pitchFamily="34" charset="-122"/>
                <a:cs typeface="+mn-ea"/>
                <a:sym typeface="思源黑体" panose="020B0500000000000000" pitchFamily="34" charset="-122"/>
              </a:rPr>
              <a:t>编程</a:t>
            </a:r>
            <a:endParaRPr lang="en-US" altLang="zh-CN" sz="4800" dirty="0">
              <a:latin typeface="微软雅黑" panose="020B0503020204020204" pitchFamily="34" charset="-122"/>
              <a:ea typeface="微软雅黑" panose="020B0503020204020204" pitchFamily="34" charset="-122"/>
              <a:cs typeface="+mn-ea"/>
              <a:sym typeface="思源黑体" panose="020B0500000000000000" pitchFamily="34" charset="-122"/>
            </a:endParaRPr>
          </a:p>
        </p:txBody>
      </p:sp>
      <p:sp>
        <p:nvSpPr>
          <p:cNvPr id="3" name="Text Placeholder 1">
            <a:extLst>
              <a:ext uri="{FF2B5EF4-FFF2-40B4-BE49-F238E27FC236}">
                <a16:creationId xmlns:a16="http://schemas.microsoft.com/office/drawing/2014/main" id="{766056E2-3C11-9440-823E-F5F58A9C0110}"/>
              </a:ext>
            </a:extLst>
          </p:cNvPr>
          <p:cNvSpPr txBox="1">
            <a:spLocks/>
          </p:cNvSpPr>
          <p:nvPr/>
        </p:nvSpPr>
        <p:spPr>
          <a:xfrm>
            <a:off x="862048" y="4644268"/>
            <a:ext cx="10791380" cy="608634"/>
          </a:xfrm>
          <a:prstGeom prst="rect">
            <a:avLst/>
          </a:prstGeom>
        </p:spPr>
        <p:txBody>
          <a:bodyPr lIns="0" tIns="0" rIns="0" bIns="0">
            <a:noAutofit/>
          </a:bodyPr>
          <a:lstStyle>
            <a:lvl1pPr marL="0" indent="0" algn="l" defTabSz="914400" rtl="0" eaLnBrk="1" latinLnBrk="0" hangingPunct="1">
              <a:lnSpc>
                <a:spcPct val="90000"/>
              </a:lnSpc>
              <a:spcBef>
                <a:spcPts val="1000"/>
              </a:spcBef>
              <a:buFont typeface="Arial" panose="020B0604020202020204" pitchFamily="34" charset="0"/>
              <a:buNone/>
              <a:defRPr sz="3200" b="1" i="0" kern="1200">
                <a:solidFill>
                  <a:schemeClr val="bg1"/>
                </a:solidFill>
                <a:latin typeface="Source Han Sans CN" panose="020B0500000000000000" pitchFamily="34" charset="-128"/>
                <a:ea typeface="Source Han Sans CN"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2800" dirty="0">
                <a:solidFill>
                  <a:schemeClr val="tx1"/>
                </a:solidFill>
                <a:latin typeface="微软雅黑" panose="020B0503020204020204" pitchFamily="34" charset="-122"/>
                <a:ea typeface="微软雅黑" panose="020B0503020204020204" pitchFamily="34" charset="-122"/>
                <a:cs typeface="+mn-ea"/>
                <a:sym typeface="+mn-lt"/>
              </a:rPr>
              <a:t>3</a:t>
            </a:r>
            <a:r>
              <a:rPr lang="en-US" altLang="zh-CN" sz="2800" dirty="0" smtClean="0">
                <a:solidFill>
                  <a:schemeClr val="tx1"/>
                </a:solidFill>
                <a:latin typeface="微软雅黑" panose="020B0503020204020204" pitchFamily="34" charset="-122"/>
                <a:ea typeface="微软雅黑" panose="020B0503020204020204" pitchFamily="34" charset="-122"/>
                <a:cs typeface="+mn-ea"/>
                <a:sym typeface="+mn-lt"/>
              </a:rPr>
              <a:t>. </a:t>
            </a:r>
            <a:r>
              <a:rPr lang="zh-CN" altLang="en-US" sz="2800" dirty="0" smtClean="0">
                <a:solidFill>
                  <a:schemeClr val="tx1"/>
                </a:solidFill>
                <a:latin typeface="微软雅黑" panose="020B0503020204020204" pitchFamily="34" charset="-122"/>
                <a:ea typeface="微软雅黑" panose="020B0503020204020204" pitchFamily="34" charset="-122"/>
                <a:cs typeface="+mn-ea"/>
                <a:sym typeface="+mn-lt"/>
              </a:rPr>
              <a:t>编程实例</a:t>
            </a:r>
            <a:endParaRPr lang="en-US" altLang="zh-CN" sz="2800" dirty="0" smtClean="0">
              <a:solidFill>
                <a:schemeClr val="tx1"/>
              </a:solidFill>
              <a:latin typeface="微软雅黑" panose="020B0503020204020204" pitchFamily="34" charset="-122"/>
              <a:ea typeface="微软雅黑" panose="020B0503020204020204" pitchFamily="34" charset="-122"/>
              <a:cs typeface="+mn-ea"/>
              <a:sym typeface="+mn-lt"/>
            </a:endParaRPr>
          </a:p>
        </p:txBody>
      </p:sp>
      <p:pic>
        <p:nvPicPr>
          <p:cNvPr id="5" name="Picture 2" descr="CUDA学习：基础知识小结"/>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025" y="2237421"/>
            <a:ext cx="4543425" cy="2085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440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87935" y="85849"/>
            <a:ext cx="10808740" cy="549239"/>
          </a:xfrm>
        </p:spPr>
        <p:txBody>
          <a:bodyPr/>
          <a:lstStyle/>
          <a:p>
            <a:pPr>
              <a:lnSpc>
                <a:spcPct val="150000"/>
              </a:lnSpc>
            </a:pPr>
            <a:r>
              <a:rPr lang="en-US" altLang="zh-CN" sz="3600" kern="0" dirty="0">
                <a:solidFill>
                  <a:srgbClr val="002060"/>
                </a:solidFill>
              </a:rPr>
              <a:t>3</a:t>
            </a:r>
            <a:r>
              <a:rPr lang="zh-CN" altLang="en-US" sz="3600" kern="0" dirty="0" smtClean="0">
                <a:solidFill>
                  <a:srgbClr val="002060"/>
                </a:solidFill>
              </a:rPr>
              <a:t>、</a:t>
            </a:r>
            <a:r>
              <a:rPr lang="en-US" altLang="zh-CN" sz="3600" kern="0" dirty="0" smtClean="0">
                <a:solidFill>
                  <a:srgbClr val="002060"/>
                </a:solidFill>
              </a:rPr>
              <a:t>CUDA</a:t>
            </a:r>
            <a:r>
              <a:rPr lang="zh-CN" altLang="en-US" sz="3600" kern="0" dirty="0" smtClean="0">
                <a:solidFill>
                  <a:srgbClr val="002060"/>
                </a:solidFill>
              </a:rPr>
              <a:t>编程实例</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13</a:t>
            </a:fld>
            <a:endParaRPr lang="zh-CN" altLang="en-US" sz="1200">
              <a:solidFill>
                <a:prstClr val="black">
                  <a:tint val="75000"/>
                </a:prstClr>
              </a:solidFill>
              <a:ea typeface="Microsoft YaHei"/>
            </a:endParaRPr>
          </a:p>
        </p:txBody>
      </p:sp>
      <p:sp>
        <p:nvSpPr>
          <p:cNvPr id="6" name="文本框 5"/>
          <p:cNvSpPr txBox="1"/>
          <p:nvPr/>
        </p:nvSpPr>
        <p:spPr>
          <a:xfrm>
            <a:off x="695325" y="1136469"/>
            <a:ext cx="4712697"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3.1 </a:t>
            </a:r>
            <a:r>
              <a:rPr lang="zh-CN" altLang="en-US" sz="2400" dirty="0" smtClean="0">
                <a:solidFill>
                  <a:schemeClr val="accent1"/>
                </a:solidFill>
                <a:latin typeface="Times New Roman" panose="02020603050405020304" pitchFamily="18" charset="0"/>
                <a:cs typeface="Times New Roman" panose="02020603050405020304" pitchFamily="18" charset="0"/>
              </a:rPr>
              <a:t>矩阵运算</a:t>
            </a:r>
            <a:r>
              <a:rPr lang="en-US" altLang="zh-CN" sz="2400" dirty="0" smtClean="0">
                <a:solidFill>
                  <a:schemeClr val="accent1"/>
                </a:solidFill>
                <a:latin typeface="Times New Roman" panose="02020603050405020304" pitchFamily="18" charset="0"/>
                <a:cs typeface="Times New Roman" panose="02020603050405020304" pitchFamily="18" charset="0"/>
              </a:rPr>
              <a:t> </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
        <p:nvSpPr>
          <p:cNvPr id="7" name="文本框 6"/>
          <p:cNvSpPr txBox="1"/>
          <p:nvPr/>
        </p:nvSpPr>
        <p:spPr>
          <a:xfrm>
            <a:off x="888274" y="1874949"/>
            <a:ext cx="3795238" cy="3416320"/>
          </a:xfrm>
          <a:prstGeom prst="rect">
            <a:avLst/>
          </a:prstGeom>
          <a:noFill/>
        </p:spPr>
        <p:txBody>
          <a:bodyPr wrap="square" rtlCol="0">
            <a:spAutoFit/>
          </a:bodyPr>
          <a:lstStyle/>
          <a:p>
            <a:pPr indent="457200">
              <a:lnSpc>
                <a:spcPct val="150000"/>
              </a:lnSpc>
            </a:pPr>
            <a:r>
              <a:rPr lang="zh-CN" altLang="en-US" dirty="0" smtClean="0"/>
              <a:t>本节通过矩阵</a:t>
            </a:r>
            <a:r>
              <a:rPr lang="zh-CN" altLang="en-US" dirty="0"/>
              <a:t>加法</a:t>
            </a:r>
            <a:r>
              <a:rPr lang="zh-CN" altLang="en-US" dirty="0" smtClean="0"/>
              <a:t>的</a:t>
            </a:r>
            <a:r>
              <a:rPr lang="en-US" altLang="zh-CN" dirty="0" smtClean="0"/>
              <a:t>CUDA</a:t>
            </a:r>
            <a:r>
              <a:rPr lang="zh-CN" altLang="en-US" dirty="0" smtClean="0"/>
              <a:t>程序实例来</a:t>
            </a:r>
            <a:r>
              <a:rPr lang="zh-CN" altLang="en-US" dirty="0"/>
              <a:t>说明如何使用网格和块来组织</a:t>
            </a:r>
            <a:r>
              <a:rPr lang="zh-CN" altLang="en-US" dirty="0" smtClean="0"/>
              <a:t>线程，对大规模矩阵加法进行加速</a:t>
            </a:r>
            <a:r>
              <a:rPr lang="zh-CN" altLang="en-US" dirty="0"/>
              <a:t>计算。首先</a:t>
            </a:r>
            <a:r>
              <a:rPr lang="zh-CN" altLang="en-US" dirty="0" smtClean="0"/>
              <a:t>我们列出</a:t>
            </a:r>
            <a:r>
              <a:rPr lang="en-US" altLang="zh-CN" dirty="0" smtClean="0"/>
              <a:t>n*n</a:t>
            </a:r>
            <a:r>
              <a:rPr lang="zh-CN" altLang="en-US" dirty="0" smtClean="0"/>
              <a:t>矩阵</a:t>
            </a:r>
            <a:r>
              <a:rPr lang="en-US" altLang="zh-CN" dirty="0" smtClean="0"/>
              <a:t>A</a:t>
            </a:r>
            <a:r>
              <a:rPr lang="zh-CN" altLang="en-US" dirty="0" smtClean="0"/>
              <a:t>、</a:t>
            </a:r>
            <a:r>
              <a:rPr lang="en-US" altLang="zh-CN" dirty="0" smtClean="0"/>
              <a:t>B</a:t>
            </a:r>
            <a:r>
              <a:rPr lang="zh-CN" altLang="en-US" dirty="0" smtClean="0"/>
              <a:t>的乘法的</a:t>
            </a:r>
            <a:r>
              <a:rPr lang="zh-CN" altLang="en-US" dirty="0"/>
              <a:t>传统</a:t>
            </a:r>
            <a:r>
              <a:rPr lang="zh-CN" altLang="en-US" dirty="0" smtClean="0"/>
              <a:t>实现。</a:t>
            </a:r>
            <a:endParaRPr lang="en-US" altLang="zh-CN" dirty="0"/>
          </a:p>
          <a:p>
            <a:pPr indent="457200">
              <a:lnSpc>
                <a:spcPct val="150000"/>
              </a:lnSpc>
            </a:pPr>
            <a:r>
              <a:rPr lang="zh-CN" altLang="en-US" dirty="0" smtClean="0"/>
              <a:t>采用双循环遍历，将</a:t>
            </a:r>
            <a:r>
              <a:rPr lang="en-US" altLang="zh-CN" dirty="0" smtClean="0"/>
              <a:t>A</a:t>
            </a:r>
            <a:r>
              <a:rPr lang="zh-CN" altLang="en-US" dirty="0" smtClean="0"/>
              <a:t>的行元素与</a:t>
            </a:r>
            <a:r>
              <a:rPr lang="en-US" altLang="zh-CN" dirty="0" smtClean="0"/>
              <a:t>B</a:t>
            </a:r>
            <a:r>
              <a:rPr lang="zh-CN" altLang="en-US" dirty="0" smtClean="0"/>
              <a:t>的等列对于位置元素相乘并累加，逐点计算</a:t>
            </a:r>
            <a:r>
              <a:rPr lang="en-US" altLang="zh-CN" dirty="0" smtClean="0"/>
              <a:t>C</a:t>
            </a:r>
            <a:r>
              <a:rPr lang="zh-CN" altLang="en-US" dirty="0" smtClean="0"/>
              <a:t>的对应位置的值。</a:t>
            </a:r>
            <a:endParaRPr lang="en-US" altLang="zh-CN" dirty="0" smtClean="0"/>
          </a:p>
        </p:txBody>
      </p:sp>
      <p:sp>
        <p:nvSpPr>
          <p:cNvPr id="4" name="矩形 3"/>
          <p:cNvSpPr/>
          <p:nvPr/>
        </p:nvSpPr>
        <p:spPr>
          <a:xfrm>
            <a:off x="6099695" y="2055128"/>
            <a:ext cx="4596716" cy="3139321"/>
          </a:xfrm>
          <a:prstGeom prst="rect">
            <a:avLst/>
          </a:prstGeom>
        </p:spPr>
        <p:txBody>
          <a:bodyPr wrap="square">
            <a:spAutoFit/>
          </a:bodyPr>
          <a:lstStyle/>
          <a:p>
            <a:r>
              <a:rPr lang="zh-CN" altLang="en-US" dirty="0">
                <a:solidFill>
                  <a:srgbClr val="569CD6"/>
                </a:solidFill>
                <a:latin typeface="Consolas" panose="020B0609020204030204" pitchFamily="49" charset="0"/>
              </a:rPr>
              <a:t>for(i = 0; i &lt; n; i++) </a:t>
            </a:r>
          </a:p>
          <a:p>
            <a:r>
              <a:rPr lang="zh-CN" altLang="en-US" dirty="0">
                <a:solidFill>
                  <a:srgbClr val="569CD6"/>
                </a:solidFill>
                <a:latin typeface="Consolas" panose="020B0609020204030204" pitchFamily="49" charset="0"/>
              </a:rPr>
              <a:t>{ </a:t>
            </a:r>
          </a:p>
          <a:p>
            <a:r>
              <a:rPr lang="zh-CN" altLang="en-US" dirty="0">
                <a:solidFill>
                  <a:srgbClr val="569CD6"/>
                </a:solidFill>
                <a:latin typeface="Consolas" panose="020B0609020204030204" pitchFamily="49" charset="0"/>
              </a:rPr>
              <a:t>    for(j = 0; j &lt; n; j++) </a:t>
            </a:r>
          </a:p>
          <a:p>
            <a:r>
              <a:rPr lang="zh-CN" altLang="en-US" dirty="0">
                <a:solidFill>
                  <a:srgbClr val="569CD6"/>
                </a:solidFill>
                <a:latin typeface="Consolas" panose="020B0609020204030204" pitchFamily="49" charset="0"/>
              </a:rPr>
              <a:t>        { </a:t>
            </a:r>
          </a:p>
          <a:p>
            <a:r>
              <a:rPr lang="zh-CN" altLang="en-US" dirty="0">
                <a:solidFill>
                  <a:srgbClr val="569CD6"/>
                </a:solidFill>
                <a:latin typeface="Consolas" panose="020B0609020204030204" pitchFamily="49" charset="0"/>
              </a:rPr>
              <a:t>            C[i][j] = 0; </a:t>
            </a:r>
          </a:p>
          <a:p>
            <a:r>
              <a:rPr lang="zh-CN" altLang="en-US" dirty="0">
                <a:solidFill>
                  <a:srgbClr val="569CD6"/>
                </a:solidFill>
                <a:latin typeface="Consolas" panose="020B0609020204030204" pitchFamily="49" charset="0"/>
              </a:rPr>
              <a:t>            for(k = 0; k &lt; n; k++)  </a:t>
            </a:r>
          </a:p>
          <a:p>
            <a:r>
              <a:rPr lang="zh-CN" altLang="en-US" dirty="0">
                <a:solidFill>
                  <a:srgbClr val="569CD6"/>
                </a:solidFill>
                <a:latin typeface="Consolas" panose="020B0609020204030204" pitchFamily="49" charset="0"/>
              </a:rPr>
              <a:t>                { </a:t>
            </a:r>
          </a:p>
          <a:p>
            <a:r>
              <a:rPr lang="zh-CN" altLang="en-US" dirty="0">
                <a:solidFill>
                  <a:srgbClr val="569CD6"/>
                </a:solidFill>
                <a:latin typeface="Consolas" panose="020B0609020204030204" pitchFamily="49" charset="0"/>
              </a:rPr>
              <a:t>       </a:t>
            </a:r>
            <a:r>
              <a:rPr lang="zh-CN" altLang="en-US" dirty="0" smtClean="0">
                <a:solidFill>
                  <a:srgbClr val="569CD6"/>
                </a:solidFill>
                <a:latin typeface="Consolas" panose="020B0609020204030204" pitchFamily="49" charset="0"/>
              </a:rPr>
              <a:t>C</a:t>
            </a:r>
            <a:r>
              <a:rPr lang="zh-CN" altLang="en-US" dirty="0">
                <a:solidFill>
                  <a:srgbClr val="569CD6"/>
                </a:solidFill>
                <a:latin typeface="Consolas" panose="020B0609020204030204" pitchFamily="49" charset="0"/>
              </a:rPr>
              <a:t>[i][j] += A[i][k] * B[k][j]; </a:t>
            </a:r>
          </a:p>
          <a:p>
            <a:r>
              <a:rPr lang="zh-CN" altLang="en-US" dirty="0">
                <a:solidFill>
                  <a:srgbClr val="569CD6"/>
                </a:solidFill>
                <a:latin typeface="Consolas" panose="020B0609020204030204" pitchFamily="49" charset="0"/>
              </a:rPr>
              <a:t>                } </a:t>
            </a:r>
          </a:p>
          <a:p>
            <a:r>
              <a:rPr lang="zh-CN" altLang="en-US" dirty="0">
                <a:solidFill>
                  <a:srgbClr val="569CD6"/>
                </a:solidFill>
                <a:latin typeface="Consolas" panose="020B0609020204030204" pitchFamily="49" charset="0"/>
              </a:rPr>
              <a:t>        }</a:t>
            </a:r>
          </a:p>
          <a:p>
            <a:r>
              <a:rPr lang="zh-CN" altLang="en-US" dirty="0">
                <a:solidFill>
                  <a:srgbClr val="569CD6"/>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217172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87935" y="85849"/>
            <a:ext cx="10808740" cy="549239"/>
          </a:xfrm>
        </p:spPr>
        <p:txBody>
          <a:bodyPr/>
          <a:lstStyle/>
          <a:p>
            <a:pPr>
              <a:lnSpc>
                <a:spcPct val="150000"/>
              </a:lnSpc>
            </a:pPr>
            <a:r>
              <a:rPr lang="en-US" altLang="zh-CN" sz="3600" kern="0" dirty="0">
                <a:solidFill>
                  <a:srgbClr val="002060"/>
                </a:solidFill>
              </a:rPr>
              <a:t>3</a:t>
            </a:r>
            <a:r>
              <a:rPr lang="zh-CN" altLang="en-US" sz="3600" kern="0" dirty="0" smtClean="0">
                <a:solidFill>
                  <a:srgbClr val="002060"/>
                </a:solidFill>
              </a:rPr>
              <a:t>、</a:t>
            </a:r>
            <a:r>
              <a:rPr lang="en-US" altLang="zh-CN" sz="3600" kern="0" dirty="0" smtClean="0">
                <a:solidFill>
                  <a:srgbClr val="002060"/>
                </a:solidFill>
              </a:rPr>
              <a:t>CUDA</a:t>
            </a:r>
            <a:r>
              <a:rPr lang="zh-CN" altLang="en-US" sz="3600" kern="0" dirty="0" smtClean="0">
                <a:solidFill>
                  <a:srgbClr val="002060"/>
                </a:solidFill>
              </a:rPr>
              <a:t>编程实例</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14</a:t>
            </a:fld>
            <a:endParaRPr lang="zh-CN" altLang="en-US" sz="1200">
              <a:solidFill>
                <a:prstClr val="black">
                  <a:tint val="75000"/>
                </a:prstClr>
              </a:solidFill>
              <a:ea typeface="Microsoft YaHei"/>
            </a:endParaRPr>
          </a:p>
        </p:txBody>
      </p:sp>
      <p:sp>
        <p:nvSpPr>
          <p:cNvPr id="6" name="文本框 5"/>
          <p:cNvSpPr txBox="1"/>
          <p:nvPr/>
        </p:nvSpPr>
        <p:spPr>
          <a:xfrm>
            <a:off x="695325" y="1136469"/>
            <a:ext cx="4712697"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3.2 </a:t>
            </a:r>
            <a:r>
              <a:rPr lang="zh-CN" altLang="en-US" sz="2400" dirty="0" smtClean="0">
                <a:solidFill>
                  <a:schemeClr val="accent1"/>
                </a:solidFill>
                <a:latin typeface="Times New Roman" panose="02020603050405020304" pitchFamily="18" charset="0"/>
                <a:cs typeface="Times New Roman" panose="02020603050405020304" pitchFamily="18" charset="0"/>
              </a:rPr>
              <a:t>基于</a:t>
            </a:r>
            <a:r>
              <a:rPr lang="en-US" altLang="zh-CN" sz="2400" dirty="0" smtClean="0">
                <a:solidFill>
                  <a:schemeClr val="accent1"/>
                </a:solidFill>
                <a:latin typeface="Times New Roman" panose="02020603050405020304" pitchFamily="18" charset="0"/>
                <a:cs typeface="Times New Roman" panose="02020603050405020304" pitchFamily="18" charset="0"/>
              </a:rPr>
              <a:t>CUDA</a:t>
            </a:r>
            <a:r>
              <a:rPr lang="zh-CN" altLang="en-US" sz="2400" dirty="0" smtClean="0">
                <a:solidFill>
                  <a:schemeClr val="accent1"/>
                </a:solidFill>
                <a:latin typeface="Times New Roman" panose="02020603050405020304" pitchFamily="18" charset="0"/>
                <a:cs typeface="Times New Roman" panose="02020603050405020304" pitchFamily="18" charset="0"/>
              </a:rPr>
              <a:t>的并行矩阵计算</a:t>
            </a:r>
            <a:r>
              <a:rPr lang="en-US" altLang="zh-CN" sz="2400" dirty="0" smtClean="0">
                <a:solidFill>
                  <a:schemeClr val="accent1"/>
                </a:solidFill>
                <a:latin typeface="Times New Roman" panose="02020603050405020304" pitchFamily="18" charset="0"/>
                <a:cs typeface="Times New Roman" panose="02020603050405020304" pitchFamily="18" charset="0"/>
              </a:rPr>
              <a:t> </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
        <p:nvSpPr>
          <p:cNvPr id="7" name="文本框 6"/>
          <p:cNvSpPr txBox="1"/>
          <p:nvPr/>
        </p:nvSpPr>
        <p:spPr>
          <a:xfrm>
            <a:off x="859883" y="1797908"/>
            <a:ext cx="10336774" cy="1754326"/>
          </a:xfrm>
          <a:prstGeom prst="rect">
            <a:avLst/>
          </a:prstGeom>
          <a:noFill/>
        </p:spPr>
        <p:txBody>
          <a:bodyPr wrap="square" rtlCol="0">
            <a:spAutoFit/>
          </a:bodyPr>
          <a:lstStyle/>
          <a:p>
            <a:pPr indent="457200">
              <a:lnSpc>
                <a:spcPct val="150000"/>
              </a:lnSpc>
            </a:pPr>
            <a:r>
              <a:rPr lang="zh-CN" altLang="en-US" dirty="0" smtClean="0"/>
              <a:t>矩阵乘法的逐点计算实现方式。</a:t>
            </a:r>
            <a:endParaRPr lang="en-US" altLang="zh-CN" dirty="0" smtClean="0"/>
          </a:p>
          <a:p>
            <a:pPr indent="457200">
              <a:lnSpc>
                <a:spcPct val="150000"/>
              </a:lnSpc>
            </a:pPr>
            <a:r>
              <a:rPr lang="zh-CN" altLang="en-US" dirty="0" smtClean="0"/>
              <a:t>核函数定义及线程索引：</a:t>
            </a:r>
            <a:endParaRPr lang="en-US" altLang="zh-CN" dirty="0" smtClean="0"/>
          </a:p>
          <a:p>
            <a:pPr indent="457200">
              <a:lnSpc>
                <a:spcPct val="150000"/>
              </a:lnSpc>
            </a:pPr>
            <a:r>
              <a:rPr lang="zh-CN" altLang="en-US" dirty="0" smtClean="0"/>
              <a:t>矩阵</a:t>
            </a:r>
            <a:r>
              <a:rPr lang="en-US" altLang="zh-CN" dirty="0" smtClean="0"/>
              <a:t>A</a:t>
            </a:r>
            <a:r>
              <a:rPr lang="zh-CN" altLang="en-US" dirty="0" smtClean="0"/>
              <a:t>、</a:t>
            </a:r>
            <a:r>
              <a:rPr lang="en-US" altLang="zh-CN" dirty="0" smtClean="0"/>
              <a:t>B</a:t>
            </a:r>
            <a:r>
              <a:rPr lang="zh-CN" altLang="en-US" dirty="0" smtClean="0"/>
              <a:t>参与计算，</a:t>
            </a:r>
            <a:r>
              <a:rPr lang="en-US" altLang="zh-CN" dirty="0" smtClean="0"/>
              <a:t>C</a:t>
            </a:r>
            <a:r>
              <a:rPr lang="zh-CN" altLang="en-US" dirty="0" smtClean="0"/>
              <a:t>为结果存储矩阵</a:t>
            </a:r>
            <a:endParaRPr lang="en-US" altLang="zh-CN" dirty="0" smtClean="0"/>
          </a:p>
          <a:p>
            <a:pPr indent="457200">
              <a:lnSpc>
                <a:spcPct val="150000"/>
              </a:lnSpc>
            </a:pPr>
            <a:r>
              <a:rPr lang="zh-CN" altLang="en-US" dirty="0" smtClean="0"/>
              <a:t>逐点进行乘积累加（</a:t>
            </a:r>
            <a:r>
              <a:rPr lang="en-US" altLang="zh-CN" dirty="0" smtClean="0"/>
              <a:t>FMA</a:t>
            </a:r>
            <a:r>
              <a:rPr lang="zh-CN" altLang="en-US" dirty="0" smtClean="0"/>
              <a:t>）计算。</a:t>
            </a:r>
            <a:endParaRPr lang="en-US" altLang="zh-CN" dirty="0"/>
          </a:p>
        </p:txBody>
      </p:sp>
      <p:pic>
        <p:nvPicPr>
          <p:cNvPr id="1026" name="Picture 2" descr="https://img-blog.csdnimg.cn/20190513202451451.jpg?x-oss-process=image/watermark,type_ZmFuZ3poZW5naGVpdGk,shadow_10,text_aHR0cHM6Ly9ibG9nLmNzZG4ubmV0L3lvbmdqaWFua3Vhbmc=,size_16,color_FFFFFF,t_70"/>
          <p:cNvPicPr>
            <a:picLocks noChangeAspect="1" noChangeArrowheads="1"/>
          </p:cNvPicPr>
          <p:nvPr/>
        </p:nvPicPr>
        <p:blipFill rotWithShape="1">
          <a:blip r:embed="rId4">
            <a:extLst>
              <a:ext uri="{28A0092B-C50C-407E-A947-70E740481C1C}">
                <a14:useLocalDpi xmlns:a14="http://schemas.microsoft.com/office/drawing/2010/main" val="0"/>
              </a:ext>
            </a:extLst>
          </a:blip>
          <a:srcRect b="3679"/>
          <a:stretch/>
        </p:blipFill>
        <p:spPr bwMode="auto">
          <a:xfrm>
            <a:off x="5865369" y="1577971"/>
            <a:ext cx="4369930" cy="463232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125553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87935" y="85849"/>
            <a:ext cx="10808740" cy="549239"/>
          </a:xfrm>
        </p:spPr>
        <p:txBody>
          <a:bodyPr/>
          <a:lstStyle/>
          <a:p>
            <a:pPr>
              <a:lnSpc>
                <a:spcPct val="150000"/>
              </a:lnSpc>
            </a:pPr>
            <a:r>
              <a:rPr lang="en-US" altLang="zh-CN" sz="3600" kern="0" dirty="0">
                <a:solidFill>
                  <a:srgbClr val="002060"/>
                </a:solidFill>
              </a:rPr>
              <a:t>3</a:t>
            </a:r>
            <a:r>
              <a:rPr lang="zh-CN" altLang="en-US" sz="3600" kern="0" dirty="0" smtClean="0">
                <a:solidFill>
                  <a:srgbClr val="002060"/>
                </a:solidFill>
              </a:rPr>
              <a:t>、</a:t>
            </a:r>
            <a:r>
              <a:rPr lang="en-US" altLang="zh-CN" sz="3600" kern="0" dirty="0" smtClean="0">
                <a:solidFill>
                  <a:srgbClr val="002060"/>
                </a:solidFill>
              </a:rPr>
              <a:t>CUDA</a:t>
            </a:r>
            <a:r>
              <a:rPr lang="zh-CN" altLang="en-US" sz="3600" kern="0" dirty="0" smtClean="0">
                <a:solidFill>
                  <a:srgbClr val="002060"/>
                </a:solidFill>
              </a:rPr>
              <a:t>编程实例</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15</a:t>
            </a:fld>
            <a:endParaRPr lang="zh-CN" altLang="en-US" sz="1200">
              <a:solidFill>
                <a:prstClr val="black">
                  <a:tint val="75000"/>
                </a:prstClr>
              </a:solidFill>
              <a:ea typeface="Microsoft YaHei"/>
            </a:endParaRPr>
          </a:p>
        </p:txBody>
      </p:sp>
      <p:sp>
        <p:nvSpPr>
          <p:cNvPr id="6" name="文本框 5"/>
          <p:cNvSpPr txBox="1"/>
          <p:nvPr/>
        </p:nvSpPr>
        <p:spPr>
          <a:xfrm>
            <a:off x="695325" y="1136469"/>
            <a:ext cx="5153025"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3.3 </a:t>
            </a:r>
            <a:r>
              <a:rPr lang="zh-CN" altLang="en-US" sz="2400" dirty="0" smtClean="0">
                <a:solidFill>
                  <a:schemeClr val="accent1"/>
                </a:solidFill>
                <a:latin typeface="Times New Roman" panose="02020603050405020304" pitchFamily="18" charset="0"/>
                <a:cs typeface="Times New Roman" panose="02020603050405020304" pitchFamily="18" charset="0"/>
              </a:rPr>
              <a:t>基于</a:t>
            </a:r>
            <a:r>
              <a:rPr lang="en-US" altLang="zh-CN" sz="2400" dirty="0" smtClean="0">
                <a:solidFill>
                  <a:schemeClr val="accent1"/>
                </a:solidFill>
                <a:latin typeface="Times New Roman" panose="02020603050405020304" pitchFamily="18" charset="0"/>
                <a:cs typeface="Times New Roman" panose="02020603050405020304" pitchFamily="18" charset="0"/>
              </a:rPr>
              <a:t>CUDA</a:t>
            </a:r>
            <a:r>
              <a:rPr lang="zh-CN" altLang="en-US" sz="2400" dirty="0" smtClean="0">
                <a:solidFill>
                  <a:schemeClr val="accent1"/>
                </a:solidFill>
                <a:latin typeface="Times New Roman" panose="02020603050405020304" pitchFamily="18" charset="0"/>
                <a:cs typeface="Times New Roman" panose="02020603050405020304" pitchFamily="18" charset="0"/>
              </a:rPr>
              <a:t>的矩阵乘法实例编写</a:t>
            </a:r>
            <a:r>
              <a:rPr lang="en-US" altLang="zh-CN" sz="2400" dirty="0" smtClean="0">
                <a:solidFill>
                  <a:schemeClr val="accent1"/>
                </a:solidFill>
                <a:latin typeface="Times New Roman" panose="02020603050405020304" pitchFamily="18" charset="0"/>
                <a:cs typeface="Times New Roman" panose="02020603050405020304" pitchFamily="18" charset="0"/>
              </a:rPr>
              <a:t> </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
        <p:nvSpPr>
          <p:cNvPr id="4" name="矩形 3"/>
          <p:cNvSpPr/>
          <p:nvPr/>
        </p:nvSpPr>
        <p:spPr>
          <a:xfrm>
            <a:off x="1096152" y="1571622"/>
            <a:ext cx="10266705" cy="5078313"/>
          </a:xfrm>
          <a:prstGeom prst="rect">
            <a:avLst/>
          </a:prstGeom>
        </p:spPr>
        <p:txBody>
          <a:bodyPr wrap="square">
            <a:spAutoFit/>
          </a:bodyPr>
          <a:lstStyle/>
          <a:p>
            <a:pPr indent="457200">
              <a:lnSpc>
                <a:spcPct val="150000"/>
              </a:lnSpc>
            </a:pPr>
            <a:r>
              <a:rPr lang="zh-CN" altLang="en-US" dirty="0" smtClean="0"/>
              <a:t>实例流程</a:t>
            </a:r>
            <a:r>
              <a:rPr lang="zh-CN" altLang="en-US" dirty="0"/>
              <a:t>：</a:t>
            </a:r>
            <a:endParaRPr lang="en-US" altLang="zh-CN" dirty="0"/>
          </a:p>
          <a:p>
            <a:pPr indent="457200">
              <a:lnSpc>
                <a:spcPct val="150000"/>
              </a:lnSpc>
              <a:buAutoNum type="arabicPeriod"/>
            </a:pPr>
            <a:r>
              <a:rPr lang="zh-CN" altLang="en-US" dirty="0"/>
              <a:t>常量和变量</a:t>
            </a:r>
            <a:r>
              <a:rPr lang="zh-CN" altLang="en-US" dirty="0" smtClean="0"/>
              <a:t>声明</a:t>
            </a:r>
            <a:endParaRPr lang="en-US" altLang="zh-CN" dirty="0" smtClean="0"/>
          </a:p>
          <a:p>
            <a:pPr indent="457200">
              <a:lnSpc>
                <a:spcPct val="150000"/>
              </a:lnSpc>
              <a:buAutoNum type="arabicPeriod"/>
            </a:pPr>
            <a:r>
              <a:rPr lang="zh-CN" altLang="en-US" dirty="0" smtClean="0">
                <a:solidFill>
                  <a:srgbClr val="FF0000"/>
                </a:solidFill>
              </a:rPr>
              <a:t>核函数定义</a:t>
            </a:r>
            <a:endParaRPr lang="en-US" altLang="zh-CN" dirty="0">
              <a:solidFill>
                <a:srgbClr val="FF0000"/>
              </a:solidFill>
            </a:endParaRPr>
          </a:p>
          <a:p>
            <a:pPr indent="457200">
              <a:lnSpc>
                <a:spcPct val="150000"/>
              </a:lnSpc>
              <a:buAutoNum type="arabicPeriod"/>
            </a:pPr>
            <a:r>
              <a:rPr lang="zh-CN" altLang="en-US" dirty="0" smtClean="0"/>
              <a:t>数据初始化</a:t>
            </a:r>
            <a:endParaRPr lang="en-US" altLang="zh-CN" dirty="0" smtClean="0"/>
          </a:p>
          <a:p>
            <a:pPr indent="457200">
              <a:lnSpc>
                <a:spcPct val="150000"/>
              </a:lnSpc>
              <a:buAutoNum type="arabicPeriod"/>
            </a:pPr>
            <a:r>
              <a:rPr lang="zh-CN" altLang="en-US" dirty="0" smtClean="0"/>
              <a:t>内存分配</a:t>
            </a:r>
            <a:endParaRPr lang="en-US" altLang="zh-CN" dirty="0" smtClean="0"/>
          </a:p>
          <a:p>
            <a:pPr indent="457200">
              <a:lnSpc>
                <a:spcPct val="150000"/>
              </a:lnSpc>
              <a:buAutoNum type="arabicPeriod"/>
            </a:pPr>
            <a:r>
              <a:rPr lang="zh-CN" altLang="en-US" dirty="0"/>
              <a:t>数据拷贝</a:t>
            </a:r>
            <a:endParaRPr lang="en-US" altLang="zh-CN" dirty="0"/>
          </a:p>
          <a:p>
            <a:pPr indent="457200">
              <a:lnSpc>
                <a:spcPct val="150000"/>
              </a:lnSpc>
              <a:buAutoNum type="arabicPeriod"/>
            </a:pPr>
            <a:r>
              <a:rPr lang="zh-CN" altLang="en-US" dirty="0"/>
              <a:t>核函数启动</a:t>
            </a:r>
            <a:endParaRPr lang="en-US" altLang="zh-CN" dirty="0"/>
          </a:p>
          <a:p>
            <a:pPr indent="457200">
              <a:lnSpc>
                <a:spcPct val="150000"/>
              </a:lnSpc>
              <a:buAutoNum type="arabicPeriod"/>
            </a:pPr>
            <a:r>
              <a:rPr lang="zh-CN" altLang="en-US" dirty="0"/>
              <a:t>数据传输</a:t>
            </a:r>
            <a:endParaRPr lang="en-US" altLang="zh-CN" dirty="0"/>
          </a:p>
          <a:p>
            <a:pPr indent="457200">
              <a:lnSpc>
                <a:spcPct val="150000"/>
              </a:lnSpc>
              <a:buAutoNum type="arabicPeriod"/>
            </a:pPr>
            <a:r>
              <a:rPr lang="zh-CN" altLang="en-US" dirty="0"/>
              <a:t>完成时间戳</a:t>
            </a:r>
            <a:endParaRPr lang="en-US" altLang="zh-CN" dirty="0"/>
          </a:p>
          <a:p>
            <a:pPr indent="457200">
              <a:lnSpc>
                <a:spcPct val="150000"/>
              </a:lnSpc>
              <a:buAutoNum type="arabicPeriod"/>
            </a:pPr>
            <a:r>
              <a:rPr lang="zh-CN" altLang="en-US" dirty="0"/>
              <a:t>正确性</a:t>
            </a:r>
            <a:r>
              <a:rPr lang="zh-CN" altLang="en-US" dirty="0" smtClean="0"/>
              <a:t>验证</a:t>
            </a:r>
            <a:endParaRPr lang="en-US" altLang="zh-CN" dirty="0" smtClean="0"/>
          </a:p>
          <a:p>
            <a:pPr indent="457200">
              <a:lnSpc>
                <a:spcPct val="150000"/>
              </a:lnSpc>
              <a:buFontTx/>
              <a:buAutoNum type="arabicPeriod"/>
            </a:pPr>
            <a:r>
              <a:rPr lang="zh-CN" altLang="en-US" dirty="0"/>
              <a:t>性能</a:t>
            </a:r>
            <a:r>
              <a:rPr lang="zh-CN" altLang="en-US" dirty="0" smtClean="0"/>
              <a:t>对比</a:t>
            </a:r>
            <a:endParaRPr lang="en-US" altLang="zh-CN" dirty="0"/>
          </a:p>
          <a:p>
            <a:pPr indent="457200">
              <a:lnSpc>
                <a:spcPct val="150000"/>
              </a:lnSpc>
              <a:buAutoNum type="arabicPeriod"/>
            </a:pPr>
            <a:endParaRPr lang="en-US" altLang="zh-CN" dirty="0"/>
          </a:p>
        </p:txBody>
      </p:sp>
      <p:sp>
        <p:nvSpPr>
          <p:cNvPr id="3" name="矩形 2"/>
          <p:cNvSpPr/>
          <p:nvPr/>
        </p:nvSpPr>
        <p:spPr>
          <a:xfrm>
            <a:off x="3526385" y="1571622"/>
            <a:ext cx="8665615" cy="5355312"/>
          </a:xfrm>
          <a:prstGeom prst="rect">
            <a:avLst/>
          </a:prstGeom>
        </p:spPr>
        <p:txBody>
          <a:bodyPr wrap="square">
            <a:spAutoFit/>
          </a:bodyPr>
          <a:lstStyle/>
          <a:p>
            <a:r>
              <a:rPr lang="en-US" altLang="zh-CN" dirty="0"/>
              <a:t>// </a:t>
            </a:r>
            <a:r>
              <a:rPr lang="zh-CN" altLang="en-US" dirty="0"/>
              <a:t>核函数定义</a:t>
            </a:r>
          </a:p>
          <a:p>
            <a:r>
              <a:rPr lang="en-US" altLang="zh-CN" dirty="0" smtClean="0"/>
              <a:t>__global__ static void </a:t>
            </a:r>
            <a:r>
              <a:rPr lang="en-US" altLang="zh-CN" dirty="0" err="1" smtClean="0"/>
              <a:t>matMultCUDA</a:t>
            </a:r>
            <a:r>
              <a:rPr lang="en-US" altLang="zh-CN" dirty="0" smtClean="0"/>
              <a:t>(</a:t>
            </a:r>
            <a:r>
              <a:rPr lang="en-US" altLang="zh-CN" dirty="0" err="1" smtClean="0"/>
              <a:t>const</a:t>
            </a:r>
            <a:r>
              <a:rPr lang="en-US" altLang="zh-CN" dirty="0" smtClean="0"/>
              <a:t> float* a, </a:t>
            </a:r>
            <a:r>
              <a:rPr lang="en-US" altLang="zh-CN" dirty="0" err="1" smtClean="0"/>
              <a:t>const</a:t>
            </a:r>
            <a:r>
              <a:rPr lang="en-US" altLang="zh-CN" dirty="0" smtClean="0"/>
              <a:t> float* b, float* c, </a:t>
            </a:r>
            <a:r>
              <a:rPr lang="en-US" altLang="zh-CN" dirty="0" err="1" smtClean="0"/>
              <a:t>int</a:t>
            </a:r>
            <a:r>
              <a:rPr lang="en-US" altLang="zh-CN" dirty="0" smtClean="0"/>
              <a:t> n)</a:t>
            </a:r>
          </a:p>
          <a:p>
            <a:r>
              <a:rPr lang="en-US" altLang="zh-CN" dirty="0" smtClean="0"/>
              <a:t>{</a:t>
            </a:r>
          </a:p>
          <a:p>
            <a:r>
              <a:rPr lang="en-US" altLang="zh-CN" dirty="0" smtClean="0"/>
              <a:t>    //</a:t>
            </a:r>
            <a:r>
              <a:rPr lang="zh-CN" altLang="en-US" dirty="0" smtClean="0"/>
              <a:t>当前线程在</a:t>
            </a:r>
            <a:r>
              <a:rPr lang="en-US" altLang="zh-CN" dirty="0" smtClean="0"/>
              <a:t>block</a:t>
            </a:r>
            <a:r>
              <a:rPr lang="zh-CN" altLang="en-US" dirty="0" smtClean="0"/>
              <a:t>中的索引（由 </a:t>
            </a:r>
            <a:r>
              <a:rPr lang="en-US" altLang="zh-CN" dirty="0" smtClean="0"/>
              <a:t>0 </a:t>
            </a:r>
            <a:r>
              <a:rPr lang="zh-CN" altLang="en-US" dirty="0" smtClean="0"/>
              <a:t>开始计算）</a:t>
            </a:r>
          </a:p>
          <a:p>
            <a:r>
              <a:rPr lang="zh-CN" altLang="en-US" dirty="0" smtClean="0"/>
              <a:t>    </a:t>
            </a:r>
            <a:r>
              <a:rPr lang="en-US" altLang="zh-CN" dirty="0" err="1"/>
              <a:t>const</a:t>
            </a:r>
            <a:r>
              <a:rPr lang="en-US" altLang="zh-CN" dirty="0"/>
              <a:t> </a:t>
            </a:r>
            <a:r>
              <a:rPr lang="en-US" altLang="zh-CN" dirty="0" err="1"/>
              <a:t>int</a:t>
            </a:r>
            <a:r>
              <a:rPr lang="en-US" altLang="zh-CN" dirty="0"/>
              <a:t> </a:t>
            </a:r>
            <a:r>
              <a:rPr lang="en-US" altLang="zh-CN" dirty="0" err="1"/>
              <a:t>tid</a:t>
            </a:r>
            <a:r>
              <a:rPr lang="en-US" altLang="zh-CN" dirty="0"/>
              <a:t> = </a:t>
            </a:r>
            <a:r>
              <a:rPr lang="en-US" altLang="zh-CN" dirty="0" err="1"/>
              <a:t>threadIdx.x</a:t>
            </a:r>
            <a:r>
              <a:rPr lang="en-US" altLang="zh-CN" dirty="0" smtClean="0"/>
              <a:t>;</a:t>
            </a:r>
            <a:endParaRPr lang="en-US" altLang="zh-CN" dirty="0"/>
          </a:p>
          <a:p>
            <a:r>
              <a:rPr lang="en-US" altLang="zh-CN" dirty="0"/>
              <a:t>    //</a:t>
            </a:r>
            <a:r>
              <a:rPr lang="zh-CN" altLang="en-US" dirty="0" smtClean="0"/>
              <a:t>表示当前线程所属的</a:t>
            </a:r>
            <a:r>
              <a:rPr lang="en-US" altLang="zh-CN" dirty="0" smtClean="0"/>
              <a:t>block</a:t>
            </a:r>
            <a:r>
              <a:rPr lang="zh-CN" altLang="en-US" dirty="0" smtClean="0"/>
              <a:t>在</a:t>
            </a:r>
            <a:r>
              <a:rPr lang="en-US" altLang="zh-CN" dirty="0" smtClean="0"/>
              <a:t>gird</a:t>
            </a:r>
            <a:r>
              <a:rPr lang="zh-CN" altLang="en-US" dirty="0" smtClean="0"/>
              <a:t>中的索引（</a:t>
            </a:r>
            <a:r>
              <a:rPr lang="zh-CN" altLang="en-US" dirty="0"/>
              <a:t>由 </a:t>
            </a:r>
            <a:r>
              <a:rPr lang="en-US" altLang="zh-CN" dirty="0"/>
              <a:t>0 </a:t>
            </a:r>
            <a:r>
              <a:rPr lang="zh-CN" altLang="en-US" dirty="0"/>
              <a:t>开始计算）</a:t>
            </a:r>
          </a:p>
          <a:p>
            <a:r>
              <a:rPr lang="zh-CN" altLang="en-US" dirty="0"/>
              <a:t>    </a:t>
            </a:r>
            <a:r>
              <a:rPr lang="en-US" altLang="zh-CN" dirty="0" err="1"/>
              <a:t>const</a:t>
            </a:r>
            <a:r>
              <a:rPr lang="en-US" altLang="zh-CN" dirty="0"/>
              <a:t> </a:t>
            </a:r>
            <a:r>
              <a:rPr lang="en-US" altLang="zh-CN" dirty="0" err="1"/>
              <a:t>int</a:t>
            </a:r>
            <a:r>
              <a:rPr lang="en-US" altLang="zh-CN" dirty="0"/>
              <a:t> bid = </a:t>
            </a:r>
            <a:r>
              <a:rPr lang="en-US" altLang="zh-CN" dirty="0" err="1"/>
              <a:t>blockIdx.x</a:t>
            </a:r>
            <a:r>
              <a:rPr lang="en-US" altLang="zh-CN" dirty="0" smtClean="0"/>
              <a:t>;</a:t>
            </a:r>
            <a:endParaRPr lang="en-US" altLang="zh-CN" dirty="0"/>
          </a:p>
          <a:p>
            <a:r>
              <a:rPr lang="en-US" altLang="zh-CN" dirty="0"/>
              <a:t>    </a:t>
            </a:r>
            <a:r>
              <a:rPr lang="en-US" altLang="zh-CN" dirty="0" smtClean="0"/>
              <a:t>//</a:t>
            </a:r>
            <a:r>
              <a:rPr lang="zh-CN" altLang="en-US" dirty="0" smtClean="0"/>
              <a:t>计算线程处理的数据索引 </a:t>
            </a:r>
            <a:r>
              <a:rPr lang="en-US" altLang="zh-CN" dirty="0"/>
              <a:t>row </a:t>
            </a:r>
            <a:r>
              <a:rPr lang="zh-CN" altLang="en-US" dirty="0"/>
              <a:t>和 </a:t>
            </a:r>
            <a:r>
              <a:rPr lang="en-US" altLang="zh-CN" dirty="0" smtClean="0"/>
              <a:t>column</a:t>
            </a:r>
            <a:r>
              <a:rPr lang="zh-CN" altLang="en-US" dirty="0" smtClean="0"/>
              <a:t>，也就是进行子任务和执行线程的映射</a:t>
            </a:r>
            <a:endParaRPr lang="en-US" altLang="zh-CN" dirty="0"/>
          </a:p>
          <a:p>
            <a:r>
              <a:rPr lang="en-US" altLang="zh-CN" dirty="0"/>
              <a:t>    </a:t>
            </a:r>
            <a:r>
              <a:rPr lang="en-US" altLang="zh-CN" dirty="0" err="1"/>
              <a:t>const</a:t>
            </a:r>
            <a:r>
              <a:rPr lang="en-US" altLang="zh-CN" dirty="0"/>
              <a:t> </a:t>
            </a:r>
            <a:r>
              <a:rPr lang="en-US" altLang="zh-CN" dirty="0" err="1"/>
              <a:t>int</a:t>
            </a:r>
            <a:r>
              <a:rPr lang="en-US" altLang="zh-CN" dirty="0"/>
              <a:t> </a:t>
            </a:r>
            <a:r>
              <a:rPr lang="en-US" altLang="zh-CN" dirty="0" err="1"/>
              <a:t>idx</a:t>
            </a:r>
            <a:r>
              <a:rPr lang="en-US" altLang="zh-CN" dirty="0"/>
              <a:t> = bid * THREAD_NUM + </a:t>
            </a:r>
            <a:r>
              <a:rPr lang="en-US" altLang="zh-CN" dirty="0" err="1"/>
              <a:t>tid</a:t>
            </a:r>
            <a:r>
              <a:rPr lang="en-US" altLang="zh-CN" dirty="0" smtClean="0"/>
              <a:t>;   //</a:t>
            </a:r>
            <a:r>
              <a:rPr lang="zh-CN" altLang="en-US" dirty="0" smtClean="0"/>
              <a:t>线程映射子任务的全局索引</a:t>
            </a:r>
            <a:endParaRPr lang="en-US" altLang="zh-CN" dirty="0"/>
          </a:p>
          <a:p>
            <a:r>
              <a:rPr lang="en-US" altLang="zh-CN" dirty="0"/>
              <a:t>    </a:t>
            </a:r>
            <a:r>
              <a:rPr lang="en-US" altLang="zh-CN" dirty="0" err="1"/>
              <a:t>const</a:t>
            </a:r>
            <a:r>
              <a:rPr lang="en-US" altLang="zh-CN" dirty="0"/>
              <a:t> </a:t>
            </a:r>
            <a:r>
              <a:rPr lang="en-US" altLang="zh-CN" dirty="0" err="1"/>
              <a:t>int</a:t>
            </a:r>
            <a:r>
              <a:rPr lang="en-US" altLang="zh-CN" dirty="0"/>
              <a:t> row = </a:t>
            </a:r>
            <a:r>
              <a:rPr lang="en-US" altLang="zh-CN" dirty="0" err="1"/>
              <a:t>idx</a:t>
            </a:r>
            <a:r>
              <a:rPr lang="en-US" altLang="zh-CN" dirty="0"/>
              <a:t> / n</a:t>
            </a:r>
            <a:r>
              <a:rPr lang="en-US" altLang="zh-CN" dirty="0" smtClean="0"/>
              <a:t>;                                 //</a:t>
            </a:r>
            <a:r>
              <a:rPr lang="zh-CN" altLang="en-US" dirty="0" smtClean="0"/>
              <a:t>行索引</a:t>
            </a:r>
            <a:endParaRPr lang="en-US" altLang="zh-CN" dirty="0"/>
          </a:p>
          <a:p>
            <a:r>
              <a:rPr lang="en-US" altLang="zh-CN" dirty="0"/>
              <a:t>    </a:t>
            </a:r>
            <a:r>
              <a:rPr lang="en-US" altLang="zh-CN" dirty="0" err="1"/>
              <a:t>const</a:t>
            </a:r>
            <a:r>
              <a:rPr lang="en-US" altLang="zh-CN" dirty="0"/>
              <a:t> </a:t>
            </a:r>
            <a:r>
              <a:rPr lang="en-US" altLang="zh-CN" dirty="0" err="1"/>
              <a:t>int</a:t>
            </a:r>
            <a:r>
              <a:rPr lang="en-US" altLang="zh-CN" dirty="0"/>
              <a:t> column = </a:t>
            </a:r>
            <a:r>
              <a:rPr lang="en-US" altLang="zh-CN" dirty="0" err="1"/>
              <a:t>idx</a:t>
            </a:r>
            <a:r>
              <a:rPr lang="en-US" altLang="zh-CN" dirty="0"/>
              <a:t> % n</a:t>
            </a:r>
            <a:r>
              <a:rPr lang="en-US" altLang="zh-CN" dirty="0" smtClean="0"/>
              <a:t>;</a:t>
            </a:r>
            <a:r>
              <a:rPr lang="en-US" altLang="zh-CN" dirty="0"/>
              <a:t> </a:t>
            </a:r>
            <a:r>
              <a:rPr lang="en-US" altLang="zh-CN" dirty="0" err="1"/>
              <a:t>int</a:t>
            </a:r>
            <a:r>
              <a:rPr lang="en-US" altLang="zh-CN" dirty="0"/>
              <a:t> </a:t>
            </a:r>
            <a:r>
              <a:rPr lang="en-US" altLang="zh-CN" dirty="0" err="1"/>
              <a:t>i</a:t>
            </a:r>
            <a:r>
              <a:rPr lang="en-US" altLang="zh-CN" dirty="0" smtClean="0"/>
              <a:t>;                  //</a:t>
            </a:r>
            <a:r>
              <a:rPr lang="zh-CN" altLang="en-US" dirty="0" smtClean="0"/>
              <a:t>列索引</a:t>
            </a:r>
            <a:endParaRPr lang="en-US" altLang="zh-CN" dirty="0"/>
          </a:p>
          <a:p>
            <a:r>
              <a:rPr lang="en-US" altLang="zh-CN" dirty="0"/>
              <a:t> </a:t>
            </a:r>
            <a:r>
              <a:rPr lang="en-US" altLang="zh-CN" dirty="0" smtClean="0"/>
              <a:t>   //</a:t>
            </a:r>
            <a:r>
              <a:rPr lang="zh-CN" altLang="en-US" dirty="0"/>
              <a:t>计算矩阵乘法</a:t>
            </a:r>
          </a:p>
          <a:p>
            <a:r>
              <a:rPr lang="zh-CN" altLang="en-US" dirty="0"/>
              <a:t>    </a:t>
            </a:r>
            <a:r>
              <a:rPr lang="en-US" altLang="zh-CN" dirty="0"/>
              <a:t>if (row &lt; n &amp;&amp; column &lt; n)</a:t>
            </a:r>
          </a:p>
          <a:p>
            <a:r>
              <a:rPr lang="en-US" altLang="zh-CN" dirty="0"/>
              <a:t>    </a:t>
            </a:r>
            <a:r>
              <a:rPr lang="en-US" altLang="zh-CN" dirty="0" smtClean="0"/>
              <a:t>{   float </a:t>
            </a:r>
            <a:r>
              <a:rPr lang="en-US" altLang="zh-CN" dirty="0"/>
              <a:t>t = 0</a:t>
            </a:r>
            <a:r>
              <a:rPr lang="en-US" altLang="zh-CN" dirty="0" smtClean="0"/>
              <a:t>;</a:t>
            </a:r>
            <a:endParaRPr lang="en-US" altLang="zh-CN" dirty="0"/>
          </a:p>
          <a:p>
            <a:r>
              <a:rPr lang="en-US" altLang="zh-CN" dirty="0"/>
              <a:t>        for (</a:t>
            </a:r>
            <a:r>
              <a:rPr lang="en-US" altLang="zh-CN" dirty="0" err="1"/>
              <a:t>i</a:t>
            </a:r>
            <a:r>
              <a:rPr lang="en-US" altLang="zh-CN" dirty="0"/>
              <a:t> = 0; </a:t>
            </a:r>
            <a:r>
              <a:rPr lang="en-US" altLang="zh-CN" dirty="0" err="1"/>
              <a:t>i</a:t>
            </a:r>
            <a:r>
              <a:rPr lang="en-US" altLang="zh-CN" dirty="0"/>
              <a:t> &lt; n; </a:t>
            </a:r>
            <a:r>
              <a:rPr lang="en-US" altLang="zh-CN" dirty="0" err="1"/>
              <a:t>i</a:t>
            </a:r>
            <a:r>
              <a:rPr lang="en-US" altLang="zh-CN" dirty="0"/>
              <a:t>++)</a:t>
            </a:r>
          </a:p>
          <a:p>
            <a:r>
              <a:rPr lang="en-US" altLang="zh-CN" dirty="0"/>
              <a:t>        </a:t>
            </a:r>
            <a:r>
              <a:rPr lang="en-US" altLang="zh-CN" dirty="0" smtClean="0"/>
              <a:t>{ </a:t>
            </a:r>
            <a:r>
              <a:rPr lang="en-US" altLang="zh-CN" dirty="0"/>
              <a:t>t += a[row * n + </a:t>
            </a:r>
            <a:r>
              <a:rPr lang="en-US" altLang="zh-CN" dirty="0" err="1"/>
              <a:t>i</a:t>
            </a:r>
            <a:r>
              <a:rPr lang="en-US" altLang="zh-CN" dirty="0"/>
              <a:t>] * b[</a:t>
            </a:r>
            <a:r>
              <a:rPr lang="en-US" altLang="zh-CN" dirty="0" err="1"/>
              <a:t>i</a:t>
            </a:r>
            <a:r>
              <a:rPr lang="en-US" altLang="zh-CN" dirty="0"/>
              <a:t> * n + column</a:t>
            </a:r>
            <a:r>
              <a:rPr lang="en-US" altLang="zh-CN" dirty="0" smtClean="0"/>
              <a:t>];}    //FMA</a:t>
            </a:r>
            <a:r>
              <a:rPr lang="zh-CN" altLang="en-US" dirty="0" smtClean="0"/>
              <a:t>计算</a:t>
            </a:r>
            <a:endParaRPr lang="en-US" altLang="zh-CN" dirty="0"/>
          </a:p>
          <a:p>
            <a:r>
              <a:rPr lang="en-US" altLang="zh-CN" dirty="0"/>
              <a:t>        c[row * n + column] = t;</a:t>
            </a:r>
          </a:p>
          <a:p>
            <a:r>
              <a:rPr lang="en-US" altLang="zh-CN" dirty="0"/>
              <a:t>    }</a:t>
            </a:r>
          </a:p>
          <a:p>
            <a:r>
              <a:rPr lang="en-US" altLang="zh-CN" dirty="0"/>
              <a:t>}</a:t>
            </a:r>
          </a:p>
        </p:txBody>
      </p:sp>
    </p:spTree>
    <p:custDataLst>
      <p:tags r:id="rId1"/>
    </p:custDataLst>
    <p:extLst>
      <p:ext uri="{BB962C8B-B14F-4D97-AF65-F5344CB8AC3E}">
        <p14:creationId xmlns:p14="http://schemas.microsoft.com/office/powerpoint/2010/main" val="2883022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87935" y="85849"/>
            <a:ext cx="10808740" cy="549239"/>
          </a:xfrm>
        </p:spPr>
        <p:txBody>
          <a:bodyPr/>
          <a:lstStyle/>
          <a:p>
            <a:pPr>
              <a:lnSpc>
                <a:spcPct val="150000"/>
              </a:lnSpc>
            </a:pPr>
            <a:r>
              <a:rPr lang="en-US" altLang="zh-CN" sz="3600" kern="0" dirty="0">
                <a:solidFill>
                  <a:srgbClr val="002060"/>
                </a:solidFill>
              </a:rPr>
              <a:t>3</a:t>
            </a:r>
            <a:r>
              <a:rPr lang="zh-CN" altLang="en-US" sz="3600" kern="0" dirty="0" smtClean="0">
                <a:solidFill>
                  <a:srgbClr val="002060"/>
                </a:solidFill>
              </a:rPr>
              <a:t>、</a:t>
            </a:r>
            <a:r>
              <a:rPr lang="en-US" altLang="zh-CN" sz="3600" kern="0" dirty="0" smtClean="0">
                <a:solidFill>
                  <a:srgbClr val="002060"/>
                </a:solidFill>
              </a:rPr>
              <a:t>CUDA</a:t>
            </a:r>
            <a:r>
              <a:rPr lang="zh-CN" altLang="en-US" sz="3600" kern="0" dirty="0" smtClean="0">
                <a:solidFill>
                  <a:srgbClr val="002060"/>
                </a:solidFill>
              </a:rPr>
              <a:t>编程实例</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16</a:t>
            </a:fld>
            <a:endParaRPr lang="zh-CN" altLang="en-US" sz="1200">
              <a:solidFill>
                <a:prstClr val="black">
                  <a:tint val="75000"/>
                </a:prstClr>
              </a:solidFill>
              <a:ea typeface="Microsoft YaHei"/>
            </a:endParaRPr>
          </a:p>
        </p:txBody>
      </p:sp>
      <p:sp>
        <p:nvSpPr>
          <p:cNvPr id="6" name="文本框 5"/>
          <p:cNvSpPr txBox="1"/>
          <p:nvPr/>
        </p:nvSpPr>
        <p:spPr>
          <a:xfrm>
            <a:off x="695325" y="1136469"/>
            <a:ext cx="5153025"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3.3 </a:t>
            </a:r>
            <a:r>
              <a:rPr lang="zh-CN" altLang="en-US" sz="2400" dirty="0" smtClean="0">
                <a:solidFill>
                  <a:schemeClr val="accent1"/>
                </a:solidFill>
                <a:latin typeface="Times New Roman" panose="02020603050405020304" pitchFamily="18" charset="0"/>
                <a:cs typeface="Times New Roman" panose="02020603050405020304" pitchFamily="18" charset="0"/>
              </a:rPr>
              <a:t>基于</a:t>
            </a:r>
            <a:r>
              <a:rPr lang="en-US" altLang="zh-CN" sz="2400" dirty="0" smtClean="0">
                <a:solidFill>
                  <a:schemeClr val="accent1"/>
                </a:solidFill>
                <a:latin typeface="Times New Roman" panose="02020603050405020304" pitchFamily="18" charset="0"/>
                <a:cs typeface="Times New Roman" panose="02020603050405020304" pitchFamily="18" charset="0"/>
              </a:rPr>
              <a:t>CUDA</a:t>
            </a:r>
            <a:r>
              <a:rPr lang="zh-CN" altLang="en-US" sz="2400" dirty="0" smtClean="0">
                <a:solidFill>
                  <a:schemeClr val="accent1"/>
                </a:solidFill>
                <a:latin typeface="Times New Roman" panose="02020603050405020304" pitchFamily="18" charset="0"/>
                <a:cs typeface="Times New Roman" panose="02020603050405020304" pitchFamily="18" charset="0"/>
              </a:rPr>
              <a:t>的矩阵乘法实例编写</a:t>
            </a:r>
            <a:r>
              <a:rPr lang="en-US" altLang="zh-CN" sz="2400" dirty="0" smtClean="0">
                <a:solidFill>
                  <a:schemeClr val="accent1"/>
                </a:solidFill>
                <a:latin typeface="Times New Roman" panose="02020603050405020304" pitchFamily="18" charset="0"/>
                <a:cs typeface="Times New Roman" panose="02020603050405020304" pitchFamily="18" charset="0"/>
              </a:rPr>
              <a:t> </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
        <p:nvSpPr>
          <p:cNvPr id="4" name="矩形 3"/>
          <p:cNvSpPr/>
          <p:nvPr/>
        </p:nvSpPr>
        <p:spPr>
          <a:xfrm>
            <a:off x="1096152" y="1571622"/>
            <a:ext cx="10266705" cy="5078313"/>
          </a:xfrm>
          <a:prstGeom prst="rect">
            <a:avLst/>
          </a:prstGeom>
        </p:spPr>
        <p:txBody>
          <a:bodyPr wrap="square">
            <a:spAutoFit/>
          </a:bodyPr>
          <a:lstStyle/>
          <a:p>
            <a:pPr indent="457200">
              <a:lnSpc>
                <a:spcPct val="150000"/>
              </a:lnSpc>
            </a:pPr>
            <a:r>
              <a:rPr lang="zh-CN" altLang="en-US" dirty="0" smtClean="0"/>
              <a:t>实例流程</a:t>
            </a:r>
            <a:r>
              <a:rPr lang="zh-CN" altLang="en-US" dirty="0"/>
              <a:t>：</a:t>
            </a:r>
            <a:endParaRPr lang="en-US" altLang="zh-CN" dirty="0"/>
          </a:p>
          <a:p>
            <a:pPr indent="457200">
              <a:lnSpc>
                <a:spcPct val="150000"/>
              </a:lnSpc>
              <a:buAutoNum type="arabicPeriod"/>
            </a:pPr>
            <a:r>
              <a:rPr lang="zh-CN" altLang="en-US" dirty="0"/>
              <a:t>常量和变量</a:t>
            </a:r>
            <a:r>
              <a:rPr lang="zh-CN" altLang="en-US" dirty="0" smtClean="0"/>
              <a:t>声明</a:t>
            </a:r>
            <a:endParaRPr lang="en-US" altLang="zh-CN" dirty="0" smtClean="0"/>
          </a:p>
          <a:p>
            <a:pPr indent="457200">
              <a:lnSpc>
                <a:spcPct val="150000"/>
              </a:lnSpc>
              <a:buAutoNum type="arabicPeriod"/>
            </a:pPr>
            <a:r>
              <a:rPr lang="zh-CN" altLang="en-US" dirty="0"/>
              <a:t>核函数定义</a:t>
            </a:r>
            <a:endParaRPr lang="en-US" altLang="zh-CN" dirty="0"/>
          </a:p>
          <a:p>
            <a:pPr indent="457200">
              <a:lnSpc>
                <a:spcPct val="150000"/>
              </a:lnSpc>
              <a:buAutoNum type="arabicPeriod"/>
            </a:pPr>
            <a:r>
              <a:rPr lang="zh-CN" altLang="en-US" dirty="0" smtClean="0"/>
              <a:t>数据初始化</a:t>
            </a:r>
            <a:endParaRPr lang="en-US" altLang="zh-CN" dirty="0" smtClean="0"/>
          </a:p>
          <a:p>
            <a:pPr indent="457200">
              <a:lnSpc>
                <a:spcPct val="150000"/>
              </a:lnSpc>
              <a:buAutoNum type="arabicPeriod"/>
            </a:pPr>
            <a:r>
              <a:rPr lang="zh-CN" altLang="en-US" dirty="0" smtClean="0">
                <a:solidFill>
                  <a:srgbClr val="FF0000"/>
                </a:solidFill>
              </a:rPr>
              <a:t>内存分配</a:t>
            </a:r>
            <a:endParaRPr lang="en-US" altLang="zh-CN" dirty="0" smtClean="0">
              <a:solidFill>
                <a:srgbClr val="FF0000"/>
              </a:solidFill>
            </a:endParaRPr>
          </a:p>
          <a:p>
            <a:pPr indent="457200">
              <a:lnSpc>
                <a:spcPct val="150000"/>
              </a:lnSpc>
              <a:buAutoNum type="arabicPeriod"/>
            </a:pPr>
            <a:r>
              <a:rPr lang="zh-CN" altLang="en-US" dirty="0"/>
              <a:t>数据拷贝</a:t>
            </a:r>
            <a:endParaRPr lang="en-US" altLang="zh-CN" dirty="0"/>
          </a:p>
          <a:p>
            <a:pPr indent="457200">
              <a:lnSpc>
                <a:spcPct val="150000"/>
              </a:lnSpc>
              <a:buAutoNum type="arabicPeriod"/>
            </a:pPr>
            <a:r>
              <a:rPr lang="zh-CN" altLang="en-US" dirty="0"/>
              <a:t>核函数启动</a:t>
            </a:r>
            <a:endParaRPr lang="en-US" altLang="zh-CN" dirty="0"/>
          </a:p>
          <a:p>
            <a:pPr indent="457200">
              <a:lnSpc>
                <a:spcPct val="150000"/>
              </a:lnSpc>
              <a:buAutoNum type="arabicPeriod"/>
            </a:pPr>
            <a:r>
              <a:rPr lang="zh-CN" altLang="en-US" dirty="0"/>
              <a:t>数据传输</a:t>
            </a:r>
            <a:endParaRPr lang="en-US" altLang="zh-CN" dirty="0"/>
          </a:p>
          <a:p>
            <a:pPr indent="457200">
              <a:lnSpc>
                <a:spcPct val="150000"/>
              </a:lnSpc>
              <a:buAutoNum type="arabicPeriod"/>
            </a:pPr>
            <a:r>
              <a:rPr lang="zh-CN" altLang="en-US" dirty="0"/>
              <a:t>完成时间戳</a:t>
            </a:r>
            <a:endParaRPr lang="en-US" altLang="zh-CN" dirty="0"/>
          </a:p>
          <a:p>
            <a:pPr indent="457200">
              <a:lnSpc>
                <a:spcPct val="150000"/>
              </a:lnSpc>
              <a:buAutoNum type="arabicPeriod"/>
            </a:pPr>
            <a:r>
              <a:rPr lang="zh-CN" altLang="en-US" dirty="0" smtClean="0"/>
              <a:t>正确性验证</a:t>
            </a:r>
            <a:endParaRPr lang="en-US" altLang="zh-CN" dirty="0" smtClean="0"/>
          </a:p>
          <a:p>
            <a:pPr indent="457200">
              <a:lnSpc>
                <a:spcPct val="150000"/>
              </a:lnSpc>
              <a:buFontTx/>
              <a:buAutoNum type="arabicPeriod"/>
            </a:pPr>
            <a:r>
              <a:rPr lang="zh-CN" altLang="en-US" dirty="0"/>
              <a:t>性能</a:t>
            </a:r>
            <a:r>
              <a:rPr lang="zh-CN" altLang="en-US" dirty="0" smtClean="0"/>
              <a:t>对比</a:t>
            </a:r>
            <a:endParaRPr lang="en-US" altLang="zh-CN" dirty="0" smtClean="0"/>
          </a:p>
          <a:p>
            <a:pPr indent="457200">
              <a:lnSpc>
                <a:spcPct val="150000"/>
              </a:lnSpc>
              <a:buAutoNum type="arabicPeriod"/>
            </a:pPr>
            <a:endParaRPr lang="en-US" altLang="zh-CN" dirty="0"/>
          </a:p>
        </p:txBody>
      </p:sp>
      <p:sp>
        <p:nvSpPr>
          <p:cNvPr id="5" name="矩形 4"/>
          <p:cNvSpPr/>
          <p:nvPr/>
        </p:nvSpPr>
        <p:spPr>
          <a:xfrm>
            <a:off x="4818743" y="1603390"/>
            <a:ext cx="6096000" cy="2308324"/>
          </a:xfrm>
          <a:prstGeom prst="rect">
            <a:avLst/>
          </a:prstGeom>
        </p:spPr>
        <p:txBody>
          <a:bodyPr>
            <a:spAutoFit/>
          </a:bodyPr>
          <a:lstStyle/>
          <a:p>
            <a:r>
              <a:rPr lang="en-US" altLang="zh-CN" dirty="0" smtClean="0"/>
              <a:t>//</a:t>
            </a:r>
            <a:r>
              <a:rPr lang="zh-CN" altLang="en-US" dirty="0" smtClean="0"/>
              <a:t>矩阵</a:t>
            </a:r>
            <a:r>
              <a:rPr lang="zh-CN" altLang="en-US" dirty="0"/>
              <a:t>声明</a:t>
            </a:r>
          </a:p>
          <a:p>
            <a:r>
              <a:rPr lang="zh-CN" altLang="en-US" dirty="0"/>
              <a:t>    </a:t>
            </a:r>
            <a:r>
              <a:rPr lang="en-US" altLang="zh-CN" dirty="0"/>
              <a:t>float *a, *b, *c, *d;</a:t>
            </a:r>
          </a:p>
          <a:p>
            <a:endParaRPr lang="en-US" altLang="zh-CN" dirty="0"/>
          </a:p>
          <a:p>
            <a:r>
              <a:rPr lang="en-US" altLang="zh-CN" dirty="0" smtClean="0"/>
              <a:t>//host</a:t>
            </a:r>
            <a:r>
              <a:rPr lang="zh-CN" altLang="en-US" dirty="0" smtClean="0"/>
              <a:t>端分配</a:t>
            </a:r>
            <a:r>
              <a:rPr lang="zh-CN" altLang="en-US" dirty="0"/>
              <a:t>内存</a:t>
            </a:r>
          </a:p>
          <a:p>
            <a:r>
              <a:rPr lang="zh-CN" altLang="en-US" dirty="0"/>
              <a:t>    </a:t>
            </a:r>
            <a:r>
              <a:rPr lang="en-US" altLang="zh-CN" dirty="0"/>
              <a:t>a = (float*)</a:t>
            </a:r>
            <a:r>
              <a:rPr lang="en-US" altLang="zh-CN" dirty="0" err="1"/>
              <a:t>malloc</a:t>
            </a:r>
            <a:r>
              <a:rPr lang="en-US" altLang="zh-CN" dirty="0"/>
              <a:t>(</a:t>
            </a:r>
            <a:r>
              <a:rPr lang="en-US" altLang="zh-CN" dirty="0" err="1"/>
              <a:t>sizeof</a:t>
            </a:r>
            <a:r>
              <a:rPr lang="en-US" altLang="zh-CN" dirty="0"/>
              <a:t>(float)* n * n); </a:t>
            </a:r>
          </a:p>
          <a:p>
            <a:r>
              <a:rPr lang="en-US" altLang="zh-CN" dirty="0"/>
              <a:t>    b = (float*)</a:t>
            </a:r>
            <a:r>
              <a:rPr lang="en-US" altLang="zh-CN" dirty="0" err="1"/>
              <a:t>malloc</a:t>
            </a:r>
            <a:r>
              <a:rPr lang="en-US" altLang="zh-CN" dirty="0"/>
              <a:t>(</a:t>
            </a:r>
            <a:r>
              <a:rPr lang="en-US" altLang="zh-CN" dirty="0" err="1"/>
              <a:t>sizeof</a:t>
            </a:r>
            <a:r>
              <a:rPr lang="en-US" altLang="zh-CN" dirty="0"/>
              <a:t>(float)* n * n); </a:t>
            </a:r>
          </a:p>
          <a:p>
            <a:r>
              <a:rPr lang="en-US" altLang="zh-CN" dirty="0"/>
              <a:t>    c = (float*)</a:t>
            </a:r>
            <a:r>
              <a:rPr lang="en-US" altLang="zh-CN" dirty="0" err="1"/>
              <a:t>malloc</a:t>
            </a:r>
            <a:r>
              <a:rPr lang="en-US" altLang="zh-CN" dirty="0"/>
              <a:t>(</a:t>
            </a:r>
            <a:r>
              <a:rPr lang="en-US" altLang="zh-CN" dirty="0" err="1"/>
              <a:t>sizeof</a:t>
            </a:r>
            <a:r>
              <a:rPr lang="en-US" altLang="zh-CN" dirty="0"/>
              <a:t>(float)* n * n); </a:t>
            </a:r>
          </a:p>
          <a:p>
            <a:r>
              <a:rPr lang="en-US" altLang="zh-CN" dirty="0"/>
              <a:t>    d = (float*)</a:t>
            </a:r>
            <a:r>
              <a:rPr lang="en-US" altLang="zh-CN" dirty="0" err="1"/>
              <a:t>malloc</a:t>
            </a:r>
            <a:r>
              <a:rPr lang="en-US" altLang="zh-CN" dirty="0"/>
              <a:t>(</a:t>
            </a:r>
            <a:r>
              <a:rPr lang="en-US" altLang="zh-CN" dirty="0" err="1"/>
              <a:t>sizeof</a:t>
            </a:r>
            <a:r>
              <a:rPr lang="en-US" altLang="zh-CN" dirty="0"/>
              <a:t>(float)* n * n);</a:t>
            </a:r>
          </a:p>
        </p:txBody>
      </p:sp>
      <p:sp>
        <p:nvSpPr>
          <p:cNvPr id="10" name="矩形 9"/>
          <p:cNvSpPr/>
          <p:nvPr/>
        </p:nvSpPr>
        <p:spPr>
          <a:xfrm>
            <a:off x="4818743" y="4341525"/>
            <a:ext cx="6096000" cy="2308324"/>
          </a:xfrm>
          <a:prstGeom prst="rect">
            <a:avLst/>
          </a:prstGeom>
        </p:spPr>
        <p:txBody>
          <a:bodyPr>
            <a:spAutoFit/>
          </a:bodyPr>
          <a:lstStyle/>
          <a:p>
            <a:r>
              <a:rPr lang="en-US" altLang="zh-CN" dirty="0" smtClean="0"/>
              <a:t>//</a:t>
            </a:r>
            <a:r>
              <a:rPr lang="zh-CN" altLang="en-US" dirty="0" smtClean="0"/>
              <a:t>矩阵声明</a:t>
            </a:r>
            <a:endParaRPr lang="zh-CN" altLang="en-US" dirty="0"/>
          </a:p>
          <a:p>
            <a:r>
              <a:rPr lang="en-US" altLang="zh-CN" dirty="0" smtClean="0"/>
              <a:t>    float </a:t>
            </a:r>
            <a:r>
              <a:rPr lang="en-US" altLang="zh-CN" dirty="0"/>
              <a:t>*</a:t>
            </a:r>
            <a:r>
              <a:rPr lang="en-US" altLang="zh-CN" dirty="0" err="1"/>
              <a:t>cuda_a</a:t>
            </a:r>
            <a:r>
              <a:rPr lang="en-US" altLang="zh-CN" dirty="0"/>
              <a:t>, *</a:t>
            </a:r>
            <a:r>
              <a:rPr lang="en-US" altLang="zh-CN" dirty="0" err="1"/>
              <a:t>cuda_b</a:t>
            </a:r>
            <a:r>
              <a:rPr lang="en-US" altLang="zh-CN" dirty="0"/>
              <a:t>, *</a:t>
            </a:r>
            <a:r>
              <a:rPr lang="en-US" altLang="zh-CN" dirty="0" err="1"/>
              <a:t>cuda_c</a:t>
            </a:r>
            <a:r>
              <a:rPr lang="en-US" altLang="zh-CN" dirty="0" smtClean="0"/>
              <a:t>;</a:t>
            </a:r>
          </a:p>
          <a:p>
            <a:endParaRPr lang="en-US" altLang="zh-CN" dirty="0"/>
          </a:p>
          <a:p>
            <a:r>
              <a:rPr lang="en-US" altLang="zh-CN" dirty="0" smtClean="0"/>
              <a:t>//</a:t>
            </a:r>
            <a:r>
              <a:rPr lang="en-US" altLang="zh-CN" dirty="0"/>
              <a:t>device</a:t>
            </a:r>
            <a:r>
              <a:rPr lang="zh-CN" altLang="en-US" dirty="0" smtClean="0"/>
              <a:t>端</a:t>
            </a:r>
            <a:r>
              <a:rPr lang="zh-CN" altLang="en-US" dirty="0"/>
              <a:t>分配</a:t>
            </a:r>
            <a:r>
              <a:rPr lang="zh-CN" altLang="en-US" dirty="0" smtClean="0"/>
              <a:t>内存</a:t>
            </a:r>
            <a:endParaRPr lang="en-US" altLang="zh-CN" dirty="0"/>
          </a:p>
          <a:p>
            <a:r>
              <a:rPr lang="en-US" altLang="zh-CN" dirty="0"/>
              <a:t>    //</a:t>
            </a:r>
            <a:r>
              <a:rPr lang="en-US" altLang="zh-CN" dirty="0" err="1" smtClean="0"/>
              <a:t>cudaMalloc</a:t>
            </a:r>
            <a:r>
              <a:rPr lang="zh-CN" altLang="en-US" dirty="0" smtClean="0"/>
              <a:t>函数申请</a:t>
            </a:r>
            <a:r>
              <a:rPr lang="en-US" altLang="zh-CN" dirty="0" smtClean="0"/>
              <a:t>GPU</a:t>
            </a:r>
            <a:r>
              <a:rPr lang="zh-CN" altLang="en-US" dirty="0" smtClean="0"/>
              <a:t>显存</a:t>
            </a:r>
            <a:endParaRPr lang="zh-CN" altLang="en-US" dirty="0"/>
          </a:p>
          <a:p>
            <a:r>
              <a:rPr lang="zh-CN" altLang="en-US" dirty="0"/>
              <a:t>    </a:t>
            </a:r>
            <a:r>
              <a:rPr lang="en-US" altLang="zh-CN" dirty="0" err="1"/>
              <a:t>cudaMalloc</a:t>
            </a:r>
            <a:r>
              <a:rPr lang="en-US" altLang="zh-CN" dirty="0"/>
              <a:t>((void**)&amp;</a:t>
            </a:r>
            <a:r>
              <a:rPr lang="en-US" altLang="zh-CN" dirty="0" err="1"/>
              <a:t>cuda_a</a:t>
            </a:r>
            <a:r>
              <a:rPr lang="en-US" altLang="zh-CN" dirty="0"/>
              <a:t>, </a:t>
            </a:r>
            <a:r>
              <a:rPr lang="en-US" altLang="zh-CN" dirty="0" err="1"/>
              <a:t>sizeof</a:t>
            </a:r>
            <a:r>
              <a:rPr lang="en-US" altLang="zh-CN" dirty="0"/>
              <a:t>(float)* n * n);</a:t>
            </a:r>
          </a:p>
          <a:p>
            <a:r>
              <a:rPr lang="en-US" altLang="zh-CN" dirty="0"/>
              <a:t>    </a:t>
            </a:r>
            <a:r>
              <a:rPr lang="en-US" altLang="zh-CN" dirty="0" err="1"/>
              <a:t>cudaMalloc</a:t>
            </a:r>
            <a:r>
              <a:rPr lang="en-US" altLang="zh-CN" dirty="0"/>
              <a:t>((void**)&amp;</a:t>
            </a:r>
            <a:r>
              <a:rPr lang="en-US" altLang="zh-CN" dirty="0" err="1"/>
              <a:t>cuda_b</a:t>
            </a:r>
            <a:r>
              <a:rPr lang="en-US" altLang="zh-CN" dirty="0"/>
              <a:t>, </a:t>
            </a:r>
            <a:r>
              <a:rPr lang="en-US" altLang="zh-CN" dirty="0" err="1"/>
              <a:t>sizeof</a:t>
            </a:r>
            <a:r>
              <a:rPr lang="en-US" altLang="zh-CN" dirty="0"/>
              <a:t>(float)* n * n);</a:t>
            </a:r>
          </a:p>
          <a:p>
            <a:r>
              <a:rPr lang="en-US" altLang="zh-CN" dirty="0"/>
              <a:t>    </a:t>
            </a:r>
            <a:r>
              <a:rPr lang="en-US" altLang="zh-CN" dirty="0" err="1"/>
              <a:t>cudaMalloc</a:t>
            </a:r>
            <a:r>
              <a:rPr lang="en-US" altLang="zh-CN" dirty="0"/>
              <a:t>((void**)&amp;</a:t>
            </a:r>
            <a:r>
              <a:rPr lang="en-US" altLang="zh-CN" dirty="0" err="1"/>
              <a:t>cuda_c</a:t>
            </a:r>
            <a:r>
              <a:rPr lang="en-US" altLang="zh-CN" dirty="0"/>
              <a:t>, </a:t>
            </a:r>
            <a:r>
              <a:rPr lang="en-US" altLang="zh-CN" dirty="0" err="1"/>
              <a:t>sizeof</a:t>
            </a:r>
            <a:r>
              <a:rPr lang="en-US" altLang="zh-CN" dirty="0"/>
              <a:t>(float)* n * n);</a:t>
            </a:r>
            <a:endParaRPr lang="zh-CN" altLang="en-US" dirty="0"/>
          </a:p>
        </p:txBody>
      </p:sp>
    </p:spTree>
    <p:custDataLst>
      <p:tags r:id="rId1"/>
    </p:custDataLst>
    <p:extLst>
      <p:ext uri="{BB962C8B-B14F-4D97-AF65-F5344CB8AC3E}">
        <p14:creationId xmlns:p14="http://schemas.microsoft.com/office/powerpoint/2010/main" val="1835152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87935" y="85849"/>
            <a:ext cx="10808740" cy="549239"/>
          </a:xfrm>
        </p:spPr>
        <p:txBody>
          <a:bodyPr/>
          <a:lstStyle/>
          <a:p>
            <a:pPr>
              <a:lnSpc>
                <a:spcPct val="150000"/>
              </a:lnSpc>
            </a:pPr>
            <a:r>
              <a:rPr lang="en-US" altLang="zh-CN" sz="3600" kern="0" dirty="0">
                <a:solidFill>
                  <a:srgbClr val="002060"/>
                </a:solidFill>
              </a:rPr>
              <a:t>3</a:t>
            </a:r>
            <a:r>
              <a:rPr lang="zh-CN" altLang="en-US" sz="3600" kern="0" dirty="0" smtClean="0">
                <a:solidFill>
                  <a:srgbClr val="002060"/>
                </a:solidFill>
              </a:rPr>
              <a:t>、</a:t>
            </a:r>
            <a:r>
              <a:rPr lang="en-US" altLang="zh-CN" sz="3600" kern="0" dirty="0" smtClean="0">
                <a:solidFill>
                  <a:srgbClr val="002060"/>
                </a:solidFill>
              </a:rPr>
              <a:t>CUDA</a:t>
            </a:r>
            <a:r>
              <a:rPr lang="zh-CN" altLang="en-US" sz="3600" kern="0" dirty="0" smtClean="0">
                <a:solidFill>
                  <a:srgbClr val="002060"/>
                </a:solidFill>
              </a:rPr>
              <a:t>编程实例</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17</a:t>
            </a:fld>
            <a:endParaRPr lang="zh-CN" altLang="en-US" sz="1200">
              <a:solidFill>
                <a:prstClr val="black">
                  <a:tint val="75000"/>
                </a:prstClr>
              </a:solidFill>
              <a:ea typeface="Microsoft YaHei"/>
            </a:endParaRPr>
          </a:p>
        </p:txBody>
      </p:sp>
      <p:sp>
        <p:nvSpPr>
          <p:cNvPr id="6" name="文本框 5"/>
          <p:cNvSpPr txBox="1"/>
          <p:nvPr/>
        </p:nvSpPr>
        <p:spPr>
          <a:xfrm>
            <a:off x="695325" y="1136469"/>
            <a:ext cx="5153025"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3.3 </a:t>
            </a:r>
            <a:r>
              <a:rPr lang="zh-CN" altLang="en-US" sz="2400" dirty="0" smtClean="0">
                <a:solidFill>
                  <a:schemeClr val="accent1"/>
                </a:solidFill>
                <a:latin typeface="Times New Roman" panose="02020603050405020304" pitchFamily="18" charset="0"/>
                <a:cs typeface="Times New Roman" panose="02020603050405020304" pitchFamily="18" charset="0"/>
              </a:rPr>
              <a:t>基于</a:t>
            </a:r>
            <a:r>
              <a:rPr lang="en-US" altLang="zh-CN" sz="2400" dirty="0" smtClean="0">
                <a:solidFill>
                  <a:schemeClr val="accent1"/>
                </a:solidFill>
                <a:latin typeface="Times New Roman" panose="02020603050405020304" pitchFamily="18" charset="0"/>
                <a:cs typeface="Times New Roman" panose="02020603050405020304" pitchFamily="18" charset="0"/>
              </a:rPr>
              <a:t>CUDA</a:t>
            </a:r>
            <a:r>
              <a:rPr lang="zh-CN" altLang="en-US" sz="2400" dirty="0" smtClean="0">
                <a:solidFill>
                  <a:schemeClr val="accent1"/>
                </a:solidFill>
                <a:latin typeface="Times New Roman" panose="02020603050405020304" pitchFamily="18" charset="0"/>
                <a:cs typeface="Times New Roman" panose="02020603050405020304" pitchFamily="18" charset="0"/>
              </a:rPr>
              <a:t>的矩阵乘法实例编写</a:t>
            </a:r>
            <a:r>
              <a:rPr lang="en-US" altLang="zh-CN" sz="2400" dirty="0" smtClean="0">
                <a:solidFill>
                  <a:schemeClr val="accent1"/>
                </a:solidFill>
                <a:latin typeface="Times New Roman" panose="02020603050405020304" pitchFamily="18" charset="0"/>
                <a:cs typeface="Times New Roman" panose="02020603050405020304" pitchFamily="18" charset="0"/>
              </a:rPr>
              <a:t> </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
        <p:nvSpPr>
          <p:cNvPr id="4" name="矩形 3"/>
          <p:cNvSpPr/>
          <p:nvPr/>
        </p:nvSpPr>
        <p:spPr>
          <a:xfrm>
            <a:off x="1096152" y="1571622"/>
            <a:ext cx="10266705" cy="5078313"/>
          </a:xfrm>
          <a:prstGeom prst="rect">
            <a:avLst/>
          </a:prstGeom>
        </p:spPr>
        <p:txBody>
          <a:bodyPr wrap="square">
            <a:spAutoFit/>
          </a:bodyPr>
          <a:lstStyle/>
          <a:p>
            <a:pPr indent="457200">
              <a:lnSpc>
                <a:spcPct val="150000"/>
              </a:lnSpc>
            </a:pPr>
            <a:r>
              <a:rPr lang="zh-CN" altLang="en-US" dirty="0" smtClean="0"/>
              <a:t>实例流程</a:t>
            </a:r>
            <a:r>
              <a:rPr lang="zh-CN" altLang="en-US" dirty="0"/>
              <a:t>：</a:t>
            </a:r>
            <a:endParaRPr lang="en-US" altLang="zh-CN" dirty="0"/>
          </a:p>
          <a:p>
            <a:pPr indent="457200">
              <a:lnSpc>
                <a:spcPct val="150000"/>
              </a:lnSpc>
              <a:buAutoNum type="arabicPeriod"/>
            </a:pPr>
            <a:r>
              <a:rPr lang="zh-CN" altLang="en-US" dirty="0"/>
              <a:t>常量和变量</a:t>
            </a:r>
            <a:r>
              <a:rPr lang="zh-CN" altLang="en-US" dirty="0" smtClean="0"/>
              <a:t>声明</a:t>
            </a:r>
            <a:endParaRPr lang="en-US" altLang="zh-CN" dirty="0" smtClean="0"/>
          </a:p>
          <a:p>
            <a:pPr indent="457200">
              <a:lnSpc>
                <a:spcPct val="150000"/>
              </a:lnSpc>
              <a:buAutoNum type="arabicPeriod"/>
            </a:pPr>
            <a:r>
              <a:rPr lang="zh-CN" altLang="en-US" dirty="0"/>
              <a:t>核函数定义</a:t>
            </a:r>
            <a:endParaRPr lang="en-US" altLang="zh-CN" dirty="0"/>
          </a:p>
          <a:p>
            <a:pPr indent="457200">
              <a:lnSpc>
                <a:spcPct val="150000"/>
              </a:lnSpc>
              <a:buAutoNum type="arabicPeriod"/>
            </a:pPr>
            <a:r>
              <a:rPr lang="zh-CN" altLang="en-US" dirty="0" smtClean="0"/>
              <a:t>数据初始化</a:t>
            </a:r>
            <a:endParaRPr lang="en-US" altLang="zh-CN" dirty="0" smtClean="0"/>
          </a:p>
          <a:p>
            <a:pPr indent="457200">
              <a:lnSpc>
                <a:spcPct val="150000"/>
              </a:lnSpc>
              <a:buAutoNum type="arabicPeriod"/>
            </a:pPr>
            <a:r>
              <a:rPr lang="zh-CN" altLang="en-US" dirty="0"/>
              <a:t>内存分配</a:t>
            </a:r>
            <a:endParaRPr lang="en-US" altLang="zh-CN" dirty="0"/>
          </a:p>
          <a:p>
            <a:pPr indent="457200">
              <a:lnSpc>
                <a:spcPct val="150000"/>
              </a:lnSpc>
              <a:buAutoNum type="arabicPeriod"/>
            </a:pPr>
            <a:r>
              <a:rPr lang="zh-CN" altLang="en-US" dirty="0">
                <a:solidFill>
                  <a:srgbClr val="FF0000"/>
                </a:solidFill>
              </a:rPr>
              <a:t>数据拷贝</a:t>
            </a:r>
            <a:endParaRPr lang="en-US" altLang="zh-CN" dirty="0">
              <a:solidFill>
                <a:srgbClr val="FF0000"/>
              </a:solidFill>
            </a:endParaRPr>
          </a:p>
          <a:p>
            <a:pPr indent="457200">
              <a:lnSpc>
                <a:spcPct val="150000"/>
              </a:lnSpc>
              <a:buAutoNum type="arabicPeriod"/>
            </a:pPr>
            <a:r>
              <a:rPr lang="zh-CN" altLang="en-US" dirty="0"/>
              <a:t>核函数启动</a:t>
            </a:r>
            <a:endParaRPr lang="en-US" altLang="zh-CN" dirty="0"/>
          </a:p>
          <a:p>
            <a:pPr indent="457200">
              <a:lnSpc>
                <a:spcPct val="150000"/>
              </a:lnSpc>
              <a:buAutoNum type="arabicPeriod"/>
            </a:pPr>
            <a:r>
              <a:rPr lang="zh-CN" altLang="en-US" dirty="0"/>
              <a:t>数据传输</a:t>
            </a:r>
            <a:endParaRPr lang="en-US" altLang="zh-CN" dirty="0"/>
          </a:p>
          <a:p>
            <a:pPr indent="457200">
              <a:lnSpc>
                <a:spcPct val="150000"/>
              </a:lnSpc>
              <a:buAutoNum type="arabicPeriod"/>
            </a:pPr>
            <a:r>
              <a:rPr lang="zh-CN" altLang="en-US" dirty="0"/>
              <a:t>完成时间戳</a:t>
            </a:r>
            <a:endParaRPr lang="en-US" altLang="zh-CN" dirty="0"/>
          </a:p>
          <a:p>
            <a:pPr indent="457200">
              <a:lnSpc>
                <a:spcPct val="150000"/>
              </a:lnSpc>
              <a:buAutoNum type="arabicPeriod"/>
            </a:pPr>
            <a:r>
              <a:rPr lang="zh-CN" altLang="en-US" dirty="0"/>
              <a:t>正确性</a:t>
            </a:r>
            <a:r>
              <a:rPr lang="zh-CN" altLang="en-US" dirty="0" smtClean="0"/>
              <a:t>验证</a:t>
            </a:r>
            <a:endParaRPr lang="en-US" altLang="zh-CN" dirty="0" smtClean="0"/>
          </a:p>
          <a:p>
            <a:pPr indent="457200">
              <a:lnSpc>
                <a:spcPct val="150000"/>
              </a:lnSpc>
              <a:buFontTx/>
              <a:buAutoNum type="arabicPeriod"/>
            </a:pPr>
            <a:r>
              <a:rPr lang="zh-CN" altLang="en-US" dirty="0"/>
              <a:t>性能</a:t>
            </a:r>
            <a:r>
              <a:rPr lang="zh-CN" altLang="en-US" dirty="0" smtClean="0"/>
              <a:t>对比</a:t>
            </a:r>
            <a:endParaRPr lang="en-US" altLang="zh-CN" dirty="0"/>
          </a:p>
          <a:p>
            <a:pPr indent="457200">
              <a:lnSpc>
                <a:spcPct val="150000"/>
              </a:lnSpc>
              <a:buAutoNum type="arabicPeriod"/>
            </a:pPr>
            <a:endParaRPr lang="en-US" altLang="zh-CN" dirty="0"/>
          </a:p>
        </p:txBody>
      </p:sp>
      <p:sp>
        <p:nvSpPr>
          <p:cNvPr id="5" name="矩形 4"/>
          <p:cNvSpPr/>
          <p:nvPr/>
        </p:nvSpPr>
        <p:spPr>
          <a:xfrm>
            <a:off x="3895258" y="1989854"/>
            <a:ext cx="6096000" cy="923330"/>
          </a:xfrm>
          <a:prstGeom prst="rect">
            <a:avLst/>
          </a:prstGeom>
        </p:spPr>
        <p:txBody>
          <a:bodyPr>
            <a:spAutoFit/>
          </a:bodyPr>
          <a:lstStyle/>
          <a:p>
            <a:r>
              <a:rPr lang="en-US" altLang="zh-CN" dirty="0" smtClean="0"/>
              <a:t>//</a:t>
            </a:r>
            <a:r>
              <a:rPr lang="zh-CN" altLang="en-US" dirty="0"/>
              <a:t>生成矩阵</a:t>
            </a:r>
          </a:p>
          <a:p>
            <a:r>
              <a:rPr lang="zh-CN" altLang="en-US" dirty="0"/>
              <a:t>    </a:t>
            </a:r>
            <a:r>
              <a:rPr lang="en-US" altLang="zh-CN" dirty="0" err="1" smtClean="0"/>
              <a:t>matgen</a:t>
            </a:r>
            <a:r>
              <a:rPr lang="en-US" altLang="zh-CN" dirty="0" smtClean="0"/>
              <a:t>(a</a:t>
            </a:r>
            <a:r>
              <a:rPr lang="en-US" altLang="zh-CN" dirty="0"/>
              <a:t>, n);</a:t>
            </a:r>
          </a:p>
          <a:p>
            <a:r>
              <a:rPr lang="en-US" altLang="zh-CN" dirty="0"/>
              <a:t>    </a:t>
            </a:r>
            <a:r>
              <a:rPr lang="en-US" altLang="zh-CN" dirty="0" err="1"/>
              <a:t>matgen</a:t>
            </a:r>
            <a:r>
              <a:rPr lang="en-US" altLang="zh-CN" dirty="0"/>
              <a:t>(b, n);</a:t>
            </a:r>
          </a:p>
        </p:txBody>
      </p:sp>
      <p:sp>
        <p:nvSpPr>
          <p:cNvPr id="10" name="矩形 9"/>
          <p:cNvSpPr/>
          <p:nvPr/>
        </p:nvSpPr>
        <p:spPr>
          <a:xfrm>
            <a:off x="3622810" y="3212563"/>
            <a:ext cx="7881256" cy="1754326"/>
          </a:xfrm>
          <a:prstGeom prst="rect">
            <a:avLst/>
          </a:prstGeom>
        </p:spPr>
        <p:txBody>
          <a:bodyPr wrap="square">
            <a:spAutoFit/>
          </a:bodyPr>
          <a:lstStyle/>
          <a:p>
            <a:r>
              <a:rPr lang="en-US" altLang="zh-CN" dirty="0"/>
              <a:t>    //</a:t>
            </a:r>
            <a:r>
              <a:rPr lang="en-US" altLang="zh-CN" dirty="0" err="1"/>
              <a:t>cudaMemcpy</a:t>
            </a:r>
            <a:r>
              <a:rPr lang="en-US" altLang="zh-CN" dirty="0"/>
              <a:t> </a:t>
            </a:r>
            <a:r>
              <a:rPr lang="zh-CN" altLang="en-US" dirty="0"/>
              <a:t>将产生的矩阵复制到显卡内存中</a:t>
            </a:r>
          </a:p>
          <a:p>
            <a:r>
              <a:rPr lang="zh-CN" altLang="en-US" dirty="0"/>
              <a:t>    </a:t>
            </a:r>
            <a:r>
              <a:rPr lang="en-US" altLang="zh-CN" dirty="0"/>
              <a:t>//</a:t>
            </a:r>
            <a:r>
              <a:rPr lang="en-US" altLang="zh-CN" dirty="0" err="1"/>
              <a:t>cudaMemcpyHostToDevice</a:t>
            </a:r>
            <a:r>
              <a:rPr lang="en-US" altLang="zh-CN" dirty="0"/>
              <a:t> - </a:t>
            </a:r>
            <a:r>
              <a:rPr lang="zh-CN" altLang="en-US" dirty="0"/>
              <a:t>从内存复制到显卡内存</a:t>
            </a:r>
          </a:p>
          <a:p>
            <a:r>
              <a:rPr lang="zh-CN" altLang="en-US" dirty="0"/>
              <a:t>    </a:t>
            </a:r>
            <a:r>
              <a:rPr lang="en-US" altLang="zh-CN" dirty="0"/>
              <a:t>//</a:t>
            </a:r>
            <a:r>
              <a:rPr lang="en-US" altLang="zh-CN" dirty="0" err="1"/>
              <a:t>cudaMemcpyDeviceToHost</a:t>
            </a:r>
            <a:r>
              <a:rPr lang="en-US" altLang="zh-CN" dirty="0"/>
              <a:t> - </a:t>
            </a:r>
            <a:r>
              <a:rPr lang="zh-CN" altLang="en-US" dirty="0"/>
              <a:t>从显卡内存复制到</a:t>
            </a:r>
            <a:r>
              <a:rPr lang="zh-CN" altLang="en-US" dirty="0" smtClean="0"/>
              <a:t>内存</a:t>
            </a:r>
            <a:endParaRPr lang="en-US" altLang="zh-CN" dirty="0" smtClean="0"/>
          </a:p>
          <a:p>
            <a:endParaRPr lang="zh-CN" altLang="en-US" dirty="0"/>
          </a:p>
          <a:p>
            <a:r>
              <a:rPr lang="zh-CN" altLang="en-US" dirty="0"/>
              <a:t>    </a:t>
            </a:r>
            <a:r>
              <a:rPr lang="en-US" altLang="zh-CN" dirty="0" err="1"/>
              <a:t>cudaMemcpy</a:t>
            </a:r>
            <a:r>
              <a:rPr lang="en-US" altLang="zh-CN" dirty="0"/>
              <a:t>(</a:t>
            </a:r>
            <a:r>
              <a:rPr lang="en-US" altLang="zh-CN" dirty="0" err="1"/>
              <a:t>cuda_a</a:t>
            </a:r>
            <a:r>
              <a:rPr lang="en-US" altLang="zh-CN" dirty="0"/>
              <a:t>, a, </a:t>
            </a:r>
            <a:r>
              <a:rPr lang="en-US" altLang="zh-CN" dirty="0" err="1"/>
              <a:t>sizeof</a:t>
            </a:r>
            <a:r>
              <a:rPr lang="en-US" altLang="zh-CN" dirty="0"/>
              <a:t>(float)* n * </a:t>
            </a:r>
            <a:r>
              <a:rPr lang="en-US" altLang="zh-CN" dirty="0" smtClean="0"/>
              <a:t>n, </a:t>
            </a:r>
            <a:r>
              <a:rPr lang="en-US" altLang="zh-CN" dirty="0" err="1" smtClean="0"/>
              <a:t>cudaMemcpyHostToDevice</a:t>
            </a:r>
            <a:r>
              <a:rPr lang="en-US" altLang="zh-CN" dirty="0"/>
              <a:t>);</a:t>
            </a:r>
          </a:p>
          <a:p>
            <a:r>
              <a:rPr lang="en-US" altLang="zh-CN" dirty="0"/>
              <a:t>    </a:t>
            </a:r>
            <a:r>
              <a:rPr lang="en-US" altLang="zh-CN" dirty="0" err="1"/>
              <a:t>cudaMemcpy</a:t>
            </a:r>
            <a:r>
              <a:rPr lang="en-US" altLang="zh-CN" dirty="0"/>
              <a:t>(</a:t>
            </a:r>
            <a:r>
              <a:rPr lang="en-US" altLang="zh-CN" dirty="0" err="1"/>
              <a:t>cuda_b</a:t>
            </a:r>
            <a:r>
              <a:rPr lang="en-US" altLang="zh-CN" dirty="0"/>
              <a:t>, b, </a:t>
            </a:r>
            <a:r>
              <a:rPr lang="en-US" altLang="zh-CN" dirty="0" err="1"/>
              <a:t>sizeof</a:t>
            </a:r>
            <a:r>
              <a:rPr lang="en-US" altLang="zh-CN" dirty="0"/>
              <a:t>(float)* n * n, </a:t>
            </a:r>
            <a:r>
              <a:rPr lang="en-US" altLang="zh-CN" dirty="0" err="1"/>
              <a:t>cudaMemcpyHostToDevice</a:t>
            </a:r>
            <a:r>
              <a:rPr lang="en-US" altLang="zh-CN" dirty="0"/>
              <a:t>);</a:t>
            </a:r>
          </a:p>
        </p:txBody>
      </p:sp>
    </p:spTree>
    <p:custDataLst>
      <p:tags r:id="rId1"/>
    </p:custDataLst>
    <p:extLst>
      <p:ext uri="{BB962C8B-B14F-4D97-AF65-F5344CB8AC3E}">
        <p14:creationId xmlns:p14="http://schemas.microsoft.com/office/powerpoint/2010/main" val="2705988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87935" y="85849"/>
            <a:ext cx="10808740" cy="549239"/>
          </a:xfrm>
        </p:spPr>
        <p:txBody>
          <a:bodyPr/>
          <a:lstStyle/>
          <a:p>
            <a:pPr>
              <a:lnSpc>
                <a:spcPct val="150000"/>
              </a:lnSpc>
            </a:pPr>
            <a:r>
              <a:rPr lang="en-US" altLang="zh-CN" sz="3600" kern="0" dirty="0">
                <a:solidFill>
                  <a:srgbClr val="002060"/>
                </a:solidFill>
              </a:rPr>
              <a:t>3</a:t>
            </a:r>
            <a:r>
              <a:rPr lang="zh-CN" altLang="en-US" sz="3600" kern="0" dirty="0" smtClean="0">
                <a:solidFill>
                  <a:srgbClr val="002060"/>
                </a:solidFill>
              </a:rPr>
              <a:t>、</a:t>
            </a:r>
            <a:r>
              <a:rPr lang="en-US" altLang="zh-CN" sz="3600" kern="0" dirty="0" smtClean="0">
                <a:solidFill>
                  <a:srgbClr val="002060"/>
                </a:solidFill>
              </a:rPr>
              <a:t>CUDA</a:t>
            </a:r>
            <a:r>
              <a:rPr lang="zh-CN" altLang="en-US" sz="3600" kern="0" dirty="0" smtClean="0">
                <a:solidFill>
                  <a:srgbClr val="002060"/>
                </a:solidFill>
              </a:rPr>
              <a:t>编程实例</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18</a:t>
            </a:fld>
            <a:endParaRPr lang="zh-CN" altLang="en-US" sz="1200">
              <a:solidFill>
                <a:prstClr val="black">
                  <a:tint val="75000"/>
                </a:prstClr>
              </a:solidFill>
              <a:ea typeface="Microsoft YaHei"/>
            </a:endParaRPr>
          </a:p>
        </p:txBody>
      </p:sp>
      <p:sp>
        <p:nvSpPr>
          <p:cNvPr id="6" name="文本框 5"/>
          <p:cNvSpPr txBox="1"/>
          <p:nvPr/>
        </p:nvSpPr>
        <p:spPr>
          <a:xfrm>
            <a:off x="695325" y="1136469"/>
            <a:ext cx="5153025"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3.3 </a:t>
            </a:r>
            <a:r>
              <a:rPr lang="zh-CN" altLang="en-US" sz="2400" dirty="0" smtClean="0">
                <a:solidFill>
                  <a:schemeClr val="accent1"/>
                </a:solidFill>
                <a:latin typeface="Times New Roman" panose="02020603050405020304" pitchFamily="18" charset="0"/>
                <a:cs typeface="Times New Roman" panose="02020603050405020304" pitchFamily="18" charset="0"/>
              </a:rPr>
              <a:t>基于</a:t>
            </a:r>
            <a:r>
              <a:rPr lang="en-US" altLang="zh-CN" sz="2400" dirty="0" smtClean="0">
                <a:solidFill>
                  <a:schemeClr val="accent1"/>
                </a:solidFill>
                <a:latin typeface="Times New Roman" panose="02020603050405020304" pitchFamily="18" charset="0"/>
                <a:cs typeface="Times New Roman" panose="02020603050405020304" pitchFamily="18" charset="0"/>
              </a:rPr>
              <a:t>CUDA</a:t>
            </a:r>
            <a:r>
              <a:rPr lang="zh-CN" altLang="en-US" sz="2400" dirty="0" smtClean="0">
                <a:solidFill>
                  <a:schemeClr val="accent1"/>
                </a:solidFill>
                <a:latin typeface="Times New Roman" panose="02020603050405020304" pitchFamily="18" charset="0"/>
                <a:cs typeface="Times New Roman" panose="02020603050405020304" pitchFamily="18" charset="0"/>
              </a:rPr>
              <a:t>的矩阵乘法实例编写</a:t>
            </a:r>
            <a:r>
              <a:rPr lang="en-US" altLang="zh-CN" sz="2400" dirty="0" smtClean="0">
                <a:solidFill>
                  <a:schemeClr val="accent1"/>
                </a:solidFill>
                <a:latin typeface="Times New Roman" panose="02020603050405020304" pitchFamily="18" charset="0"/>
                <a:cs typeface="Times New Roman" panose="02020603050405020304" pitchFamily="18" charset="0"/>
              </a:rPr>
              <a:t> </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
        <p:nvSpPr>
          <p:cNvPr id="4" name="矩形 3"/>
          <p:cNvSpPr/>
          <p:nvPr/>
        </p:nvSpPr>
        <p:spPr>
          <a:xfrm>
            <a:off x="1096152" y="1571622"/>
            <a:ext cx="10266705" cy="5078313"/>
          </a:xfrm>
          <a:prstGeom prst="rect">
            <a:avLst/>
          </a:prstGeom>
        </p:spPr>
        <p:txBody>
          <a:bodyPr wrap="square">
            <a:spAutoFit/>
          </a:bodyPr>
          <a:lstStyle/>
          <a:p>
            <a:pPr indent="457200">
              <a:lnSpc>
                <a:spcPct val="150000"/>
              </a:lnSpc>
            </a:pPr>
            <a:r>
              <a:rPr lang="zh-CN" altLang="en-US" dirty="0" smtClean="0"/>
              <a:t>实例流程</a:t>
            </a:r>
            <a:r>
              <a:rPr lang="zh-CN" altLang="en-US" dirty="0"/>
              <a:t>：</a:t>
            </a:r>
            <a:endParaRPr lang="en-US" altLang="zh-CN" dirty="0"/>
          </a:p>
          <a:p>
            <a:pPr indent="457200">
              <a:lnSpc>
                <a:spcPct val="150000"/>
              </a:lnSpc>
              <a:buAutoNum type="arabicPeriod"/>
            </a:pPr>
            <a:r>
              <a:rPr lang="zh-CN" altLang="en-US" dirty="0"/>
              <a:t>常量和变量</a:t>
            </a:r>
            <a:r>
              <a:rPr lang="zh-CN" altLang="en-US" dirty="0" smtClean="0"/>
              <a:t>声明</a:t>
            </a:r>
            <a:endParaRPr lang="en-US" altLang="zh-CN" dirty="0" smtClean="0"/>
          </a:p>
          <a:p>
            <a:pPr indent="457200">
              <a:lnSpc>
                <a:spcPct val="150000"/>
              </a:lnSpc>
              <a:buAutoNum type="arabicPeriod"/>
            </a:pPr>
            <a:r>
              <a:rPr lang="zh-CN" altLang="en-US" dirty="0"/>
              <a:t>核函数定义</a:t>
            </a:r>
            <a:endParaRPr lang="en-US" altLang="zh-CN" dirty="0"/>
          </a:p>
          <a:p>
            <a:pPr indent="457200">
              <a:lnSpc>
                <a:spcPct val="150000"/>
              </a:lnSpc>
              <a:buAutoNum type="arabicPeriod"/>
            </a:pPr>
            <a:r>
              <a:rPr lang="zh-CN" altLang="en-US" dirty="0" smtClean="0"/>
              <a:t>数据初始化</a:t>
            </a:r>
            <a:endParaRPr lang="en-US" altLang="zh-CN" dirty="0" smtClean="0"/>
          </a:p>
          <a:p>
            <a:pPr indent="457200">
              <a:lnSpc>
                <a:spcPct val="150000"/>
              </a:lnSpc>
              <a:buAutoNum type="arabicPeriod"/>
            </a:pPr>
            <a:r>
              <a:rPr lang="zh-CN" altLang="en-US" dirty="0"/>
              <a:t>内存分配</a:t>
            </a:r>
            <a:endParaRPr lang="en-US" altLang="zh-CN" dirty="0"/>
          </a:p>
          <a:p>
            <a:pPr indent="457200">
              <a:lnSpc>
                <a:spcPct val="150000"/>
              </a:lnSpc>
              <a:buAutoNum type="arabicPeriod"/>
            </a:pPr>
            <a:r>
              <a:rPr lang="zh-CN" altLang="en-US" dirty="0"/>
              <a:t>数据拷贝</a:t>
            </a:r>
            <a:endParaRPr lang="en-US" altLang="zh-CN" dirty="0"/>
          </a:p>
          <a:p>
            <a:pPr indent="457200">
              <a:lnSpc>
                <a:spcPct val="150000"/>
              </a:lnSpc>
              <a:buAutoNum type="arabicPeriod"/>
            </a:pPr>
            <a:r>
              <a:rPr lang="zh-CN" altLang="en-US" dirty="0">
                <a:solidFill>
                  <a:srgbClr val="FF0000"/>
                </a:solidFill>
              </a:rPr>
              <a:t>核函数启动</a:t>
            </a:r>
            <a:endParaRPr lang="en-US" altLang="zh-CN" dirty="0">
              <a:solidFill>
                <a:srgbClr val="FF0000"/>
              </a:solidFill>
            </a:endParaRPr>
          </a:p>
          <a:p>
            <a:pPr indent="457200">
              <a:lnSpc>
                <a:spcPct val="150000"/>
              </a:lnSpc>
              <a:buAutoNum type="arabicPeriod"/>
            </a:pPr>
            <a:r>
              <a:rPr lang="zh-CN" altLang="en-US" dirty="0">
                <a:solidFill>
                  <a:srgbClr val="FF0000"/>
                </a:solidFill>
              </a:rPr>
              <a:t>数据传输</a:t>
            </a:r>
            <a:endParaRPr lang="en-US" altLang="zh-CN" dirty="0">
              <a:solidFill>
                <a:srgbClr val="FF0000"/>
              </a:solidFill>
            </a:endParaRPr>
          </a:p>
          <a:p>
            <a:pPr indent="457200">
              <a:lnSpc>
                <a:spcPct val="150000"/>
              </a:lnSpc>
              <a:buAutoNum type="arabicPeriod"/>
            </a:pPr>
            <a:r>
              <a:rPr lang="zh-CN" altLang="en-US" dirty="0"/>
              <a:t>完成时间戳</a:t>
            </a:r>
            <a:endParaRPr lang="en-US" altLang="zh-CN" dirty="0"/>
          </a:p>
          <a:p>
            <a:pPr indent="457200">
              <a:lnSpc>
                <a:spcPct val="150000"/>
              </a:lnSpc>
              <a:buAutoNum type="arabicPeriod"/>
            </a:pPr>
            <a:r>
              <a:rPr lang="zh-CN" altLang="en-US" dirty="0"/>
              <a:t>正确性</a:t>
            </a:r>
            <a:r>
              <a:rPr lang="zh-CN" altLang="en-US" dirty="0" smtClean="0"/>
              <a:t>验证</a:t>
            </a:r>
            <a:endParaRPr lang="en-US" altLang="zh-CN" dirty="0" smtClean="0"/>
          </a:p>
          <a:p>
            <a:pPr indent="457200">
              <a:lnSpc>
                <a:spcPct val="150000"/>
              </a:lnSpc>
              <a:buAutoNum type="arabicPeriod"/>
            </a:pPr>
            <a:r>
              <a:rPr lang="zh-CN" altLang="en-US" dirty="0"/>
              <a:t>性能对比</a:t>
            </a:r>
            <a:endParaRPr lang="en-US" altLang="zh-CN" dirty="0"/>
          </a:p>
          <a:p>
            <a:pPr indent="457200">
              <a:lnSpc>
                <a:spcPct val="150000"/>
              </a:lnSpc>
              <a:buAutoNum type="arabicPeriod"/>
            </a:pPr>
            <a:endParaRPr lang="en-US" altLang="zh-CN" dirty="0"/>
          </a:p>
        </p:txBody>
      </p:sp>
      <p:sp>
        <p:nvSpPr>
          <p:cNvPr id="5" name="矩形 4"/>
          <p:cNvSpPr/>
          <p:nvPr/>
        </p:nvSpPr>
        <p:spPr>
          <a:xfrm>
            <a:off x="3895258" y="1989854"/>
            <a:ext cx="7868426" cy="4524315"/>
          </a:xfrm>
          <a:prstGeom prst="rect">
            <a:avLst/>
          </a:prstGeom>
        </p:spPr>
        <p:txBody>
          <a:bodyPr wrap="square">
            <a:spAutoFit/>
          </a:bodyPr>
          <a:lstStyle/>
          <a:p>
            <a:r>
              <a:rPr lang="en-US" altLang="zh-CN" dirty="0" smtClean="0"/>
              <a:t>    // </a:t>
            </a:r>
            <a:r>
              <a:rPr lang="zh-CN" altLang="en-US" dirty="0"/>
              <a:t>核函数执行</a:t>
            </a:r>
            <a:r>
              <a:rPr lang="zh-CN" altLang="en-US" dirty="0" smtClean="0"/>
              <a:t>配置</a:t>
            </a:r>
          </a:p>
          <a:p>
            <a:r>
              <a:rPr lang="en-US" altLang="zh-CN" dirty="0" smtClean="0"/>
              <a:t>    #define THREAD_NUM 256</a:t>
            </a:r>
            <a:br>
              <a:rPr lang="en-US" altLang="zh-CN" dirty="0" smtClean="0"/>
            </a:br>
            <a:r>
              <a:rPr lang="en-US" altLang="zh-CN" dirty="0" smtClean="0"/>
              <a:t>    #define MATRIX_SIZE 10000</a:t>
            </a:r>
            <a:br>
              <a:rPr lang="en-US" altLang="zh-CN" dirty="0" smtClean="0"/>
            </a:br>
            <a:r>
              <a:rPr lang="en-US" altLang="zh-CN" dirty="0" smtClean="0"/>
              <a:t>    // block</a:t>
            </a:r>
            <a:r>
              <a:rPr lang="zh-CN" altLang="en-US" dirty="0" smtClean="0"/>
              <a:t>数量计算公式</a:t>
            </a:r>
          </a:p>
          <a:p>
            <a:r>
              <a:rPr lang="en-US" altLang="zh-CN" dirty="0" smtClean="0"/>
              <a:t>    </a:t>
            </a:r>
            <a:r>
              <a:rPr lang="en-US" altLang="zh-CN" dirty="0" err="1" smtClean="0"/>
              <a:t>const</a:t>
            </a:r>
            <a:r>
              <a:rPr lang="en-US" altLang="zh-CN" dirty="0" smtClean="0"/>
              <a:t> </a:t>
            </a:r>
            <a:r>
              <a:rPr lang="en-US" altLang="zh-CN" dirty="0" err="1"/>
              <a:t>int</a:t>
            </a:r>
            <a:r>
              <a:rPr lang="en-US" altLang="zh-CN" dirty="0"/>
              <a:t> </a:t>
            </a:r>
            <a:r>
              <a:rPr lang="en-US" altLang="zh-CN" dirty="0" err="1"/>
              <a:t>blocks_num</a:t>
            </a:r>
            <a:r>
              <a:rPr lang="en-US" altLang="zh-CN" dirty="0"/>
              <a:t> = MATRIX_SIZE*(MATRIX_SIZE + </a:t>
            </a:r>
          </a:p>
          <a:p>
            <a:r>
              <a:rPr lang="en-US" altLang="zh-CN" dirty="0" smtClean="0"/>
              <a:t>    THREAD_NUM </a:t>
            </a:r>
            <a:r>
              <a:rPr lang="en-US" altLang="zh-CN" dirty="0"/>
              <a:t>- 1) / THREAD_NUM</a:t>
            </a:r>
            <a:r>
              <a:rPr lang="en-US" altLang="zh-CN" dirty="0" smtClean="0"/>
              <a:t>;</a:t>
            </a:r>
          </a:p>
          <a:p>
            <a:endParaRPr lang="en-US" altLang="zh-CN" dirty="0"/>
          </a:p>
          <a:p>
            <a:endParaRPr lang="en-US" altLang="zh-CN" dirty="0" smtClean="0"/>
          </a:p>
          <a:p>
            <a:r>
              <a:rPr lang="en-US" altLang="zh-CN" dirty="0" smtClean="0"/>
              <a:t>    // </a:t>
            </a:r>
            <a:r>
              <a:rPr lang="zh-CN" altLang="en-US" dirty="0" smtClean="0"/>
              <a:t>在</a:t>
            </a:r>
            <a:r>
              <a:rPr lang="en-US" altLang="zh-CN" dirty="0" smtClean="0"/>
              <a:t>CUDA </a:t>
            </a:r>
            <a:r>
              <a:rPr lang="zh-CN" altLang="en-US" dirty="0" smtClean="0"/>
              <a:t>中执行</a:t>
            </a:r>
            <a:r>
              <a:rPr lang="en-US" altLang="zh-CN" dirty="0" smtClean="0"/>
              <a:t>kernel</a:t>
            </a:r>
            <a:r>
              <a:rPr lang="zh-CN" altLang="en-US" dirty="0" smtClean="0"/>
              <a:t>函数语法：</a:t>
            </a:r>
            <a:endParaRPr lang="en-US" altLang="zh-CN" dirty="0" smtClean="0"/>
          </a:p>
          <a:p>
            <a:r>
              <a:rPr lang="en-US" altLang="zh-CN" dirty="0" smtClean="0"/>
              <a:t>    //</a:t>
            </a:r>
            <a:r>
              <a:rPr lang="zh-CN" altLang="en-US" dirty="0" smtClean="0"/>
              <a:t>函数名称</a:t>
            </a:r>
            <a:r>
              <a:rPr lang="en-US" altLang="zh-CN" dirty="0" smtClean="0"/>
              <a:t>&lt;&lt;&lt;block </a:t>
            </a:r>
            <a:r>
              <a:rPr lang="zh-CN" altLang="en-US" dirty="0" smtClean="0"/>
              <a:t>数目</a:t>
            </a:r>
            <a:r>
              <a:rPr lang="en-US" altLang="zh-CN" dirty="0" smtClean="0"/>
              <a:t>, thread </a:t>
            </a:r>
            <a:r>
              <a:rPr lang="zh-CN" altLang="en-US" dirty="0" smtClean="0"/>
              <a:t>数目</a:t>
            </a:r>
            <a:r>
              <a:rPr lang="en-US" altLang="zh-CN" dirty="0" smtClean="0"/>
              <a:t>&gt;&gt;&gt;(</a:t>
            </a:r>
            <a:r>
              <a:rPr lang="zh-CN" altLang="en-US" dirty="0" smtClean="0"/>
              <a:t>参数</a:t>
            </a:r>
            <a:r>
              <a:rPr lang="en-US" altLang="zh-CN" dirty="0" smtClean="0"/>
              <a:t>...);</a:t>
            </a:r>
          </a:p>
          <a:p>
            <a:r>
              <a:rPr lang="en-US" altLang="zh-CN" dirty="0" smtClean="0"/>
              <a:t>    </a:t>
            </a:r>
            <a:r>
              <a:rPr lang="en-US" altLang="zh-CN" dirty="0" err="1" smtClean="0"/>
              <a:t>matMultCUDA</a:t>
            </a:r>
            <a:r>
              <a:rPr lang="en-US" altLang="zh-CN" dirty="0" smtClean="0"/>
              <a:t> &lt;&lt;&lt; </a:t>
            </a:r>
            <a:r>
              <a:rPr lang="en-US" altLang="zh-CN" dirty="0" err="1" smtClean="0"/>
              <a:t>blocks_num</a:t>
            </a:r>
            <a:r>
              <a:rPr lang="en-US" altLang="zh-CN" dirty="0" smtClean="0"/>
              <a:t>, THREAD_NUM&gt;&gt;&gt;(</a:t>
            </a:r>
            <a:r>
              <a:rPr lang="en-US" altLang="zh-CN" dirty="0" err="1" smtClean="0"/>
              <a:t>cuda_a</a:t>
            </a:r>
            <a:r>
              <a:rPr lang="en-US" altLang="zh-CN" dirty="0" smtClean="0"/>
              <a:t> ,    </a:t>
            </a:r>
          </a:p>
          <a:p>
            <a:r>
              <a:rPr lang="en-US" altLang="zh-CN" dirty="0" smtClean="0"/>
              <a:t>    </a:t>
            </a:r>
            <a:r>
              <a:rPr lang="en-US" altLang="zh-CN" dirty="0" err="1" smtClean="0"/>
              <a:t>cuda_b</a:t>
            </a:r>
            <a:r>
              <a:rPr lang="en-US" altLang="zh-CN" dirty="0" smtClean="0"/>
              <a:t> , </a:t>
            </a:r>
            <a:r>
              <a:rPr lang="en-US" altLang="zh-CN" dirty="0" err="1" smtClean="0"/>
              <a:t>cuda_c</a:t>
            </a:r>
            <a:r>
              <a:rPr lang="en-US" altLang="zh-CN" dirty="0" smtClean="0"/>
              <a:t> , n);</a:t>
            </a:r>
          </a:p>
          <a:p>
            <a:endParaRPr lang="en-US" altLang="zh-CN" dirty="0"/>
          </a:p>
          <a:p>
            <a:r>
              <a:rPr lang="en-US" altLang="zh-CN" dirty="0" smtClean="0"/>
              <a:t>    //</a:t>
            </a:r>
            <a:r>
              <a:rPr lang="en-US" altLang="zh-CN" dirty="0" err="1"/>
              <a:t>cudaMemcpy</a:t>
            </a:r>
            <a:r>
              <a:rPr lang="en-US" altLang="zh-CN" dirty="0"/>
              <a:t> </a:t>
            </a:r>
            <a:r>
              <a:rPr lang="zh-CN" altLang="en-US" dirty="0"/>
              <a:t>将结果从显存中复制回内存</a:t>
            </a:r>
          </a:p>
          <a:p>
            <a:r>
              <a:rPr lang="zh-CN" altLang="en-US" dirty="0"/>
              <a:t>    </a:t>
            </a:r>
            <a:r>
              <a:rPr lang="en-US" altLang="zh-CN" dirty="0" err="1"/>
              <a:t>cudaMemcpy</a:t>
            </a:r>
            <a:r>
              <a:rPr lang="en-US" altLang="zh-CN" dirty="0"/>
              <a:t>(c, </a:t>
            </a:r>
            <a:r>
              <a:rPr lang="en-US" altLang="zh-CN" dirty="0" err="1"/>
              <a:t>cuda_c</a:t>
            </a:r>
            <a:r>
              <a:rPr lang="en-US" altLang="zh-CN" dirty="0"/>
              <a:t>, </a:t>
            </a:r>
            <a:r>
              <a:rPr lang="en-US" altLang="zh-CN" dirty="0" err="1"/>
              <a:t>sizeof</a:t>
            </a:r>
            <a:r>
              <a:rPr lang="en-US" altLang="zh-CN" dirty="0"/>
              <a:t>(float)* n * n, </a:t>
            </a:r>
            <a:r>
              <a:rPr lang="en-US" altLang="zh-CN" dirty="0" err="1"/>
              <a:t>cudaMemcpyDeviceToHost</a:t>
            </a:r>
            <a:r>
              <a:rPr lang="en-US" altLang="zh-CN" dirty="0"/>
              <a:t>);</a:t>
            </a:r>
          </a:p>
          <a:p>
            <a:endParaRPr lang="en-US" altLang="zh-CN" dirty="0"/>
          </a:p>
        </p:txBody>
      </p:sp>
    </p:spTree>
    <p:custDataLst>
      <p:tags r:id="rId1"/>
    </p:custDataLst>
    <p:extLst>
      <p:ext uri="{BB962C8B-B14F-4D97-AF65-F5344CB8AC3E}">
        <p14:creationId xmlns:p14="http://schemas.microsoft.com/office/powerpoint/2010/main" val="26989129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87935" y="85849"/>
            <a:ext cx="10808740" cy="549239"/>
          </a:xfrm>
        </p:spPr>
        <p:txBody>
          <a:bodyPr/>
          <a:lstStyle/>
          <a:p>
            <a:pPr>
              <a:lnSpc>
                <a:spcPct val="150000"/>
              </a:lnSpc>
            </a:pPr>
            <a:r>
              <a:rPr lang="en-US" altLang="zh-CN" sz="3600" kern="0" dirty="0">
                <a:solidFill>
                  <a:srgbClr val="002060"/>
                </a:solidFill>
              </a:rPr>
              <a:t>3</a:t>
            </a:r>
            <a:r>
              <a:rPr lang="zh-CN" altLang="en-US" sz="3600" kern="0" dirty="0" smtClean="0">
                <a:solidFill>
                  <a:srgbClr val="002060"/>
                </a:solidFill>
              </a:rPr>
              <a:t>、</a:t>
            </a:r>
            <a:r>
              <a:rPr lang="en-US" altLang="zh-CN" sz="3600" kern="0" dirty="0" smtClean="0">
                <a:solidFill>
                  <a:srgbClr val="002060"/>
                </a:solidFill>
              </a:rPr>
              <a:t>CUDA</a:t>
            </a:r>
            <a:r>
              <a:rPr lang="zh-CN" altLang="en-US" sz="3600" kern="0" dirty="0" smtClean="0">
                <a:solidFill>
                  <a:srgbClr val="002060"/>
                </a:solidFill>
              </a:rPr>
              <a:t>编程实例</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19</a:t>
            </a:fld>
            <a:endParaRPr lang="zh-CN" altLang="en-US" sz="1200">
              <a:solidFill>
                <a:prstClr val="black">
                  <a:tint val="75000"/>
                </a:prstClr>
              </a:solidFill>
              <a:ea typeface="Microsoft YaHei"/>
            </a:endParaRPr>
          </a:p>
        </p:txBody>
      </p:sp>
      <p:sp>
        <p:nvSpPr>
          <p:cNvPr id="6" name="文本框 5"/>
          <p:cNvSpPr txBox="1"/>
          <p:nvPr/>
        </p:nvSpPr>
        <p:spPr>
          <a:xfrm>
            <a:off x="695325" y="1136469"/>
            <a:ext cx="5153025"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3.3 </a:t>
            </a:r>
            <a:r>
              <a:rPr lang="zh-CN" altLang="en-US" sz="2400" dirty="0" smtClean="0">
                <a:solidFill>
                  <a:schemeClr val="accent1"/>
                </a:solidFill>
                <a:latin typeface="Times New Roman" panose="02020603050405020304" pitchFamily="18" charset="0"/>
                <a:cs typeface="Times New Roman" panose="02020603050405020304" pitchFamily="18" charset="0"/>
              </a:rPr>
              <a:t>基于</a:t>
            </a:r>
            <a:r>
              <a:rPr lang="en-US" altLang="zh-CN" sz="2400" dirty="0" smtClean="0">
                <a:solidFill>
                  <a:schemeClr val="accent1"/>
                </a:solidFill>
                <a:latin typeface="Times New Roman" panose="02020603050405020304" pitchFamily="18" charset="0"/>
                <a:cs typeface="Times New Roman" panose="02020603050405020304" pitchFamily="18" charset="0"/>
              </a:rPr>
              <a:t>CUDA</a:t>
            </a:r>
            <a:r>
              <a:rPr lang="zh-CN" altLang="en-US" sz="2400" dirty="0" smtClean="0">
                <a:solidFill>
                  <a:schemeClr val="accent1"/>
                </a:solidFill>
                <a:latin typeface="Times New Roman" panose="02020603050405020304" pitchFamily="18" charset="0"/>
                <a:cs typeface="Times New Roman" panose="02020603050405020304" pitchFamily="18" charset="0"/>
              </a:rPr>
              <a:t>的矩阵乘法实例编写</a:t>
            </a:r>
            <a:r>
              <a:rPr lang="en-US" altLang="zh-CN" sz="2400" dirty="0" smtClean="0">
                <a:solidFill>
                  <a:schemeClr val="accent1"/>
                </a:solidFill>
                <a:latin typeface="Times New Roman" panose="02020603050405020304" pitchFamily="18" charset="0"/>
                <a:cs typeface="Times New Roman" panose="02020603050405020304" pitchFamily="18" charset="0"/>
              </a:rPr>
              <a:t> </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
        <p:nvSpPr>
          <p:cNvPr id="4" name="矩形 3"/>
          <p:cNvSpPr/>
          <p:nvPr/>
        </p:nvSpPr>
        <p:spPr>
          <a:xfrm>
            <a:off x="1096152" y="1571622"/>
            <a:ext cx="10266705" cy="5078313"/>
          </a:xfrm>
          <a:prstGeom prst="rect">
            <a:avLst/>
          </a:prstGeom>
        </p:spPr>
        <p:txBody>
          <a:bodyPr wrap="square">
            <a:spAutoFit/>
          </a:bodyPr>
          <a:lstStyle/>
          <a:p>
            <a:pPr indent="457200">
              <a:lnSpc>
                <a:spcPct val="150000"/>
              </a:lnSpc>
            </a:pPr>
            <a:r>
              <a:rPr lang="zh-CN" altLang="en-US" dirty="0" smtClean="0"/>
              <a:t>实例流程</a:t>
            </a:r>
            <a:r>
              <a:rPr lang="zh-CN" altLang="en-US" dirty="0"/>
              <a:t>：</a:t>
            </a:r>
            <a:endParaRPr lang="en-US" altLang="zh-CN" dirty="0"/>
          </a:p>
          <a:p>
            <a:pPr indent="457200">
              <a:lnSpc>
                <a:spcPct val="150000"/>
              </a:lnSpc>
              <a:buAutoNum type="arabicPeriod"/>
            </a:pPr>
            <a:r>
              <a:rPr lang="zh-CN" altLang="en-US" dirty="0"/>
              <a:t>常量和变量</a:t>
            </a:r>
            <a:r>
              <a:rPr lang="zh-CN" altLang="en-US" dirty="0" smtClean="0"/>
              <a:t>声明</a:t>
            </a:r>
            <a:endParaRPr lang="en-US" altLang="zh-CN" dirty="0" smtClean="0"/>
          </a:p>
          <a:p>
            <a:pPr indent="457200">
              <a:lnSpc>
                <a:spcPct val="150000"/>
              </a:lnSpc>
              <a:buAutoNum type="arabicPeriod"/>
            </a:pPr>
            <a:r>
              <a:rPr lang="zh-CN" altLang="en-US" dirty="0"/>
              <a:t>核函数定义</a:t>
            </a:r>
            <a:endParaRPr lang="en-US" altLang="zh-CN" dirty="0"/>
          </a:p>
          <a:p>
            <a:pPr indent="457200">
              <a:lnSpc>
                <a:spcPct val="150000"/>
              </a:lnSpc>
              <a:buAutoNum type="arabicPeriod"/>
            </a:pPr>
            <a:r>
              <a:rPr lang="zh-CN" altLang="en-US" dirty="0" smtClean="0"/>
              <a:t>数据初始化</a:t>
            </a:r>
            <a:endParaRPr lang="en-US" altLang="zh-CN" dirty="0" smtClean="0"/>
          </a:p>
          <a:p>
            <a:pPr indent="457200">
              <a:lnSpc>
                <a:spcPct val="150000"/>
              </a:lnSpc>
              <a:buAutoNum type="arabicPeriod"/>
            </a:pPr>
            <a:r>
              <a:rPr lang="zh-CN" altLang="en-US" dirty="0"/>
              <a:t>内存分配</a:t>
            </a:r>
            <a:endParaRPr lang="en-US" altLang="zh-CN" dirty="0"/>
          </a:p>
          <a:p>
            <a:pPr indent="457200">
              <a:lnSpc>
                <a:spcPct val="150000"/>
              </a:lnSpc>
              <a:buAutoNum type="arabicPeriod"/>
            </a:pPr>
            <a:r>
              <a:rPr lang="zh-CN" altLang="en-US" dirty="0"/>
              <a:t>数据拷贝</a:t>
            </a:r>
            <a:endParaRPr lang="en-US" altLang="zh-CN" dirty="0"/>
          </a:p>
          <a:p>
            <a:pPr indent="457200">
              <a:lnSpc>
                <a:spcPct val="150000"/>
              </a:lnSpc>
              <a:buAutoNum type="arabicPeriod"/>
            </a:pPr>
            <a:r>
              <a:rPr lang="zh-CN" altLang="en-US" dirty="0"/>
              <a:t>核函数启动</a:t>
            </a:r>
            <a:endParaRPr lang="en-US" altLang="zh-CN" dirty="0"/>
          </a:p>
          <a:p>
            <a:pPr indent="457200">
              <a:lnSpc>
                <a:spcPct val="150000"/>
              </a:lnSpc>
              <a:buAutoNum type="arabicPeriod"/>
            </a:pPr>
            <a:r>
              <a:rPr lang="zh-CN" altLang="en-US" dirty="0"/>
              <a:t>数据传输</a:t>
            </a:r>
            <a:endParaRPr lang="en-US" altLang="zh-CN" dirty="0"/>
          </a:p>
          <a:p>
            <a:pPr indent="457200">
              <a:lnSpc>
                <a:spcPct val="150000"/>
              </a:lnSpc>
              <a:buAutoNum type="arabicPeriod"/>
            </a:pPr>
            <a:r>
              <a:rPr lang="zh-CN" altLang="en-US" dirty="0">
                <a:solidFill>
                  <a:srgbClr val="FF0000"/>
                </a:solidFill>
              </a:rPr>
              <a:t>完成时间戳</a:t>
            </a:r>
            <a:endParaRPr lang="en-US" altLang="zh-CN" dirty="0">
              <a:solidFill>
                <a:srgbClr val="FF0000"/>
              </a:solidFill>
            </a:endParaRPr>
          </a:p>
          <a:p>
            <a:pPr indent="457200">
              <a:lnSpc>
                <a:spcPct val="150000"/>
              </a:lnSpc>
              <a:buAutoNum type="arabicPeriod"/>
            </a:pPr>
            <a:r>
              <a:rPr lang="zh-CN" altLang="en-US" dirty="0"/>
              <a:t>正确性</a:t>
            </a:r>
            <a:r>
              <a:rPr lang="zh-CN" altLang="en-US" dirty="0" smtClean="0"/>
              <a:t>验证</a:t>
            </a:r>
            <a:endParaRPr lang="en-US" altLang="zh-CN" dirty="0" smtClean="0"/>
          </a:p>
          <a:p>
            <a:pPr indent="457200">
              <a:lnSpc>
                <a:spcPct val="150000"/>
              </a:lnSpc>
              <a:buAutoNum type="arabicPeriod"/>
            </a:pPr>
            <a:r>
              <a:rPr lang="zh-CN" altLang="en-US" dirty="0"/>
              <a:t>性能对比</a:t>
            </a:r>
            <a:endParaRPr lang="en-US" altLang="zh-CN" dirty="0"/>
          </a:p>
          <a:p>
            <a:pPr indent="457200">
              <a:lnSpc>
                <a:spcPct val="150000"/>
              </a:lnSpc>
              <a:buAutoNum type="arabicPeriod"/>
            </a:pPr>
            <a:endParaRPr lang="en-US" altLang="zh-CN" dirty="0"/>
          </a:p>
        </p:txBody>
      </p:sp>
      <p:sp>
        <p:nvSpPr>
          <p:cNvPr id="5" name="矩形 4"/>
          <p:cNvSpPr/>
          <p:nvPr/>
        </p:nvSpPr>
        <p:spPr>
          <a:xfrm>
            <a:off x="3895257" y="1989854"/>
            <a:ext cx="8848285" cy="4247317"/>
          </a:xfrm>
          <a:prstGeom prst="rect">
            <a:avLst/>
          </a:prstGeom>
        </p:spPr>
        <p:txBody>
          <a:bodyPr wrap="square">
            <a:spAutoFit/>
          </a:bodyPr>
          <a:lstStyle/>
          <a:p>
            <a:r>
              <a:rPr lang="en-US" altLang="zh-CN" dirty="0" smtClean="0"/>
              <a:t>    //</a:t>
            </a:r>
            <a:r>
              <a:rPr lang="zh-CN" altLang="en-US" dirty="0"/>
              <a:t>创建</a:t>
            </a:r>
            <a:r>
              <a:rPr lang="en-US" altLang="zh-CN" dirty="0" smtClean="0"/>
              <a:t>Event,</a:t>
            </a:r>
            <a:r>
              <a:rPr lang="zh-CN" altLang="en-US" dirty="0" smtClean="0"/>
              <a:t>计算事件的执行所需时间</a:t>
            </a:r>
            <a:endParaRPr lang="en-US" altLang="zh-CN" dirty="0" smtClean="0"/>
          </a:p>
          <a:p>
            <a:r>
              <a:rPr lang="en-US" altLang="zh-CN" dirty="0" smtClean="0"/>
              <a:t>    </a:t>
            </a:r>
            <a:r>
              <a:rPr lang="en-US" altLang="zh-CN" dirty="0" err="1" smtClean="0"/>
              <a:t>cudaEvent_t</a:t>
            </a:r>
            <a:r>
              <a:rPr lang="en-US" altLang="zh-CN" dirty="0" smtClean="0"/>
              <a:t> </a:t>
            </a:r>
            <a:r>
              <a:rPr lang="en-US" altLang="zh-CN" dirty="0" err="1" smtClean="0"/>
              <a:t>start_c,stop_c</a:t>
            </a:r>
            <a:r>
              <a:rPr lang="en-US" altLang="zh-CN" dirty="0" smtClean="0"/>
              <a:t>;</a:t>
            </a:r>
          </a:p>
          <a:p>
            <a:r>
              <a:rPr lang="en-US" altLang="zh-CN" dirty="0" smtClean="0"/>
              <a:t>    </a:t>
            </a:r>
            <a:r>
              <a:rPr lang="en-US" altLang="zh-CN" dirty="0" err="1"/>
              <a:t>cudaEventCreate</a:t>
            </a:r>
            <a:r>
              <a:rPr lang="en-US" altLang="zh-CN" dirty="0"/>
              <a:t>(&amp;</a:t>
            </a:r>
            <a:r>
              <a:rPr lang="en-US" altLang="zh-CN" dirty="0" err="1"/>
              <a:t>start_c</a:t>
            </a:r>
            <a:r>
              <a:rPr lang="en-US" altLang="zh-CN" dirty="0"/>
              <a:t>);    </a:t>
            </a:r>
          </a:p>
          <a:p>
            <a:r>
              <a:rPr lang="en-US" altLang="zh-CN" dirty="0"/>
              <a:t>    </a:t>
            </a:r>
            <a:r>
              <a:rPr lang="en-US" altLang="zh-CN" dirty="0" err="1"/>
              <a:t>cudaEventCreate</a:t>
            </a:r>
            <a:r>
              <a:rPr lang="en-US" altLang="zh-CN" dirty="0"/>
              <a:t>(&amp;</a:t>
            </a:r>
            <a:r>
              <a:rPr lang="en-US" altLang="zh-CN" dirty="0" err="1"/>
              <a:t>stop_c</a:t>
            </a:r>
            <a:r>
              <a:rPr lang="en-US" altLang="zh-CN" dirty="0"/>
              <a:t>);</a:t>
            </a:r>
          </a:p>
          <a:p>
            <a:r>
              <a:rPr lang="en-US" altLang="zh-CN" dirty="0"/>
              <a:t> </a:t>
            </a:r>
          </a:p>
          <a:p>
            <a:r>
              <a:rPr lang="en-US" altLang="zh-CN" dirty="0"/>
              <a:t>    </a:t>
            </a:r>
            <a:r>
              <a:rPr lang="en-US" altLang="zh-CN" dirty="0" err="1"/>
              <a:t>cudaEventRecord</a:t>
            </a:r>
            <a:r>
              <a:rPr lang="en-US" altLang="zh-CN" dirty="0"/>
              <a:t>( start_c,0);    //</a:t>
            </a:r>
            <a:r>
              <a:rPr lang="zh-CN" altLang="en-US" dirty="0"/>
              <a:t>记录当前</a:t>
            </a:r>
            <a:r>
              <a:rPr lang="zh-CN" altLang="en-US" dirty="0" smtClean="0"/>
              <a:t>时间</a:t>
            </a:r>
            <a:endParaRPr lang="en-US" altLang="zh-CN" dirty="0"/>
          </a:p>
          <a:p>
            <a:r>
              <a:rPr lang="en-US" altLang="zh-CN" dirty="0" smtClean="0"/>
              <a:t>    </a:t>
            </a:r>
            <a:r>
              <a:rPr lang="en-US" altLang="zh-CN" dirty="0" smtClean="0">
                <a:solidFill>
                  <a:srgbClr val="00B0F0"/>
                </a:solidFill>
              </a:rPr>
              <a:t>{</a:t>
            </a:r>
            <a:r>
              <a:rPr lang="zh-CN" altLang="en-US" dirty="0" smtClean="0">
                <a:solidFill>
                  <a:srgbClr val="00B0F0"/>
                </a:solidFill>
              </a:rPr>
              <a:t>任务执行语句</a:t>
            </a:r>
            <a:r>
              <a:rPr lang="en-US" altLang="zh-CN" dirty="0" smtClean="0">
                <a:solidFill>
                  <a:srgbClr val="00B0F0"/>
                </a:solidFill>
              </a:rPr>
              <a:t>}</a:t>
            </a:r>
          </a:p>
          <a:p>
            <a:r>
              <a:rPr lang="en-US" altLang="zh-CN" dirty="0" smtClean="0"/>
              <a:t>    </a:t>
            </a:r>
            <a:r>
              <a:rPr lang="en-US" altLang="zh-CN" dirty="0" err="1" smtClean="0"/>
              <a:t>cudaEventRecord</a:t>
            </a:r>
            <a:r>
              <a:rPr lang="en-US" altLang="zh-CN" dirty="0"/>
              <a:t>( stop_c,0);    //</a:t>
            </a:r>
            <a:r>
              <a:rPr lang="zh-CN" altLang="en-US" dirty="0"/>
              <a:t>记录当前时间</a:t>
            </a:r>
          </a:p>
          <a:p>
            <a:r>
              <a:rPr lang="zh-CN" altLang="en-US" dirty="0"/>
              <a:t/>
            </a:r>
            <a:br>
              <a:rPr lang="zh-CN" altLang="en-US" dirty="0"/>
            </a:br>
            <a:r>
              <a:rPr lang="zh-CN" altLang="en-US" dirty="0"/>
              <a:t>    </a:t>
            </a:r>
            <a:r>
              <a:rPr lang="en-US" altLang="zh-CN" dirty="0" err="1"/>
              <a:t>cudaEventSynchronize</a:t>
            </a:r>
            <a:r>
              <a:rPr lang="en-US" altLang="zh-CN" dirty="0"/>
              <a:t>(</a:t>
            </a:r>
            <a:r>
              <a:rPr lang="en-US" altLang="zh-CN" dirty="0" err="1"/>
              <a:t>start_c</a:t>
            </a:r>
            <a:r>
              <a:rPr lang="en-US" altLang="zh-CN" dirty="0"/>
              <a:t>);    //Waits for an event to complete.</a:t>
            </a:r>
          </a:p>
          <a:p>
            <a:r>
              <a:rPr lang="en-US" altLang="zh-CN" dirty="0"/>
              <a:t>    </a:t>
            </a:r>
            <a:r>
              <a:rPr lang="en-US" altLang="zh-CN" dirty="0" err="1"/>
              <a:t>cudaEventSynchronize</a:t>
            </a:r>
            <a:r>
              <a:rPr lang="en-US" altLang="zh-CN" dirty="0"/>
              <a:t>(</a:t>
            </a:r>
            <a:r>
              <a:rPr lang="en-US" altLang="zh-CN" dirty="0" err="1"/>
              <a:t>stop_c</a:t>
            </a:r>
            <a:r>
              <a:rPr lang="en-US" altLang="zh-CN" dirty="0"/>
              <a:t>);    //Waits for an event to </a:t>
            </a:r>
            <a:r>
              <a:rPr lang="en-US" altLang="zh-CN" dirty="0" smtClean="0"/>
              <a:t>complete.</a:t>
            </a:r>
          </a:p>
          <a:p>
            <a:r>
              <a:rPr lang="en-US" altLang="zh-CN" dirty="0" smtClean="0"/>
              <a:t> </a:t>
            </a:r>
            <a:r>
              <a:rPr lang="zh-CN" altLang="en-US" dirty="0" smtClean="0"/>
              <a:t>   </a:t>
            </a:r>
            <a:r>
              <a:rPr lang="en-US" altLang="zh-CN" dirty="0" err="1" smtClean="0"/>
              <a:t>cudaEventElapsedTime</a:t>
            </a:r>
            <a:r>
              <a:rPr lang="en-US" altLang="zh-CN" dirty="0" smtClean="0"/>
              <a:t>(</a:t>
            </a:r>
            <a:r>
              <a:rPr lang="en-US" altLang="zh-CN" dirty="0" smtClean="0">
                <a:solidFill>
                  <a:srgbClr val="00B0F0"/>
                </a:solidFill>
              </a:rPr>
              <a:t>&amp;</a:t>
            </a:r>
            <a:r>
              <a:rPr lang="en-US" altLang="zh-CN" dirty="0" err="1" smtClean="0">
                <a:solidFill>
                  <a:srgbClr val="00B0F0"/>
                </a:solidFill>
              </a:rPr>
              <a:t>time_elapsed_c</a:t>
            </a:r>
            <a:r>
              <a:rPr lang="en-US" altLang="zh-CN" dirty="0" err="1" smtClean="0"/>
              <a:t>,start_c,stop_c</a:t>
            </a:r>
            <a:r>
              <a:rPr lang="en-US" altLang="zh-CN" dirty="0" smtClean="0"/>
              <a:t>);    //</a:t>
            </a:r>
            <a:r>
              <a:rPr lang="zh-CN" altLang="en-US" dirty="0" smtClean="0"/>
              <a:t>计算时间差</a:t>
            </a:r>
          </a:p>
          <a:p>
            <a:r>
              <a:rPr lang="zh-CN" altLang="en-US" dirty="0"/>
              <a:t>    </a:t>
            </a:r>
            <a:r>
              <a:rPr lang="en-US" altLang="zh-CN" dirty="0" err="1"/>
              <a:t>cudaEventDestroy</a:t>
            </a:r>
            <a:r>
              <a:rPr lang="en-US" altLang="zh-CN" dirty="0"/>
              <a:t>(</a:t>
            </a:r>
            <a:r>
              <a:rPr lang="en-US" altLang="zh-CN" dirty="0" err="1"/>
              <a:t>stop_c</a:t>
            </a:r>
            <a:r>
              <a:rPr lang="en-US" altLang="zh-CN" dirty="0"/>
              <a:t>);</a:t>
            </a:r>
          </a:p>
          <a:p>
            <a:r>
              <a:rPr lang="en-US" altLang="zh-CN" dirty="0"/>
              <a:t>    </a:t>
            </a:r>
            <a:r>
              <a:rPr lang="en-US" altLang="zh-CN" dirty="0" err="1"/>
              <a:t>cudaEventDestroy</a:t>
            </a:r>
            <a:r>
              <a:rPr lang="en-US" altLang="zh-CN" dirty="0"/>
              <a:t>(</a:t>
            </a:r>
            <a:r>
              <a:rPr lang="en-US" altLang="zh-CN" dirty="0" err="1"/>
              <a:t>start_c</a:t>
            </a:r>
            <a:r>
              <a:rPr lang="en-US" altLang="zh-CN" dirty="0"/>
              <a:t>);    //</a:t>
            </a:r>
            <a:r>
              <a:rPr lang="en-US" altLang="zh-CN" dirty="0" err="1"/>
              <a:t>destory</a:t>
            </a:r>
            <a:r>
              <a:rPr lang="en-US" altLang="zh-CN" dirty="0"/>
              <a:t> the event</a:t>
            </a:r>
          </a:p>
          <a:p>
            <a:endParaRPr lang="en-US" altLang="zh-CN" dirty="0"/>
          </a:p>
        </p:txBody>
      </p:sp>
    </p:spTree>
    <p:custDataLst>
      <p:tags r:id="rId1"/>
    </p:custDataLst>
    <p:extLst>
      <p:ext uri="{BB962C8B-B14F-4D97-AF65-F5344CB8AC3E}">
        <p14:creationId xmlns:p14="http://schemas.microsoft.com/office/powerpoint/2010/main" val="2941642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1077906"/>
            <a:ext cx="10808740" cy="910551"/>
          </a:xfrm>
        </p:spPr>
        <p:txBody>
          <a:bodyPr/>
          <a:lstStyle/>
          <a:p>
            <a:pPr marL="0" lvl="0" indent="0">
              <a:lnSpc>
                <a:spcPct val="100000"/>
              </a:lnSpc>
              <a:spcBef>
                <a:spcPts val="0"/>
              </a:spcBef>
              <a:defRPr/>
            </a:pPr>
            <a:r>
              <a:rPr lang="zh-CN" altLang="en-US" sz="4800" b="1" dirty="0">
                <a:solidFill>
                  <a:schemeClr val="tx1"/>
                </a:solidFill>
                <a:latin typeface="微软雅黑" panose="020B0503020204020204" pitchFamily="34" charset="-122"/>
                <a:ea typeface="微软雅黑" panose="020B0503020204020204" pitchFamily="34" charset="-122"/>
                <a:cs typeface="+mn-ea"/>
              </a:rPr>
              <a:t>目录</a:t>
            </a:r>
          </a:p>
        </p:txBody>
      </p:sp>
      <p:sp>
        <p:nvSpPr>
          <p:cNvPr id="6" name="矩形 5"/>
          <p:cNvSpPr/>
          <p:nvPr/>
        </p:nvSpPr>
        <p:spPr>
          <a:xfrm>
            <a:off x="666298" y="2188132"/>
            <a:ext cx="10808740" cy="3924151"/>
          </a:xfrm>
          <a:prstGeom prst="rect">
            <a:avLst/>
          </a:prstGeom>
        </p:spPr>
        <p:txBody>
          <a:bodyPr wrap="square">
            <a:spAutoFit/>
          </a:bodyPr>
          <a:lstStyle/>
          <a:p>
            <a:pPr>
              <a:lnSpc>
                <a:spcPct val="200000"/>
              </a:lnSpc>
              <a:spcBef>
                <a:spcPts val="1000"/>
              </a:spcBef>
            </a:pPr>
            <a:r>
              <a:rPr lang="en-US" altLang="zh-CN" sz="2800" b="1" dirty="0">
                <a:latin typeface="微软雅黑" panose="020B0503020204020204" pitchFamily="34" charset="-122"/>
                <a:ea typeface="微软雅黑" panose="020B0503020204020204" pitchFamily="34" charset="-122"/>
                <a:cs typeface="+mn-ea"/>
              </a:rPr>
              <a:t>1</a:t>
            </a:r>
            <a:r>
              <a:rPr lang="zh-CN" altLang="en-US" sz="2800" b="1" dirty="0">
                <a:latin typeface="微软雅黑" panose="020B0503020204020204" pitchFamily="34" charset="-122"/>
                <a:ea typeface="微软雅黑" panose="020B0503020204020204" pitchFamily="34" charset="-122"/>
                <a:cs typeface="+mn-ea"/>
              </a:rPr>
              <a:t>、</a:t>
            </a:r>
            <a:r>
              <a:rPr lang="en-US" altLang="zh-CN" sz="2800" b="1" dirty="0">
                <a:latin typeface="微软雅黑" panose="020B0503020204020204" pitchFamily="34" charset="-122"/>
                <a:ea typeface="微软雅黑" panose="020B0503020204020204" pitchFamily="34" charset="-122"/>
                <a:cs typeface="+mn-ea"/>
              </a:rPr>
              <a:t>CUDA</a:t>
            </a:r>
            <a:r>
              <a:rPr lang="zh-CN" altLang="en-US" sz="2800" b="1" dirty="0">
                <a:latin typeface="微软雅黑" panose="020B0503020204020204" pitchFamily="34" charset="-122"/>
                <a:ea typeface="微软雅黑" panose="020B0503020204020204" pitchFamily="34" charset="-122"/>
                <a:cs typeface="+mn-ea"/>
              </a:rPr>
              <a:t>概述（是</a:t>
            </a:r>
            <a:r>
              <a:rPr lang="zh-CN" altLang="en-US" sz="2800" b="1" dirty="0" smtClean="0">
                <a:latin typeface="微软雅黑" panose="020B0503020204020204" pitchFamily="34" charset="-122"/>
                <a:ea typeface="微软雅黑" panose="020B0503020204020204" pitchFamily="34" charset="-122"/>
                <a:cs typeface="+mn-ea"/>
              </a:rPr>
              <a:t>什么）</a:t>
            </a:r>
            <a:endParaRPr lang="zh-CN" altLang="en-US" sz="2800" b="1" dirty="0">
              <a:latin typeface="微软雅黑" panose="020B0503020204020204" pitchFamily="34" charset="-122"/>
              <a:ea typeface="微软雅黑" panose="020B0503020204020204" pitchFamily="34" charset="-122"/>
              <a:cs typeface="+mn-ea"/>
            </a:endParaRPr>
          </a:p>
          <a:p>
            <a:pPr>
              <a:lnSpc>
                <a:spcPct val="200000"/>
              </a:lnSpc>
              <a:spcBef>
                <a:spcPts val="1000"/>
              </a:spcBef>
            </a:pPr>
            <a:r>
              <a:rPr lang="en-US" altLang="zh-CN" sz="2800" b="1" dirty="0">
                <a:latin typeface="微软雅黑" panose="020B0503020204020204" pitchFamily="34" charset="-122"/>
                <a:ea typeface="微软雅黑" panose="020B0503020204020204" pitchFamily="34" charset="-122"/>
                <a:cs typeface="+mn-ea"/>
              </a:rPr>
              <a:t>2</a:t>
            </a:r>
            <a:r>
              <a:rPr lang="zh-CN" altLang="en-US" sz="2800" b="1" dirty="0">
                <a:latin typeface="微软雅黑" panose="020B0503020204020204" pitchFamily="34" charset="-122"/>
                <a:ea typeface="微软雅黑" panose="020B0503020204020204" pitchFamily="34" charset="-122"/>
                <a:cs typeface="+mn-ea"/>
              </a:rPr>
              <a:t>、</a:t>
            </a:r>
            <a:r>
              <a:rPr lang="en-US" altLang="zh-CN" sz="2800" b="1" dirty="0">
                <a:latin typeface="微软雅黑" panose="020B0503020204020204" pitchFamily="34" charset="-122"/>
                <a:ea typeface="微软雅黑" panose="020B0503020204020204" pitchFamily="34" charset="-122"/>
                <a:cs typeface="+mn-ea"/>
              </a:rPr>
              <a:t>CUDA</a:t>
            </a:r>
            <a:r>
              <a:rPr lang="zh-CN" altLang="en-US" sz="2800" b="1" dirty="0">
                <a:latin typeface="微软雅黑" panose="020B0503020204020204" pitchFamily="34" charset="-122"/>
                <a:ea typeface="微软雅黑" panose="020B0503020204020204" pitchFamily="34" charset="-122"/>
                <a:cs typeface="+mn-ea"/>
              </a:rPr>
              <a:t>理论基础</a:t>
            </a:r>
            <a:r>
              <a:rPr lang="zh-CN" altLang="en-US" sz="2800" b="1" dirty="0" smtClean="0">
                <a:latin typeface="微软雅黑" panose="020B0503020204020204" pitchFamily="34" charset="-122"/>
                <a:ea typeface="微软雅黑" panose="020B0503020204020204" pitchFamily="34" charset="-122"/>
                <a:cs typeface="+mn-ea"/>
              </a:rPr>
              <a:t>（</a:t>
            </a:r>
            <a:r>
              <a:rPr lang="zh-CN" altLang="en-US" sz="2800" b="1" dirty="0">
                <a:latin typeface="微软雅黑" panose="020B0503020204020204" pitchFamily="34" charset="-122"/>
                <a:ea typeface="微软雅黑" panose="020B0503020204020204" pitchFamily="34" charset="-122"/>
                <a:cs typeface="+mn-ea"/>
              </a:rPr>
              <a:t>编程模型、内存模型、线程层次</a:t>
            </a:r>
            <a:r>
              <a:rPr lang="zh-CN" altLang="en-US" sz="2800" b="1" dirty="0" smtClean="0">
                <a:latin typeface="微软雅黑" panose="020B0503020204020204" pitchFamily="34" charset="-122"/>
                <a:ea typeface="微软雅黑" panose="020B0503020204020204" pitchFamily="34" charset="-122"/>
                <a:cs typeface="+mn-ea"/>
              </a:rPr>
              <a:t>）</a:t>
            </a:r>
            <a:endParaRPr lang="zh-CN" altLang="en-US" sz="2800" b="1" dirty="0">
              <a:latin typeface="微软雅黑" panose="020B0503020204020204" pitchFamily="34" charset="-122"/>
              <a:ea typeface="微软雅黑" panose="020B0503020204020204" pitchFamily="34" charset="-122"/>
              <a:cs typeface="+mn-ea"/>
            </a:endParaRPr>
          </a:p>
          <a:p>
            <a:pPr>
              <a:lnSpc>
                <a:spcPct val="200000"/>
              </a:lnSpc>
              <a:spcBef>
                <a:spcPts val="1000"/>
              </a:spcBef>
            </a:pPr>
            <a:r>
              <a:rPr lang="en-US" altLang="zh-CN" sz="2800" b="1" dirty="0">
                <a:latin typeface="微软雅黑" panose="020B0503020204020204" pitchFamily="34" charset="-122"/>
                <a:ea typeface="微软雅黑" panose="020B0503020204020204" pitchFamily="34" charset="-122"/>
                <a:cs typeface="+mn-ea"/>
              </a:rPr>
              <a:t>3</a:t>
            </a:r>
            <a:r>
              <a:rPr lang="zh-CN" altLang="en-US" sz="2800" b="1" dirty="0" smtClean="0">
                <a:latin typeface="微软雅黑" panose="020B0503020204020204" pitchFamily="34" charset="-122"/>
                <a:ea typeface="微软雅黑" panose="020B0503020204020204" pitchFamily="34" charset="-122"/>
                <a:cs typeface="+mn-ea"/>
              </a:rPr>
              <a:t>、并行编程实例（</a:t>
            </a:r>
            <a:r>
              <a:rPr lang="zh-CN" altLang="en-US" sz="2800" b="1" dirty="0">
                <a:latin typeface="微软雅黑" panose="020B0503020204020204" pitchFamily="34" charset="-122"/>
                <a:ea typeface="微软雅黑" panose="020B0503020204020204" pitchFamily="34" charset="-122"/>
                <a:cs typeface="+mn-ea"/>
              </a:rPr>
              <a:t>矩阵</a:t>
            </a:r>
            <a:r>
              <a:rPr lang="zh-CN" altLang="en-US" sz="2800" b="1" dirty="0" smtClean="0">
                <a:latin typeface="微软雅黑" panose="020B0503020204020204" pitchFamily="34" charset="-122"/>
                <a:ea typeface="微软雅黑" panose="020B0503020204020204" pitchFamily="34" charset="-122"/>
                <a:cs typeface="+mn-ea"/>
              </a:rPr>
              <a:t>乘法</a:t>
            </a:r>
            <a:r>
              <a:rPr lang="en-US" altLang="zh-CN" sz="2800" b="1" dirty="0" smtClean="0">
                <a:latin typeface="微软雅黑" panose="020B0503020204020204" pitchFamily="34" charset="-122"/>
                <a:ea typeface="微软雅黑" panose="020B0503020204020204" pitchFamily="34" charset="-122"/>
                <a:cs typeface="+mn-ea"/>
              </a:rPr>
              <a:t>GPU</a:t>
            </a:r>
            <a:r>
              <a:rPr lang="zh-CN" altLang="en-US" sz="2800" b="1" dirty="0" smtClean="0">
                <a:latin typeface="微软雅黑" panose="020B0503020204020204" pitchFamily="34" charset="-122"/>
                <a:ea typeface="微软雅黑" panose="020B0503020204020204" pitchFamily="34" charset="-122"/>
                <a:cs typeface="+mn-ea"/>
              </a:rPr>
              <a:t>并行编程实例）</a:t>
            </a:r>
            <a:endParaRPr lang="en-US" altLang="zh-CN" sz="2800" b="1" dirty="0" smtClean="0">
              <a:latin typeface="微软雅黑" panose="020B0503020204020204" pitchFamily="34" charset="-122"/>
              <a:ea typeface="微软雅黑" panose="020B0503020204020204" pitchFamily="34" charset="-122"/>
              <a:cs typeface="+mn-ea"/>
            </a:endParaRPr>
          </a:p>
          <a:p>
            <a:pPr>
              <a:lnSpc>
                <a:spcPct val="200000"/>
              </a:lnSpc>
              <a:spcBef>
                <a:spcPts val="1000"/>
              </a:spcBef>
            </a:pPr>
            <a:r>
              <a:rPr lang="en-US" altLang="zh-CN" sz="2800" b="1" dirty="0" smtClean="0">
                <a:latin typeface="微软雅黑" panose="020B0503020204020204" pitchFamily="34" charset="-122"/>
                <a:ea typeface="微软雅黑" panose="020B0503020204020204" pitchFamily="34" charset="-122"/>
                <a:cs typeface="+mn-ea"/>
              </a:rPr>
              <a:t>4</a:t>
            </a:r>
            <a:r>
              <a:rPr lang="zh-CN" altLang="en-US" sz="2800" b="1" dirty="0" smtClean="0">
                <a:latin typeface="微软雅黑" panose="020B0503020204020204" pitchFamily="34" charset="-122"/>
                <a:ea typeface="微软雅黑" panose="020B0503020204020204" pitchFamily="34" charset="-122"/>
                <a:cs typeface="+mn-ea"/>
              </a:rPr>
              <a:t>、链接资源</a:t>
            </a:r>
            <a:endParaRPr lang="zh-CN" altLang="en-US" sz="2800" b="1" dirty="0">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2277673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87935" y="85849"/>
            <a:ext cx="10808740" cy="549239"/>
          </a:xfrm>
        </p:spPr>
        <p:txBody>
          <a:bodyPr/>
          <a:lstStyle/>
          <a:p>
            <a:pPr>
              <a:lnSpc>
                <a:spcPct val="150000"/>
              </a:lnSpc>
            </a:pPr>
            <a:r>
              <a:rPr lang="en-US" altLang="zh-CN" sz="3600" kern="0" dirty="0">
                <a:solidFill>
                  <a:srgbClr val="002060"/>
                </a:solidFill>
              </a:rPr>
              <a:t>3</a:t>
            </a:r>
            <a:r>
              <a:rPr lang="zh-CN" altLang="en-US" sz="3600" kern="0" dirty="0" smtClean="0">
                <a:solidFill>
                  <a:srgbClr val="002060"/>
                </a:solidFill>
              </a:rPr>
              <a:t>、</a:t>
            </a:r>
            <a:r>
              <a:rPr lang="en-US" altLang="zh-CN" sz="3600" kern="0" dirty="0" smtClean="0">
                <a:solidFill>
                  <a:srgbClr val="002060"/>
                </a:solidFill>
              </a:rPr>
              <a:t>CUDA</a:t>
            </a:r>
            <a:r>
              <a:rPr lang="zh-CN" altLang="en-US" sz="3600" kern="0" dirty="0" smtClean="0">
                <a:solidFill>
                  <a:srgbClr val="002060"/>
                </a:solidFill>
              </a:rPr>
              <a:t>编程实例</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20</a:t>
            </a:fld>
            <a:endParaRPr lang="zh-CN" altLang="en-US" sz="1200">
              <a:solidFill>
                <a:prstClr val="black">
                  <a:tint val="75000"/>
                </a:prstClr>
              </a:solidFill>
              <a:ea typeface="Microsoft YaHei"/>
            </a:endParaRPr>
          </a:p>
        </p:txBody>
      </p:sp>
      <p:sp>
        <p:nvSpPr>
          <p:cNvPr id="6" name="文本框 5"/>
          <p:cNvSpPr txBox="1"/>
          <p:nvPr/>
        </p:nvSpPr>
        <p:spPr>
          <a:xfrm>
            <a:off x="695325" y="1136469"/>
            <a:ext cx="5153025"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3.3 </a:t>
            </a:r>
            <a:r>
              <a:rPr lang="zh-CN" altLang="en-US" sz="2400" dirty="0" smtClean="0">
                <a:solidFill>
                  <a:schemeClr val="accent1"/>
                </a:solidFill>
                <a:latin typeface="Times New Roman" panose="02020603050405020304" pitchFamily="18" charset="0"/>
                <a:cs typeface="Times New Roman" panose="02020603050405020304" pitchFamily="18" charset="0"/>
              </a:rPr>
              <a:t>基于</a:t>
            </a:r>
            <a:r>
              <a:rPr lang="en-US" altLang="zh-CN" sz="2400" dirty="0" smtClean="0">
                <a:solidFill>
                  <a:schemeClr val="accent1"/>
                </a:solidFill>
                <a:latin typeface="Times New Roman" panose="02020603050405020304" pitchFamily="18" charset="0"/>
                <a:cs typeface="Times New Roman" panose="02020603050405020304" pitchFamily="18" charset="0"/>
              </a:rPr>
              <a:t>CUDA</a:t>
            </a:r>
            <a:r>
              <a:rPr lang="zh-CN" altLang="en-US" sz="2400" dirty="0" smtClean="0">
                <a:solidFill>
                  <a:schemeClr val="accent1"/>
                </a:solidFill>
                <a:latin typeface="Times New Roman" panose="02020603050405020304" pitchFamily="18" charset="0"/>
                <a:cs typeface="Times New Roman" panose="02020603050405020304" pitchFamily="18" charset="0"/>
              </a:rPr>
              <a:t>的矩阵乘法实例编写</a:t>
            </a:r>
            <a:r>
              <a:rPr lang="en-US" altLang="zh-CN" sz="2400" dirty="0" smtClean="0">
                <a:solidFill>
                  <a:schemeClr val="accent1"/>
                </a:solidFill>
                <a:latin typeface="Times New Roman" panose="02020603050405020304" pitchFamily="18" charset="0"/>
                <a:cs typeface="Times New Roman" panose="02020603050405020304" pitchFamily="18" charset="0"/>
              </a:rPr>
              <a:t> </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
        <p:nvSpPr>
          <p:cNvPr id="4" name="矩形 3"/>
          <p:cNvSpPr/>
          <p:nvPr/>
        </p:nvSpPr>
        <p:spPr>
          <a:xfrm>
            <a:off x="1096152" y="1571622"/>
            <a:ext cx="10266705" cy="5078313"/>
          </a:xfrm>
          <a:prstGeom prst="rect">
            <a:avLst/>
          </a:prstGeom>
        </p:spPr>
        <p:txBody>
          <a:bodyPr wrap="square">
            <a:spAutoFit/>
          </a:bodyPr>
          <a:lstStyle/>
          <a:p>
            <a:pPr indent="457200">
              <a:lnSpc>
                <a:spcPct val="150000"/>
              </a:lnSpc>
            </a:pPr>
            <a:r>
              <a:rPr lang="zh-CN" altLang="en-US" dirty="0" smtClean="0"/>
              <a:t>实例流程</a:t>
            </a:r>
            <a:r>
              <a:rPr lang="zh-CN" altLang="en-US" dirty="0"/>
              <a:t>：</a:t>
            </a:r>
            <a:endParaRPr lang="en-US" altLang="zh-CN" dirty="0"/>
          </a:p>
          <a:p>
            <a:pPr indent="457200">
              <a:lnSpc>
                <a:spcPct val="150000"/>
              </a:lnSpc>
              <a:buAutoNum type="arabicPeriod"/>
            </a:pPr>
            <a:r>
              <a:rPr lang="zh-CN" altLang="en-US" dirty="0"/>
              <a:t>常量和变量</a:t>
            </a:r>
            <a:r>
              <a:rPr lang="zh-CN" altLang="en-US" dirty="0" smtClean="0"/>
              <a:t>声明</a:t>
            </a:r>
            <a:endParaRPr lang="en-US" altLang="zh-CN" dirty="0" smtClean="0"/>
          </a:p>
          <a:p>
            <a:pPr indent="457200">
              <a:lnSpc>
                <a:spcPct val="150000"/>
              </a:lnSpc>
              <a:buAutoNum type="arabicPeriod"/>
            </a:pPr>
            <a:r>
              <a:rPr lang="zh-CN" altLang="en-US" dirty="0"/>
              <a:t>核函数定义</a:t>
            </a:r>
            <a:endParaRPr lang="en-US" altLang="zh-CN" dirty="0"/>
          </a:p>
          <a:p>
            <a:pPr indent="457200">
              <a:lnSpc>
                <a:spcPct val="150000"/>
              </a:lnSpc>
              <a:buAutoNum type="arabicPeriod"/>
            </a:pPr>
            <a:r>
              <a:rPr lang="zh-CN" altLang="en-US" dirty="0" smtClean="0"/>
              <a:t>数据初始化</a:t>
            </a:r>
            <a:endParaRPr lang="en-US" altLang="zh-CN" dirty="0" smtClean="0"/>
          </a:p>
          <a:p>
            <a:pPr indent="457200">
              <a:lnSpc>
                <a:spcPct val="150000"/>
              </a:lnSpc>
              <a:buAutoNum type="arabicPeriod"/>
            </a:pPr>
            <a:r>
              <a:rPr lang="zh-CN" altLang="en-US" dirty="0"/>
              <a:t>内存分配</a:t>
            </a:r>
            <a:endParaRPr lang="en-US" altLang="zh-CN" dirty="0"/>
          </a:p>
          <a:p>
            <a:pPr indent="457200">
              <a:lnSpc>
                <a:spcPct val="150000"/>
              </a:lnSpc>
              <a:buAutoNum type="arabicPeriod"/>
            </a:pPr>
            <a:r>
              <a:rPr lang="zh-CN" altLang="en-US" dirty="0"/>
              <a:t>数据拷贝</a:t>
            </a:r>
            <a:endParaRPr lang="en-US" altLang="zh-CN" dirty="0"/>
          </a:p>
          <a:p>
            <a:pPr indent="457200">
              <a:lnSpc>
                <a:spcPct val="150000"/>
              </a:lnSpc>
              <a:buAutoNum type="arabicPeriod"/>
            </a:pPr>
            <a:r>
              <a:rPr lang="zh-CN" altLang="en-US" dirty="0"/>
              <a:t>核函数启动</a:t>
            </a:r>
            <a:endParaRPr lang="en-US" altLang="zh-CN" dirty="0"/>
          </a:p>
          <a:p>
            <a:pPr indent="457200">
              <a:lnSpc>
                <a:spcPct val="150000"/>
              </a:lnSpc>
              <a:buAutoNum type="arabicPeriod"/>
            </a:pPr>
            <a:r>
              <a:rPr lang="zh-CN" altLang="en-US" dirty="0"/>
              <a:t>数据传输</a:t>
            </a:r>
            <a:endParaRPr lang="en-US" altLang="zh-CN" dirty="0"/>
          </a:p>
          <a:p>
            <a:pPr indent="457200">
              <a:lnSpc>
                <a:spcPct val="150000"/>
              </a:lnSpc>
              <a:buAutoNum type="arabicPeriod"/>
            </a:pPr>
            <a:r>
              <a:rPr lang="zh-CN" altLang="en-US" dirty="0"/>
              <a:t>完成时间戳</a:t>
            </a:r>
            <a:endParaRPr lang="en-US" altLang="zh-CN" dirty="0"/>
          </a:p>
          <a:p>
            <a:pPr indent="457200">
              <a:lnSpc>
                <a:spcPct val="150000"/>
              </a:lnSpc>
              <a:buAutoNum type="arabicPeriod"/>
            </a:pPr>
            <a:r>
              <a:rPr lang="zh-CN" altLang="en-US" dirty="0"/>
              <a:t>正确性</a:t>
            </a:r>
            <a:r>
              <a:rPr lang="zh-CN" altLang="en-US" dirty="0" smtClean="0"/>
              <a:t>验证</a:t>
            </a:r>
            <a:endParaRPr lang="en-US" altLang="zh-CN" dirty="0" smtClean="0"/>
          </a:p>
          <a:p>
            <a:pPr indent="457200">
              <a:lnSpc>
                <a:spcPct val="150000"/>
              </a:lnSpc>
              <a:buAutoNum type="arabicPeriod"/>
            </a:pPr>
            <a:r>
              <a:rPr lang="zh-CN" altLang="en-US" dirty="0">
                <a:solidFill>
                  <a:srgbClr val="FF0000"/>
                </a:solidFill>
              </a:rPr>
              <a:t>性能对比</a:t>
            </a:r>
            <a:endParaRPr lang="en-US" altLang="zh-CN" dirty="0">
              <a:solidFill>
                <a:srgbClr val="FF0000"/>
              </a:solidFill>
            </a:endParaRPr>
          </a:p>
          <a:p>
            <a:pPr indent="457200">
              <a:lnSpc>
                <a:spcPct val="150000"/>
              </a:lnSpc>
              <a:buAutoNum type="arabicPeriod"/>
            </a:pPr>
            <a:endParaRPr lang="en-US" altLang="zh-CN" dirty="0"/>
          </a:p>
        </p:txBody>
      </p:sp>
      <p:pic>
        <p:nvPicPr>
          <p:cNvPr id="2" name="图片 1"/>
          <p:cNvPicPr>
            <a:picLocks noChangeAspect="1"/>
          </p:cNvPicPr>
          <p:nvPr/>
        </p:nvPicPr>
        <p:blipFill>
          <a:blip r:embed="rId4"/>
          <a:stretch>
            <a:fillRect/>
          </a:stretch>
        </p:blipFill>
        <p:spPr>
          <a:xfrm>
            <a:off x="3763508" y="1848824"/>
            <a:ext cx="7296358" cy="4538425"/>
          </a:xfrm>
          <a:prstGeom prst="rect">
            <a:avLst/>
          </a:prstGeom>
        </p:spPr>
      </p:pic>
    </p:spTree>
    <p:custDataLst>
      <p:tags r:id="rId1"/>
    </p:custDataLst>
    <p:extLst>
      <p:ext uri="{BB962C8B-B14F-4D97-AF65-F5344CB8AC3E}">
        <p14:creationId xmlns:p14="http://schemas.microsoft.com/office/powerpoint/2010/main" val="2184178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1">
            <a:extLst>
              <a:ext uri="{FF2B5EF4-FFF2-40B4-BE49-F238E27FC236}">
                <a16:creationId xmlns:a16="http://schemas.microsoft.com/office/drawing/2014/main" id="{DC757D13-45E2-F24A-8C16-64A86312785A}"/>
              </a:ext>
            </a:extLst>
          </p:cNvPr>
          <p:cNvSpPr>
            <a:spLocks noGrp="1"/>
          </p:cNvSpPr>
          <p:nvPr>
            <p:ph type="title"/>
          </p:nvPr>
        </p:nvSpPr>
        <p:spPr>
          <a:xfrm>
            <a:off x="862048" y="1893884"/>
            <a:ext cx="10791380" cy="1672275"/>
          </a:xfrm>
        </p:spPr>
        <p:txBody>
          <a:bodyPr/>
          <a:lstStyle/>
          <a:p>
            <a:pPr algn="ctr"/>
            <a:r>
              <a:rPr lang="en-US" altLang="zh-CN" sz="4800" dirty="0" smtClean="0">
                <a:latin typeface="微软雅黑" panose="020B0503020204020204" pitchFamily="34" charset="-122"/>
                <a:ea typeface="微软雅黑" panose="020B0503020204020204" pitchFamily="34" charset="-122"/>
                <a:cs typeface="+mn-ea"/>
                <a:sym typeface="思源黑体" panose="020B0500000000000000" pitchFamily="34" charset="-122"/>
              </a:rPr>
              <a:t>CUDA</a:t>
            </a:r>
            <a:r>
              <a:rPr lang="zh-CN" altLang="en-US" sz="4800" dirty="0" smtClean="0">
                <a:latin typeface="微软雅黑" panose="020B0503020204020204" pitchFamily="34" charset="-122"/>
                <a:ea typeface="微软雅黑" panose="020B0503020204020204" pitchFamily="34" charset="-122"/>
                <a:cs typeface="+mn-ea"/>
                <a:sym typeface="思源黑体" panose="020B0500000000000000" pitchFamily="34" charset="-122"/>
              </a:rPr>
              <a:t>编程</a:t>
            </a:r>
            <a:endParaRPr lang="en-US" altLang="zh-CN" sz="4800" dirty="0">
              <a:latin typeface="微软雅黑" panose="020B0503020204020204" pitchFamily="34" charset="-122"/>
              <a:ea typeface="微软雅黑" panose="020B0503020204020204" pitchFamily="34" charset="-122"/>
              <a:cs typeface="+mn-ea"/>
              <a:sym typeface="思源黑体" panose="020B0500000000000000" pitchFamily="34" charset="-122"/>
            </a:endParaRPr>
          </a:p>
        </p:txBody>
      </p:sp>
      <p:sp>
        <p:nvSpPr>
          <p:cNvPr id="3" name="Text Placeholder 1">
            <a:extLst>
              <a:ext uri="{FF2B5EF4-FFF2-40B4-BE49-F238E27FC236}">
                <a16:creationId xmlns:a16="http://schemas.microsoft.com/office/drawing/2014/main" id="{766056E2-3C11-9440-823E-F5F58A9C0110}"/>
              </a:ext>
            </a:extLst>
          </p:cNvPr>
          <p:cNvSpPr txBox="1">
            <a:spLocks/>
          </p:cNvSpPr>
          <p:nvPr/>
        </p:nvSpPr>
        <p:spPr>
          <a:xfrm>
            <a:off x="594034" y="4666934"/>
            <a:ext cx="10791380" cy="608634"/>
          </a:xfrm>
          <a:prstGeom prst="rect">
            <a:avLst/>
          </a:prstGeom>
        </p:spPr>
        <p:txBody>
          <a:bodyPr lIns="0" tIns="0" rIns="0" bIns="0">
            <a:noAutofit/>
          </a:bodyPr>
          <a:lstStyle>
            <a:lvl1pPr marL="0" indent="0" algn="l" defTabSz="914400" rtl="0" eaLnBrk="1" latinLnBrk="0" hangingPunct="1">
              <a:lnSpc>
                <a:spcPct val="90000"/>
              </a:lnSpc>
              <a:spcBef>
                <a:spcPts val="1000"/>
              </a:spcBef>
              <a:buFont typeface="Arial" panose="020B0604020202020204" pitchFamily="34" charset="0"/>
              <a:buNone/>
              <a:defRPr sz="3200" b="1" i="0" kern="1200">
                <a:solidFill>
                  <a:schemeClr val="bg1"/>
                </a:solidFill>
                <a:latin typeface="Source Han Sans CN" panose="020B0500000000000000" pitchFamily="34" charset="-128"/>
                <a:ea typeface="Source Han Sans CN"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2800" dirty="0" smtClean="0">
                <a:solidFill>
                  <a:schemeClr val="tx1"/>
                </a:solidFill>
                <a:latin typeface="微软雅黑" panose="020B0503020204020204" pitchFamily="34" charset="-122"/>
                <a:ea typeface="微软雅黑" panose="020B0503020204020204" pitchFamily="34" charset="-122"/>
                <a:cs typeface="+mn-ea"/>
                <a:sym typeface="+mn-lt"/>
              </a:rPr>
              <a:t>4. </a:t>
            </a:r>
            <a:r>
              <a:rPr lang="zh-CN" altLang="en-US" sz="2800" dirty="0" smtClean="0">
                <a:solidFill>
                  <a:schemeClr val="tx1"/>
                </a:solidFill>
                <a:latin typeface="微软雅黑" panose="020B0503020204020204" pitchFamily="34" charset="-122"/>
                <a:ea typeface="微软雅黑" panose="020B0503020204020204" pitchFamily="34" charset="-122"/>
                <a:cs typeface="+mn-ea"/>
                <a:sym typeface="+mn-lt"/>
              </a:rPr>
              <a:t>参考资源</a:t>
            </a:r>
            <a:endParaRPr lang="en-US" altLang="zh-CN" sz="2800" dirty="0" smtClean="0">
              <a:solidFill>
                <a:schemeClr val="tx1"/>
              </a:solidFill>
              <a:latin typeface="微软雅黑" panose="020B0503020204020204" pitchFamily="34" charset="-122"/>
              <a:ea typeface="微软雅黑" panose="020B0503020204020204" pitchFamily="34" charset="-122"/>
              <a:cs typeface="+mn-ea"/>
              <a:sym typeface="+mn-lt"/>
            </a:endParaRPr>
          </a:p>
        </p:txBody>
      </p:sp>
      <p:pic>
        <p:nvPicPr>
          <p:cNvPr id="5" name="Picture 2" descr="CUDA学习：基础知识小结"/>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025" y="2237421"/>
            <a:ext cx="4543425" cy="2085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9860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87935" y="85849"/>
            <a:ext cx="10808740" cy="549239"/>
          </a:xfrm>
        </p:spPr>
        <p:txBody>
          <a:bodyPr/>
          <a:lstStyle/>
          <a:p>
            <a:pPr>
              <a:lnSpc>
                <a:spcPct val="150000"/>
              </a:lnSpc>
            </a:pPr>
            <a:r>
              <a:rPr lang="en-US" altLang="zh-CN" sz="3600" kern="0" dirty="0">
                <a:solidFill>
                  <a:srgbClr val="002060"/>
                </a:solidFill>
              </a:rPr>
              <a:t>4</a:t>
            </a:r>
            <a:r>
              <a:rPr lang="zh-CN" altLang="en-US" sz="3600" kern="0" dirty="0" smtClean="0">
                <a:solidFill>
                  <a:srgbClr val="002060"/>
                </a:solidFill>
              </a:rPr>
              <a:t>、参考资源</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22</a:t>
            </a:fld>
            <a:endParaRPr lang="zh-CN" altLang="en-US" sz="1200">
              <a:solidFill>
                <a:prstClr val="black">
                  <a:tint val="75000"/>
                </a:prstClr>
              </a:solidFill>
              <a:ea typeface="Microsoft YaHei"/>
            </a:endParaRPr>
          </a:p>
        </p:txBody>
      </p:sp>
      <p:sp>
        <p:nvSpPr>
          <p:cNvPr id="6" name="文本框 5"/>
          <p:cNvSpPr txBox="1"/>
          <p:nvPr/>
        </p:nvSpPr>
        <p:spPr>
          <a:xfrm>
            <a:off x="695325" y="553150"/>
            <a:ext cx="12039368" cy="6001643"/>
          </a:xfrm>
          <a:prstGeom prst="rect">
            <a:avLst/>
          </a:prstGeom>
          <a:noFill/>
        </p:spPr>
        <p:txBody>
          <a:bodyPr wrap="square" rtlCol="0">
            <a:spAutoFit/>
          </a:bodyPr>
          <a:lstStyle/>
          <a:p>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r>
              <a:rPr lang="en-US" altLang="zh-CN" sz="2400" dirty="0" smtClean="0">
                <a:solidFill>
                  <a:schemeClr val="accent1"/>
                </a:solidFill>
                <a:latin typeface="Times New Roman" panose="02020603050405020304" pitchFamily="18" charset="0"/>
                <a:cs typeface="Times New Roman" panose="02020603050405020304" pitchFamily="18" charset="0"/>
              </a:rPr>
              <a:t>4.1 CUDA</a:t>
            </a:r>
            <a:r>
              <a:rPr lang="zh-CN" altLang="en-US" sz="2400" dirty="0" smtClean="0">
                <a:solidFill>
                  <a:schemeClr val="accent1"/>
                </a:solidFill>
                <a:latin typeface="Times New Roman" panose="02020603050405020304" pitchFamily="18" charset="0"/>
                <a:cs typeface="Times New Roman" panose="02020603050405020304" pitchFamily="18" charset="0"/>
              </a:rPr>
              <a:t>的快速入门</a:t>
            </a:r>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CUDA</a:t>
            </a:r>
            <a:r>
              <a:rPr lang="zh-CN" altLang="en-US" sz="2400" dirty="0" smtClean="0">
                <a:latin typeface="Times New Roman" panose="02020603050405020304" pitchFamily="18" charset="0"/>
                <a:cs typeface="Times New Roman" panose="02020603050405020304" pitchFamily="18" charset="0"/>
              </a:rPr>
              <a:t>极简入门</a:t>
            </a:r>
            <a:r>
              <a:rPr lang="en-US" altLang="zh-CN" sz="2400" dirty="0">
                <a:solidFill>
                  <a:schemeClr val="accent1"/>
                </a:solidFill>
                <a:latin typeface="Times New Roman" panose="02020603050405020304" pitchFamily="18" charset="0"/>
                <a:cs typeface="Times New Roman" panose="02020603050405020304" pitchFamily="18" charset="0"/>
              </a:rPr>
              <a:t/>
            </a:r>
            <a:br>
              <a:rPr lang="en-US" altLang="zh-CN" sz="2400" dirty="0">
                <a:solidFill>
                  <a:schemeClr val="accent1"/>
                </a:solidFill>
                <a:latin typeface="Times New Roman" panose="02020603050405020304" pitchFamily="18" charset="0"/>
                <a:cs typeface="Times New Roman" panose="02020603050405020304" pitchFamily="18" charset="0"/>
              </a:rPr>
            </a:br>
            <a:r>
              <a:rPr lang="en-US" altLang="zh-CN" sz="2400" dirty="0">
                <a:solidFill>
                  <a:schemeClr val="accent1"/>
                </a:solidFill>
                <a:latin typeface="Times New Roman" panose="02020603050405020304" pitchFamily="18" charset="0"/>
                <a:cs typeface="Times New Roman" panose="02020603050405020304" pitchFamily="18" charset="0"/>
              </a:rPr>
              <a:t>Link: </a:t>
            </a:r>
            <a:r>
              <a:rPr lang="en-US" altLang="zh-CN" sz="2400" dirty="0">
                <a:solidFill>
                  <a:schemeClr val="accent1"/>
                </a:solidFill>
                <a:latin typeface="Times New Roman" panose="02020603050405020304" pitchFamily="18" charset="0"/>
                <a:cs typeface="Times New Roman" panose="02020603050405020304" pitchFamily="18" charset="0"/>
                <a:hlinkClick r:id="rId4"/>
              </a:rPr>
              <a:t>https://</a:t>
            </a:r>
            <a:r>
              <a:rPr lang="en-US" altLang="zh-CN" sz="2400" dirty="0" smtClean="0">
                <a:solidFill>
                  <a:schemeClr val="accent1"/>
                </a:solidFill>
                <a:latin typeface="Times New Roman" panose="02020603050405020304" pitchFamily="18" charset="0"/>
                <a:cs typeface="Times New Roman" panose="02020603050405020304" pitchFamily="18" charset="0"/>
                <a:hlinkClick r:id="rId4"/>
              </a:rPr>
              <a:t>zhuanlan.zhihu.com/p/34587739</a:t>
            </a:r>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CUDA</a:t>
            </a:r>
            <a:r>
              <a:rPr lang="zh-CN" altLang="en-US" sz="2400" dirty="0">
                <a:latin typeface="Times New Roman" panose="02020603050405020304" pitchFamily="18" charset="0"/>
                <a:cs typeface="Times New Roman" panose="02020603050405020304" pitchFamily="18" charset="0"/>
              </a:rPr>
              <a:t>编程接口官方文档</a:t>
            </a:r>
            <a:endParaRPr lang="en-US" altLang="zh-CN" sz="2400" dirty="0">
              <a:latin typeface="Times New Roman" panose="02020603050405020304" pitchFamily="18" charset="0"/>
              <a:cs typeface="Times New Roman" panose="02020603050405020304" pitchFamily="18" charset="0"/>
            </a:endParaRPr>
          </a:p>
          <a:p>
            <a:r>
              <a:rPr lang="en-US" altLang="zh-CN" sz="2400" dirty="0">
                <a:solidFill>
                  <a:schemeClr val="accent1"/>
                </a:solidFill>
                <a:latin typeface="Times New Roman" panose="02020603050405020304" pitchFamily="18" charset="0"/>
                <a:cs typeface="Times New Roman" panose="02020603050405020304" pitchFamily="18" charset="0"/>
                <a:hlinkClick r:id="rId5"/>
              </a:rPr>
              <a:t>https://</a:t>
            </a:r>
            <a:r>
              <a:rPr lang="en-US" altLang="zh-CN" sz="2400" dirty="0" smtClean="0">
                <a:solidFill>
                  <a:schemeClr val="accent1"/>
                </a:solidFill>
                <a:latin typeface="Times New Roman" panose="02020603050405020304" pitchFamily="18" charset="0"/>
                <a:cs typeface="Times New Roman" panose="02020603050405020304" pitchFamily="18" charset="0"/>
                <a:hlinkClick r:id="rId5"/>
              </a:rPr>
              <a:t>docs.nvidia.com/cuda/cuda-c-programming-guide/index.html#programming-interface</a:t>
            </a:r>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编程手册系列文章</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solidFill>
                  <a:schemeClr val="accent1"/>
                </a:solidFill>
                <a:latin typeface="Times New Roman" panose="02020603050405020304" pitchFamily="18" charset="0"/>
                <a:cs typeface="Times New Roman" panose="02020603050405020304" pitchFamily="18" charset="0"/>
              </a:rPr>
              <a:t>Link: https</a:t>
            </a:r>
            <a:r>
              <a:rPr lang="en-US" altLang="zh-CN" sz="2400" dirty="0">
                <a:solidFill>
                  <a:schemeClr val="accent1"/>
                </a:solidFill>
                <a:latin typeface="Times New Roman" panose="02020603050405020304" pitchFamily="18" charset="0"/>
                <a:cs typeface="Times New Roman" panose="02020603050405020304" pitchFamily="18" charset="0"/>
              </a:rPr>
              <a:t>://zhuanlan.zhihu.com/p/501210131</a:t>
            </a:r>
          </a:p>
          <a:p>
            <a:r>
              <a:rPr lang="en-US" altLang="zh-CN" sz="2400" dirty="0">
                <a:latin typeface="Times New Roman" panose="02020603050405020304" pitchFamily="18" charset="0"/>
                <a:cs typeface="Times New Roman" panose="02020603050405020304" pitchFamily="18" charset="0"/>
              </a:rPr>
              <a:t>CUDA</a:t>
            </a:r>
            <a:r>
              <a:rPr lang="zh-CN" altLang="en-US" sz="2400" dirty="0">
                <a:latin typeface="Times New Roman" panose="02020603050405020304" pitchFamily="18" charset="0"/>
                <a:cs typeface="Times New Roman" panose="02020603050405020304" pitchFamily="18" charset="0"/>
              </a:rPr>
              <a:t>执行模型及</a:t>
            </a:r>
            <a:r>
              <a:rPr lang="en-US" altLang="zh-CN" sz="2400" dirty="0">
                <a:latin typeface="Times New Roman" panose="02020603050405020304" pitchFamily="18" charset="0"/>
                <a:cs typeface="Times New Roman" panose="02020603050405020304" pitchFamily="18" charset="0"/>
              </a:rPr>
              <a:t>GPU</a:t>
            </a:r>
            <a:r>
              <a:rPr lang="zh-CN" altLang="en-US" sz="2400" dirty="0">
                <a:latin typeface="Times New Roman" panose="02020603050405020304" pitchFamily="18" charset="0"/>
                <a:cs typeface="Times New Roman" panose="02020603050405020304" pitchFamily="18" charset="0"/>
              </a:rPr>
              <a:t>架构</a:t>
            </a:r>
            <a:endParaRPr lang="en-US" altLang="zh-CN" sz="2400" dirty="0">
              <a:latin typeface="Times New Roman" panose="02020603050405020304" pitchFamily="18" charset="0"/>
              <a:cs typeface="Times New Roman" panose="02020603050405020304" pitchFamily="18" charset="0"/>
            </a:endParaRPr>
          </a:p>
          <a:p>
            <a:r>
              <a:rPr lang="en-US" altLang="zh-CN" sz="2400" dirty="0">
                <a:solidFill>
                  <a:schemeClr val="accent1"/>
                </a:solidFill>
                <a:latin typeface="Times New Roman" panose="02020603050405020304" pitchFamily="18" charset="0"/>
                <a:cs typeface="Times New Roman" panose="02020603050405020304" pitchFamily="18" charset="0"/>
              </a:rPr>
              <a:t>Link: https://blog.csdn.net/qq_42683011/article/details/113593860</a:t>
            </a:r>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r>
              <a:rPr lang="en-US" altLang="zh-CN" sz="2400" dirty="0" smtClean="0">
                <a:solidFill>
                  <a:schemeClr val="accent1"/>
                </a:solidFill>
                <a:latin typeface="Times New Roman" panose="02020603050405020304" pitchFamily="18" charset="0"/>
                <a:cs typeface="Times New Roman" panose="02020603050405020304" pitchFamily="18" charset="0"/>
              </a:rPr>
              <a:t>4.2 CUDA</a:t>
            </a:r>
            <a:r>
              <a:rPr lang="zh-CN" altLang="en-US" sz="2400" dirty="0" smtClean="0">
                <a:solidFill>
                  <a:schemeClr val="accent1"/>
                </a:solidFill>
                <a:latin typeface="Times New Roman" panose="02020603050405020304" pitchFamily="18" charset="0"/>
                <a:cs typeface="Times New Roman" panose="02020603050405020304" pitchFamily="18" charset="0"/>
              </a:rPr>
              <a:t>并行编程快速上手</a:t>
            </a:r>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并行编程下的矩阵加法</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solidFill>
                  <a:schemeClr val="accent1"/>
                </a:solidFill>
                <a:latin typeface="Times New Roman" panose="02020603050405020304" pitchFamily="18" charset="0"/>
                <a:cs typeface="Times New Roman" panose="02020603050405020304" pitchFamily="18" charset="0"/>
              </a:rPr>
              <a:t>Link: </a:t>
            </a:r>
            <a:r>
              <a:rPr lang="en-US" altLang="zh-CN" sz="2400" dirty="0" smtClean="0">
                <a:solidFill>
                  <a:schemeClr val="accent1"/>
                </a:solidFill>
                <a:latin typeface="Times New Roman" panose="02020603050405020304" pitchFamily="18" charset="0"/>
                <a:cs typeface="Times New Roman" panose="02020603050405020304" pitchFamily="18" charset="0"/>
                <a:hlinkClick r:id="rId6"/>
              </a:rPr>
              <a:t>https</a:t>
            </a:r>
            <a:r>
              <a:rPr lang="en-US" altLang="zh-CN" sz="2400" dirty="0">
                <a:solidFill>
                  <a:schemeClr val="accent1"/>
                </a:solidFill>
                <a:latin typeface="Times New Roman" panose="02020603050405020304" pitchFamily="18" charset="0"/>
                <a:cs typeface="Times New Roman" panose="02020603050405020304" pitchFamily="18" charset="0"/>
                <a:hlinkClick r:id="rId6"/>
              </a:rPr>
              <a:t>://</a:t>
            </a:r>
            <a:r>
              <a:rPr lang="en-US" altLang="zh-CN" sz="2400" dirty="0" smtClean="0">
                <a:solidFill>
                  <a:schemeClr val="accent1"/>
                </a:solidFill>
                <a:latin typeface="Times New Roman" panose="02020603050405020304" pitchFamily="18" charset="0"/>
                <a:cs typeface="Times New Roman" panose="02020603050405020304" pitchFamily="18" charset="0"/>
                <a:hlinkClick r:id="rId6"/>
              </a:rPr>
              <a:t>zhuanlan.zhihu.com/p/97192227</a:t>
            </a:r>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并行编程之矩阵乘法</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solidFill>
                  <a:schemeClr val="accent1"/>
                </a:solidFill>
                <a:latin typeface="Times New Roman" panose="02020603050405020304" pitchFamily="18" charset="0"/>
                <a:cs typeface="Times New Roman" panose="02020603050405020304" pitchFamily="18" charset="0"/>
              </a:rPr>
              <a:t>Link: https</a:t>
            </a:r>
            <a:r>
              <a:rPr lang="en-US" altLang="zh-CN" sz="2400" dirty="0">
                <a:solidFill>
                  <a:schemeClr val="accent1"/>
                </a:solidFill>
                <a:latin typeface="Times New Roman" panose="02020603050405020304" pitchFamily="18" charset="0"/>
                <a:cs typeface="Times New Roman" panose="02020603050405020304" pitchFamily="18" charset="0"/>
              </a:rPr>
              <a:t>://blog.csdn.net/sunmc1204953974/article/details/51098028</a:t>
            </a:r>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r>
              <a:rPr lang="en-US" altLang="zh-CN" sz="2400" dirty="0" smtClean="0">
                <a:solidFill>
                  <a:schemeClr val="accent1"/>
                </a:solidFill>
                <a:latin typeface="Times New Roman" panose="02020603050405020304" pitchFamily="18" charset="0"/>
                <a:cs typeface="Times New Roman" panose="02020603050405020304" pitchFamily="18" charset="0"/>
              </a:rPr>
              <a:t> </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172296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87935" y="85849"/>
            <a:ext cx="10808740" cy="549239"/>
          </a:xfrm>
        </p:spPr>
        <p:txBody>
          <a:bodyPr/>
          <a:lstStyle/>
          <a:p>
            <a:pPr>
              <a:lnSpc>
                <a:spcPct val="150000"/>
              </a:lnSpc>
            </a:pPr>
            <a:r>
              <a:rPr lang="en-US" altLang="zh-CN" sz="3600" kern="0" dirty="0">
                <a:solidFill>
                  <a:srgbClr val="002060"/>
                </a:solidFill>
              </a:rPr>
              <a:t>4</a:t>
            </a:r>
            <a:r>
              <a:rPr lang="zh-CN" altLang="en-US" sz="3600" kern="0" dirty="0">
                <a:solidFill>
                  <a:srgbClr val="002060"/>
                </a:solidFill>
              </a:rPr>
              <a:t>、参考资源</a:t>
            </a: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23</a:t>
            </a:fld>
            <a:endParaRPr lang="zh-CN" altLang="en-US" sz="1200">
              <a:solidFill>
                <a:prstClr val="black">
                  <a:tint val="75000"/>
                </a:prstClr>
              </a:solidFill>
              <a:ea typeface="Microsoft YaHei"/>
            </a:endParaRPr>
          </a:p>
        </p:txBody>
      </p:sp>
      <p:sp>
        <p:nvSpPr>
          <p:cNvPr id="6" name="文本框 5"/>
          <p:cNvSpPr txBox="1"/>
          <p:nvPr/>
        </p:nvSpPr>
        <p:spPr>
          <a:xfrm>
            <a:off x="695325" y="1136469"/>
            <a:ext cx="10667533" cy="452431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4.3</a:t>
            </a:r>
            <a:r>
              <a:rPr lang="zh-CN" altLang="en-US" sz="2400" dirty="0" smtClean="0">
                <a:solidFill>
                  <a:schemeClr val="accent1"/>
                </a:solidFill>
                <a:latin typeface="Times New Roman" panose="02020603050405020304" pitchFamily="18" charset="0"/>
                <a:cs typeface="Times New Roman" panose="02020603050405020304" pitchFamily="18" charset="0"/>
              </a:rPr>
              <a:t>并行编程及优化</a:t>
            </a:r>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矩阵乘法优化指南</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solidFill>
                  <a:schemeClr val="accent1"/>
                </a:solidFill>
                <a:latin typeface="Times New Roman" panose="02020603050405020304" pitchFamily="18" charset="0"/>
                <a:cs typeface="Times New Roman" panose="02020603050405020304" pitchFamily="18" charset="0"/>
              </a:rPr>
              <a:t>Link: https</a:t>
            </a:r>
            <a:r>
              <a:rPr lang="en-US" altLang="zh-CN" sz="2400" dirty="0">
                <a:solidFill>
                  <a:schemeClr val="accent1"/>
                </a:solidFill>
                <a:latin typeface="Times New Roman" panose="02020603050405020304" pitchFamily="18" charset="0"/>
                <a:cs typeface="Times New Roman" panose="02020603050405020304" pitchFamily="18" charset="0"/>
              </a:rPr>
              <a:t>://zhuanlan.zhihu.com/p/410278370</a:t>
            </a:r>
          </a:p>
          <a:p>
            <a:r>
              <a:rPr lang="en-US" altLang="zh-CN" sz="2400" dirty="0">
                <a:latin typeface="Times New Roman" panose="02020603050405020304" pitchFamily="18" charset="0"/>
                <a:cs typeface="Times New Roman" panose="02020603050405020304" pitchFamily="18" charset="0"/>
              </a:rPr>
              <a:t>GPU</a:t>
            </a:r>
            <a:r>
              <a:rPr lang="zh-CN" altLang="en-US" sz="2400" dirty="0">
                <a:latin typeface="Times New Roman" panose="02020603050405020304" pitchFamily="18" charset="0"/>
                <a:cs typeface="Times New Roman" panose="02020603050405020304" pitchFamily="18" charset="0"/>
              </a:rPr>
              <a:t>软硬件组织结构</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solidFill>
                  <a:schemeClr val="accent1"/>
                </a:solidFill>
                <a:latin typeface="Times New Roman" panose="02020603050405020304" pitchFamily="18" charset="0"/>
                <a:cs typeface="Times New Roman" panose="02020603050405020304" pitchFamily="18" charset="0"/>
              </a:rPr>
              <a:t>Link: </a:t>
            </a:r>
            <a:r>
              <a:rPr lang="en-US" altLang="zh-CN" sz="2400" dirty="0" smtClean="0">
                <a:solidFill>
                  <a:schemeClr val="accent1"/>
                </a:solidFill>
                <a:latin typeface="Times New Roman" panose="02020603050405020304" pitchFamily="18" charset="0"/>
                <a:cs typeface="Times New Roman" panose="02020603050405020304" pitchFamily="18" charset="0"/>
                <a:hlinkClick r:id="rId4"/>
              </a:rPr>
              <a:t>https</a:t>
            </a:r>
            <a:r>
              <a:rPr lang="en-US" altLang="zh-CN" sz="2400" dirty="0">
                <a:solidFill>
                  <a:schemeClr val="accent1"/>
                </a:solidFill>
                <a:latin typeface="Times New Roman" panose="02020603050405020304" pitchFamily="18" charset="0"/>
                <a:cs typeface="Times New Roman" panose="02020603050405020304" pitchFamily="18" charset="0"/>
                <a:hlinkClick r:id="rId4"/>
              </a:rPr>
              <a:t>://</a:t>
            </a:r>
            <a:r>
              <a:rPr lang="en-US" altLang="zh-CN" sz="2400" dirty="0" smtClean="0">
                <a:solidFill>
                  <a:schemeClr val="accent1"/>
                </a:solidFill>
                <a:latin typeface="Times New Roman" panose="02020603050405020304" pitchFamily="18" charset="0"/>
                <a:cs typeface="Times New Roman" panose="02020603050405020304" pitchFamily="18" charset="0"/>
                <a:hlinkClick r:id="rId4"/>
              </a:rPr>
              <a:t>zhuanlan.zhihu.com/p/97131966</a:t>
            </a:r>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共享存储程序优化</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solidFill>
                  <a:schemeClr val="accent1"/>
                </a:solidFill>
                <a:latin typeface="Times New Roman" panose="02020603050405020304" pitchFamily="18" charset="0"/>
                <a:cs typeface="Times New Roman" panose="02020603050405020304" pitchFamily="18" charset="0"/>
              </a:rPr>
              <a:t>Link: </a:t>
            </a:r>
            <a:r>
              <a:rPr lang="en-US" altLang="zh-CN" sz="2400" dirty="0" smtClean="0">
                <a:solidFill>
                  <a:schemeClr val="accent1"/>
                </a:solidFill>
                <a:latin typeface="Times New Roman" panose="02020603050405020304" pitchFamily="18" charset="0"/>
                <a:cs typeface="Times New Roman" panose="02020603050405020304" pitchFamily="18" charset="0"/>
                <a:hlinkClick r:id="rId5"/>
              </a:rPr>
              <a:t>https</a:t>
            </a:r>
            <a:r>
              <a:rPr lang="en-US" altLang="zh-CN" sz="2400" dirty="0">
                <a:solidFill>
                  <a:schemeClr val="accent1"/>
                </a:solidFill>
                <a:latin typeface="Times New Roman" panose="02020603050405020304" pitchFamily="18" charset="0"/>
                <a:cs typeface="Times New Roman" panose="02020603050405020304" pitchFamily="18" charset="0"/>
                <a:hlinkClick r:id="rId5"/>
              </a:rPr>
              <a:t>://</a:t>
            </a:r>
            <a:r>
              <a:rPr lang="en-US" altLang="zh-CN" sz="2400" dirty="0" smtClean="0">
                <a:solidFill>
                  <a:schemeClr val="accent1"/>
                </a:solidFill>
                <a:latin typeface="Times New Roman" panose="02020603050405020304" pitchFamily="18" charset="0"/>
                <a:cs typeface="Times New Roman" panose="02020603050405020304" pitchFamily="18" charset="0"/>
                <a:hlinkClick r:id="rId5"/>
              </a:rPr>
              <a:t>zhuanlan.zhihu.com/p/538351377</a:t>
            </a:r>
            <a:endParaRPr lang="en-US" altLang="zh-CN" sz="2400" dirty="0">
              <a:solidFill>
                <a:schemeClr val="accent1"/>
              </a:solidFill>
              <a:latin typeface="Times New Roman" panose="02020603050405020304" pitchFamily="18" charset="0"/>
              <a:cs typeface="Times New Roman" panose="02020603050405020304" pitchFamily="18" charset="0"/>
            </a:endParaRPr>
          </a:p>
          <a:p>
            <a:r>
              <a:rPr lang="en-US" altLang="zh-CN" sz="2400" dirty="0" smtClean="0">
                <a:solidFill>
                  <a:schemeClr val="accent1"/>
                </a:solidFill>
                <a:latin typeface="Times New Roman" panose="02020603050405020304" pitchFamily="18" charset="0"/>
                <a:cs typeface="Times New Roman" panose="02020603050405020304" pitchFamily="18" charset="0"/>
              </a:rPr>
              <a:t>4.4 CUDA</a:t>
            </a:r>
            <a:r>
              <a:rPr lang="zh-CN" altLang="en-US" sz="2400" dirty="0" smtClean="0">
                <a:solidFill>
                  <a:schemeClr val="accent1"/>
                </a:solidFill>
                <a:latin typeface="Times New Roman" panose="02020603050405020304" pitchFamily="18" charset="0"/>
                <a:cs typeface="Times New Roman" panose="02020603050405020304" pitchFamily="18" charset="0"/>
              </a:rPr>
              <a:t>程序</a:t>
            </a:r>
            <a:r>
              <a:rPr lang="zh-CN" altLang="en-US" sz="2400" dirty="0">
                <a:solidFill>
                  <a:schemeClr val="accent1"/>
                </a:solidFill>
                <a:latin typeface="Times New Roman" panose="02020603050405020304" pitchFamily="18" charset="0"/>
                <a:cs typeface="Times New Roman" panose="02020603050405020304" pitchFamily="18" charset="0"/>
              </a:rPr>
              <a:t>性能</a:t>
            </a:r>
            <a:r>
              <a:rPr lang="zh-CN" altLang="en-US" sz="2400" dirty="0" smtClean="0">
                <a:solidFill>
                  <a:schemeClr val="accent1"/>
                </a:solidFill>
                <a:latin typeface="Times New Roman" panose="02020603050405020304" pitchFamily="18" charset="0"/>
                <a:cs typeface="Times New Roman" panose="02020603050405020304" pitchFamily="18" charset="0"/>
              </a:rPr>
              <a:t>分析</a:t>
            </a:r>
            <a:r>
              <a:rPr lang="zh-CN" altLang="en-US" sz="2400" dirty="0">
                <a:solidFill>
                  <a:schemeClr val="accent1"/>
                </a:solidFill>
                <a:latin typeface="Times New Roman" panose="02020603050405020304" pitchFamily="18" charset="0"/>
                <a:cs typeface="Times New Roman" panose="02020603050405020304" pitchFamily="18" charset="0"/>
              </a:rPr>
              <a:t>工具</a:t>
            </a:r>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r>
              <a:rPr lang="en-US" altLang="zh-CN" sz="2400" dirty="0" err="1">
                <a:latin typeface="Times New Roman" panose="02020603050405020304" pitchFamily="18" charset="0"/>
                <a:cs typeface="Times New Roman" panose="02020603050405020304" pitchFamily="18" charset="0"/>
              </a:rPr>
              <a:t>Nsight</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系列</a:t>
            </a:r>
            <a:endParaRPr lang="en-US" altLang="zh-CN" sz="2400" dirty="0">
              <a:latin typeface="Times New Roman" panose="02020603050405020304" pitchFamily="18" charset="0"/>
              <a:cs typeface="Times New Roman" panose="02020603050405020304" pitchFamily="18" charset="0"/>
            </a:endParaRPr>
          </a:p>
          <a:p>
            <a:r>
              <a:rPr lang="en-US" altLang="zh-CN" sz="2400" dirty="0">
                <a:solidFill>
                  <a:schemeClr val="accent1"/>
                </a:solidFill>
                <a:latin typeface="Times New Roman" panose="02020603050405020304" pitchFamily="18" charset="0"/>
                <a:cs typeface="Times New Roman" panose="02020603050405020304" pitchFamily="18" charset="0"/>
              </a:rPr>
              <a:t>Link: </a:t>
            </a:r>
            <a:r>
              <a:rPr lang="en-US" altLang="zh-CN" sz="2400" dirty="0">
                <a:solidFill>
                  <a:schemeClr val="accent1"/>
                </a:solidFill>
                <a:latin typeface="Times New Roman" panose="02020603050405020304" pitchFamily="18" charset="0"/>
                <a:cs typeface="Times New Roman" panose="02020603050405020304" pitchFamily="18" charset="0"/>
                <a:hlinkClick r:id="rId6"/>
              </a:rPr>
              <a:t>https://</a:t>
            </a:r>
            <a:r>
              <a:rPr lang="en-US" altLang="zh-CN" sz="2400" dirty="0" smtClean="0">
                <a:solidFill>
                  <a:schemeClr val="accent1"/>
                </a:solidFill>
                <a:latin typeface="Times New Roman" panose="02020603050405020304" pitchFamily="18" charset="0"/>
                <a:cs typeface="Times New Roman" panose="02020603050405020304" pitchFamily="18" charset="0"/>
                <a:hlinkClick r:id="rId6"/>
              </a:rPr>
              <a:t>zhuanlan.zhihu.com/p/132582159</a:t>
            </a:r>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GPU</a:t>
            </a:r>
            <a:r>
              <a:rPr lang="zh-CN" altLang="en-US" sz="2400" dirty="0">
                <a:latin typeface="Times New Roman" panose="02020603050405020304" pitchFamily="18" charset="0"/>
                <a:cs typeface="Times New Roman" panose="02020603050405020304" pitchFamily="18" charset="0"/>
              </a:rPr>
              <a:t>端的</a:t>
            </a:r>
            <a:r>
              <a:rPr lang="en-US" altLang="zh-CN" sz="2400" dirty="0">
                <a:latin typeface="Times New Roman" panose="02020603050405020304" pitchFamily="18" charset="0"/>
                <a:cs typeface="Times New Roman" panose="02020603050405020304" pitchFamily="18" charset="0"/>
              </a:rPr>
              <a:t>CUDA Event</a:t>
            </a:r>
            <a:r>
              <a:rPr lang="zh-CN" altLang="en-US" sz="2400" dirty="0">
                <a:latin typeface="Times New Roman" panose="02020603050405020304" pitchFamily="18" charset="0"/>
                <a:cs typeface="Times New Roman" panose="02020603050405020304" pitchFamily="18" charset="0"/>
              </a:rPr>
              <a:t>计时</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solidFill>
                  <a:schemeClr val="accent1"/>
                </a:solidFill>
                <a:latin typeface="Times New Roman" panose="02020603050405020304" pitchFamily="18" charset="0"/>
                <a:cs typeface="Times New Roman" panose="02020603050405020304" pitchFamily="18" charset="0"/>
              </a:rPr>
              <a:t>Link: https</a:t>
            </a:r>
            <a:r>
              <a:rPr lang="en-US" altLang="zh-CN" sz="2400" dirty="0">
                <a:solidFill>
                  <a:schemeClr val="accent1"/>
                </a:solidFill>
                <a:latin typeface="Times New Roman" panose="02020603050405020304" pitchFamily="18" charset="0"/>
                <a:cs typeface="Times New Roman" panose="02020603050405020304" pitchFamily="18" charset="0"/>
              </a:rPr>
              <a:t>://zhuanlan.zhihu.com/p/339960063</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9469635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390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308654"/>
            <a:ext cx="10808740" cy="417513"/>
          </a:xfrm>
        </p:spPr>
        <p:txBody>
          <a:bodyPr/>
          <a:lstStyle/>
          <a:p>
            <a:pPr marL="0" lvl="0" indent="0">
              <a:lnSpc>
                <a:spcPct val="100000"/>
              </a:lnSpc>
              <a:spcBef>
                <a:spcPts val="0"/>
              </a:spcBef>
              <a:defRPr/>
            </a:pPr>
            <a:r>
              <a:rPr lang="en-US" altLang="zh-CN" sz="3600" kern="0" dirty="0" smtClean="0">
                <a:solidFill>
                  <a:srgbClr val="002060"/>
                </a:solidFill>
              </a:rPr>
              <a:t>1</a:t>
            </a:r>
            <a:r>
              <a:rPr lang="zh-CN" altLang="en-US" sz="3600" kern="0" dirty="0" smtClean="0">
                <a:solidFill>
                  <a:srgbClr val="002060"/>
                </a:solidFill>
              </a:rPr>
              <a:t>、</a:t>
            </a:r>
            <a:r>
              <a:rPr lang="en-US" altLang="zh-CN" sz="3600" kern="0" dirty="0" smtClean="0">
                <a:solidFill>
                  <a:srgbClr val="002060"/>
                </a:solidFill>
              </a:rPr>
              <a:t>CUDA</a:t>
            </a:r>
            <a:r>
              <a:rPr lang="zh-CN" altLang="en-US" sz="3600" kern="0" dirty="0" smtClean="0">
                <a:solidFill>
                  <a:srgbClr val="002060"/>
                </a:solidFill>
              </a:rPr>
              <a:t>概述</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3</a:t>
            </a:fld>
            <a:endParaRPr lang="zh-CN" altLang="en-US" sz="1200">
              <a:solidFill>
                <a:prstClr val="black">
                  <a:tint val="75000"/>
                </a:prstClr>
              </a:solidFill>
              <a:ea typeface="Microsoft YaHei"/>
            </a:endParaRPr>
          </a:p>
        </p:txBody>
      </p:sp>
      <p:sp>
        <p:nvSpPr>
          <p:cNvPr id="6" name="文本框 5"/>
          <p:cNvSpPr txBox="1"/>
          <p:nvPr/>
        </p:nvSpPr>
        <p:spPr>
          <a:xfrm>
            <a:off x="695326" y="1136469"/>
            <a:ext cx="3223531"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1.1 CUDA</a:t>
            </a:r>
            <a:r>
              <a:rPr lang="zh-CN" altLang="en-US" sz="2400" dirty="0" smtClean="0">
                <a:solidFill>
                  <a:schemeClr val="accent1"/>
                </a:solidFill>
                <a:latin typeface="Times New Roman" panose="02020603050405020304" pitchFamily="18" charset="0"/>
                <a:cs typeface="Times New Roman" panose="02020603050405020304" pitchFamily="18" charset="0"/>
              </a:rPr>
              <a:t>诞生的原因</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
        <p:nvSpPr>
          <p:cNvPr id="20" name="文本框 19"/>
          <p:cNvSpPr txBox="1"/>
          <p:nvPr/>
        </p:nvSpPr>
        <p:spPr>
          <a:xfrm>
            <a:off x="829142" y="1650696"/>
            <a:ext cx="3564438" cy="4524315"/>
          </a:xfrm>
          <a:prstGeom prst="rect">
            <a:avLst/>
          </a:prstGeom>
          <a:noFill/>
        </p:spPr>
        <p:txBody>
          <a:bodyPr wrap="square" rtlCol="0">
            <a:spAutoFit/>
          </a:bodyPr>
          <a:lstStyle/>
          <a:p>
            <a:pPr indent="457200">
              <a:lnSpc>
                <a:spcPct val="200000"/>
              </a:lnSpc>
            </a:pPr>
            <a:r>
              <a:rPr lang="en-US" altLang="zh-CN" dirty="0" smtClean="0"/>
              <a:t>CUDA</a:t>
            </a:r>
            <a:r>
              <a:rPr lang="zh-CN" altLang="en-US" dirty="0" smtClean="0"/>
              <a:t>（</a:t>
            </a:r>
            <a:r>
              <a:rPr lang="en-US" altLang="zh-CN" dirty="0"/>
              <a:t>Compute Unified Device Architecture</a:t>
            </a:r>
            <a:r>
              <a:rPr lang="zh-CN" altLang="en-US" dirty="0" smtClean="0"/>
              <a:t>）也称为统一</a:t>
            </a:r>
            <a:r>
              <a:rPr lang="zh-CN" altLang="en-US" dirty="0"/>
              <a:t>计算设备</a:t>
            </a:r>
            <a:r>
              <a:rPr lang="zh-CN" altLang="en-US" dirty="0" smtClean="0"/>
              <a:t>架构，是一种通用的并行计算平台和编程模型，目的在于突破</a:t>
            </a:r>
            <a:r>
              <a:rPr lang="en-US" altLang="zh-CN" dirty="0" smtClean="0"/>
              <a:t>GPU</a:t>
            </a:r>
            <a:r>
              <a:rPr lang="zh-CN" altLang="en-US" dirty="0" smtClean="0"/>
              <a:t>仅用于图形渲染任务的局限，作为一种方便利用</a:t>
            </a:r>
            <a:r>
              <a:rPr lang="en-US" altLang="zh-CN" dirty="0" smtClean="0"/>
              <a:t>GPU</a:t>
            </a:r>
            <a:r>
              <a:rPr lang="zh-CN" altLang="en-US" dirty="0" smtClean="0"/>
              <a:t>强大计算能力的工具，加速各种大规模</a:t>
            </a:r>
            <a:r>
              <a:rPr lang="zh-CN" altLang="en-US" dirty="0"/>
              <a:t>复杂</a:t>
            </a:r>
            <a:r>
              <a:rPr lang="zh-CN" altLang="en-US" dirty="0" smtClean="0"/>
              <a:t>并行计算任务。</a:t>
            </a:r>
            <a:endParaRPr lang="zh-CN" altLang="en-US" dirty="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066" y="1132749"/>
            <a:ext cx="5930114" cy="5094888"/>
          </a:xfrm>
          <a:prstGeom prst="rect">
            <a:avLst/>
          </a:prstGeom>
        </p:spPr>
      </p:pic>
    </p:spTree>
    <p:custDataLst>
      <p:tags r:id="rId1"/>
    </p:custDataLst>
    <p:extLst>
      <p:ext uri="{BB962C8B-B14F-4D97-AF65-F5344CB8AC3E}">
        <p14:creationId xmlns:p14="http://schemas.microsoft.com/office/powerpoint/2010/main" val="3712957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308654"/>
            <a:ext cx="10808740" cy="417513"/>
          </a:xfrm>
        </p:spPr>
        <p:txBody>
          <a:bodyPr/>
          <a:lstStyle/>
          <a:p>
            <a:pPr marL="0" lvl="0" indent="0">
              <a:lnSpc>
                <a:spcPct val="100000"/>
              </a:lnSpc>
              <a:spcBef>
                <a:spcPts val="0"/>
              </a:spcBef>
              <a:defRPr/>
            </a:pPr>
            <a:r>
              <a:rPr lang="en-US" altLang="zh-CN" sz="3600" kern="0" dirty="0" smtClean="0">
                <a:solidFill>
                  <a:srgbClr val="002060"/>
                </a:solidFill>
              </a:rPr>
              <a:t>1</a:t>
            </a:r>
            <a:r>
              <a:rPr lang="zh-CN" altLang="en-US" sz="3600" kern="0" dirty="0" smtClean="0">
                <a:solidFill>
                  <a:srgbClr val="002060"/>
                </a:solidFill>
              </a:rPr>
              <a:t>、</a:t>
            </a:r>
            <a:r>
              <a:rPr lang="en-US" altLang="zh-CN" sz="3600" kern="0" dirty="0" smtClean="0">
                <a:solidFill>
                  <a:srgbClr val="002060"/>
                </a:solidFill>
              </a:rPr>
              <a:t>CUDA</a:t>
            </a:r>
            <a:r>
              <a:rPr lang="zh-CN" altLang="en-US" sz="3600" kern="0" dirty="0" smtClean="0">
                <a:solidFill>
                  <a:srgbClr val="002060"/>
                </a:solidFill>
              </a:rPr>
              <a:t>概述</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4</a:t>
            </a:fld>
            <a:endParaRPr lang="zh-CN" altLang="en-US" sz="1200">
              <a:solidFill>
                <a:prstClr val="black">
                  <a:tint val="75000"/>
                </a:prstClr>
              </a:solidFill>
              <a:ea typeface="Microsoft YaHei"/>
            </a:endParaRPr>
          </a:p>
        </p:txBody>
      </p:sp>
      <p:graphicFrame>
        <p:nvGraphicFramePr>
          <p:cNvPr id="5" name="图示 4"/>
          <p:cNvGraphicFramePr/>
          <p:nvPr>
            <p:extLst/>
          </p:nvPr>
        </p:nvGraphicFramePr>
        <p:xfrm>
          <a:off x="-129133" y="2463038"/>
          <a:ext cx="4872447" cy="22769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文本框 5"/>
          <p:cNvSpPr txBox="1"/>
          <p:nvPr/>
        </p:nvSpPr>
        <p:spPr>
          <a:xfrm>
            <a:off x="695326" y="1136469"/>
            <a:ext cx="3223531"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1.2 GPU</a:t>
            </a:r>
            <a:r>
              <a:rPr lang="zh-CN" altLang="en-US" sz="2400" dirty="0" smtClean="0">
                <a:solidFill>
                  <a:schemeClr val="accent1"/>
                </a:solidFill>
                <a:latin typeface="Times New Roman" panose="02020603050405020304" pitchFamily="18" charset="0"/>
                <a:cs typeface="Times New Roman" panose="02020603050405020304" pitchFamily="18" charset="0"/>
              </a:rPr>
              <a:t>与</a:t>
            </a:r>
            <a:r>
              <a:rPr lang="en-US" altLang="zh-CN" sz="2400" dirty="0" smtClean="0">
                <a:solidFill>
                  <a:schemeClr val="accent1"/>
                </a:solidFill>
                <a:latin typeface="Times New Roman" panose="02020603050405020304" pitchFamily="18" charset="0"/>
                <a:cs typeface="Times New Roman" panose="02020603050405020304" pitchFamily="18" charset="0"/>
              </a:rPr>
              <a:t>CPU</a:t>
            </a:r>
            <a:r>
              <a:rPr lang="zh-CN" altLang="en-US" sz="2400" dirty="0" smtClean="0">
                <a:solidFill>
                  <a:schemeClr val="accent1"/>
                </a:solidFill>
                <a:latin typeface="Times New Roman" panose="02020603050405020304" pitchFamily="18" charset="0"/>
                <a:cs typeface="Times New Roman" panose="02020603050405020304" pitchFamily="18" charset="0"/>
              </a:rPr>
              <a:t>的特性</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9"/>
          <a:stretch>
            <a:fillRect/>
          </a:stretch>
        </p:blipFill>
        <p:spPr>
          <a:xfrm>
            <a:off x="4605266" y="2528354"/>
            <a:ext cx="6898800" cy="3388102"/>
          </a:xfrm>
          <a:prstGeom prst="rect">
            <a:avLst/>
          </a:prstGeom>
        </p:spPr>
      </p:pic>
      <p:grpSp>
        <p:nvGrpSpPr>
          <p:cNvPr id="15" name="组合 14"/>
          <p:cNvGrpSpPr/>
          <p:nvPr/>
        </p:nvGrpSpPr>
        <p:grpSpPr>
          <a:xfrm>
            <a:off x="1287916" y="5142750"/>
            <a:ext cx="1019174" cy="462139"/>
            <a:chOff x="1645424" y="1462305"/>
            <a:chExt cx="2296618" cy="431775"/>
          </a:xfrm>
        </p:grpSpPr>
        <p:sp>
          <p:nvSpPr>
            <p:cNvPr id="16" name="矩形 15"/>
            <p:cNvSpPr/>
            <p:nvPr/>
          </p:nvSpPr>
          <p:spPr>
            <a:xfrm>
              <a:off x="1645424" y="1462305"/>
              <a:ext cx="2296618" cy="431775"/>
            </a:xfrm>
            <a:prstGeom prst="rect">
              <a:avLst/>
            </a:prstGeom>
            <a:ln>
              <a:solidFill>
                <a:schemeClr val="accent5">
                  <a:lumMod val="75000"/>
                </a:schemeClr>
              </a:solidFill>
            </a:ln>
          </p:spPr>
          <p:style>
            <a:lnRef idx="2">
              <a:schemeClr val="accent4">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文本框 18"/>
            <p:cNvSpPr txBox="1"/>
            <p:nvPr/>
          </p:nvSpPr>
          <p:spPr>
            <a:xfrm>
              <a:off x="1645424" y="1462305"/>
              <a:ext cx="2296618" cy="431775"/>
            </a:xfrm>
            <a:prstGeom prst="rect">
              <a:avLst/>
            </a:prstGeom>
            <a:ln>
              <a:solidFill>
                <a:schemeClr val="accent5">
                  <a:lumMod val="75000"/>
                </a:schemeClr>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dirty="0"/>
                <a:t>协同工作</a:t>
              </a:r>
              <a:endParaRPr lang="zh-CN" altLang="en-US" sz="1800" kern="1200" dirty="0"/>
            </a:p>
          </p:txBody>
        </p:sp>
      </p:grpSp>
      <p:grpSp>
        <p:nvGrpSpPr>
          <p:cNvPr id="26" name="组合 25"/>
          <p:cNvGrpSpPr/>
          <p:nvPr/>
        </p:nvGrpSpPr>
        <p:grpSpPr>
          <a:xfrm>
            <a:off x="2899683" y="5142750"/>
            <a:ext cx="1019174" cy="462139"/>
            <a:chOff x="1645424" y="1462305"/>
            <a:chExt cx="2296618" cy="431775"/>
          </a:xfrm>
        </p:grpSpPr>
        <p:sp>
          <p:nvSpPr>
            <p:cNvPr id="27" name="矩形 26"/>
            <p:cNvSpPr/>
            <p:nvPr/>
          </p:nvSpPr>
          <p:spPr>
            <a:xfrm>
              <a:off x="1645424" y="1462305"/>
              <a:ext cx="2296618" cy="431775"/>
            </a:xfrm>
            <a:prstGeom prst="rect">
              <a:avLst/>
            </a:prstGeom>
            <a:ln>
              <a:solidFill>
                <a:schemeClr val="accent5">
                  <a:lumMod val="75000"/>
                </a:schemeClr>
              </a:solidFill>
            </a:ln>
          </p:spPr>
          <p:style>
            <a:lnRef idx="2">
              <a:schemeClr val="accent4">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8" name="文本框 27"/>
            <p:cNvSpPr txBox="1"/>
            <p:nvPr/>
          </p:nvSpPr>
          <p:spPr>
            <a:xfrm>
              <a:off x="1645424" y="1462305"/>
              <a:ext cx="2296618" cy="431775"/>
            </a:xfrm>
            <a:prstGeom prst="rect">
              <a:avLst/>
            </a:prstGeom>
            <a:ln>
              <a:solidFill>
                <a:schemeClr val="accent5">
                  <a:lumMod val="75000"/>
                </a:schemeClr>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优势互补</a:t>
              </a:r>
              <a:endParaRPr lang="zh-CN" altLang="en-US" sz="1800" kern="1200" dirty="0"/>
            </a:p>
          </p:txBody>
        </p:sp>
      </p:grpSp>
      <p:sp>
        <p:nvSpPr>
          <p:cNvPr id="7" name="文本框 6"/>
          <p:cNvSpPr txBox="1"/>
          <p:nvPr/>
        </p:nvSpPr>
        <p:spPr>
          <a:xfrm>
            <a:off x="5584369" y="5769495"/>
            <a:ext cx="1420586" cy="369332"/>
          </a:xfrm>
          <a:prstGeom prst="rect">
            <a:avLst/>
          </a:prstGeom>
          <a:noFill/>
        </p:spPr>
        <p:txBody>
          <a:bodyPr wrap="square" rtlCol="0">
            <a:spAutoFit/>
          </a:bodyPr>
          <a:lstStyle/>
          <a:p>
            <a:pPr algn="ctr"/>
            <a:r>
              <a:rPr lang="en-US" altLang="zh-CN" dirty="0" smtClean="0"/>
              <a:t>Host</a:t>
            </a:r>
            <a:endParaRPr lang="zh-CN" altLang="en-US" dirty="0"/>
          </a:p>
        </p:txBody>
      </p:sp>
      <p:sp>
        <p:nvSpPr>
          <p:cNvPr id="29" name="文本框 28"/>
          <p:cNvSpPr txBox="1"/>
          <p:nvPr/>
        </p:nvSpPr>
        <p:spPr>
          <a:xfrm>
            <a:off x="9116786" y="5769495"/>
            <a:ext cx="1420586" cy="369332"/>
          </a:xfrm>
          <a:prstGeom prst="rect">
            <a:avLst/>
          </a:prstGeom>
          <a:noFill/>
        </p:spPr>
        <p:txBody>
          <a:bodyPr wrap="square" rtlCol="0">
            <a:spAutoFit/>
          </a:bodyPr>
          <a:lstStyle/>
          <a:p>
            <a:pPr algn="ctr"/>
            <a:r>
              <a:rPr lang="en-US" altLang="zh-CN" dirty="0" smtClean="0"/>
              <a:t>Device</a:t>
            </a:r>
            <a:endParaRPr lang="zh-CN" altLang="en-US" dirty="0"/>
          </a:p>
        </p:txBody>
      </p:sp>
    </p:spTree>
    <p:custDataLst>
      <p:tags r:id="rId1"/>
    </p:custDataLst>
    <p:extLst>
      <p:ext uri="{BB962C8B-B14F-4D97-AF65-F5344CB8AC3E}">
        <p14:creationId xmlns:p14="http://schemas.microsoft.com/office/powerpoint/2010/main" val="454480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308654"/>
            <a:ext cx="10808740" cy="417513"/>
          </a:xfrm>
        </p:spPr>
        <p:txBody>
          <a:bodyPr/>
          <a:lstStyle/>
          <a:p>
            <a:pPr marL="0" lvl="0" indent="0">
              <a:lnSpc>
                <a:spcPct val="100000"/>
              </a:lnSpc>
              <a:spcBef>
                <a:spcPts val="0"/>
              </a:spcBef>
              <a:defRPr/>
            </a:pPr>
            <a:r>
              <a:rPr lang="en-US" altLang="zh-CN" sz="3600" kern="0" dirty="0" smtClean="0">
                <a:solidFill>
                  <a:srgbClr val="002060"/>
                </a:solidFill>
              </a:rPr>
              <a:t>1</a:t>
            </a:r>
            <a:r>
              <a:rPr lang="zh-CN" altLang="en-US" sz="3600" kern="0" dirty="0" smtClean="0">
                <a:solidFill>
                  <a:srgbClr val="002060"/>
                </a:solidFill>
              </a:rPr>
              <a:t>、</a:t>
            </a:r>
            <a:r>
              <a:rPr lang="en-US" altLang="zh-CN" sz="3600" kern="0" dirty="0" smtClean="0">
                <a:solidFill>
                  <a:srgbClr val="002060"/>
                </a:solidFill>
              </a:rPr>
              <a:t>CUDA</a:t>
            </a:r>
            <a:r>
              <a:rPr lang="zh-CN" altLang="en-US" sz="3600" kern="0" dirty="0" smtClean="0">
                <a:solidFill>
                  <a:srgbClr val="002060"/>
                </a:solidFill>
              </a:rPr>
              <a:t>概述</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5</a:t>
            </a:fld>
            <a:endParaRPr lang="zh-CN" altLang="en-US" sz="1200">
              <a:solidFill>
                <a:prstClr val="black">
                  <a:tint val="75000"/>
                </a:prstClr>
              </a:solidFill>
              <a:ea typeface="Microsoft YaHei"/>
            </a:endParaRPr>
          </a:p>
        </p:txBody>
      </p:sp>
      <p:sp>
        <p:nvSpPr>
          <p:cNvPr id="6" name="文本框 5"/>
          <p:cNvSpPr txBox="1"/>
          <p:nvPr/>
        </p:nvSpPr>
        <p:spPr>
          <a:xfrm>
            <a:off x="695326" y="1136469"/>
            <a:ext cx="3223531"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1.3 CUDA</a:t>
            </a:r>
            <a:r>
              <a:rPr lang="zh-CN" altLang="en-US" sz="2400" dirty="0" smtClean="0">
                <a:solidFill>
                  <a:schemeClr val="accent1"/>
                </a:solidFill>
                <a:latin typeface="Times New Roman" panose="02020603050405020304" pitchFamily="18" charset="0"/>
                <a:cs typeface="Times New Roman" panose="02020603050405020304" pitchFamily="18" charset="0"/>
              </a:rPr>
              <a:t>编程模型</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
        <p:nvSpPr>
          <p:cNvPr id="30" name="文本框 29"/>
          <p:cNvSpPr txBox="1"/>
          <p:nvPr/>
        </p:nvSpPr>
        <p:spPr>
          <a:xfrm>
            <a:off x="687934" y="1685293"/>
            <a:ext cx="4812979" cy="4247317"/>
          </a:xfrm>
          <a:prstGeom prst="rect">
            <a:avLst/>
          </a:prstGeom>
          <a:noFill/>
        </p:spPr>
        <p:txBody>
          <a:bodyPr wrap="square" rtlCol="0">
            <a:spAutoFit/>
          </a:bodyPr>
          <a:lstStyle/>
          <a:p>
            <a:pPr indent="457200">
              <a:lnSpc>
                <a:spcPct val="150000"/>
              </a:lnSpc>
            </a:pPr>
            <a:r>
              <a:rPr lang="en-US" altLang="zh-CN" dirty="0" smtClean="0">
                <a:latin typeface="+mn-ea"/>
              </a:rPr>
              <a:t>CUDA</a:t>
            </a:r>
            <a:r>
              <a:rPr lang="zh-CN" altLang="en-US" dirty="0" smtClean="0">
                <a:latin typeface="+mn-ea"/>
              </a:rPr>
              <a:t>的编程模型是一种异构的编程</a:t>
            </a:r>
            <a:r>
              <a:rPr lang="zh-CN" altLang="en-US" dirty="0">
                <a:latin typeface="+mn-ea"/>
              </a:rPr>
              <a:t>模型，在异构计算架构中，</a:t>
            </a:r>
            <a:r>
              <a:rPr lang="en-US" altLang="zh-CN" dirty="0">
                <a:latin typeface="+mn-ea"/>
              </a:rPr>
              <a:t>GPU</a:t>
            </a:r>
            <a:r>
              <a:rPr lang="zh-CN" altLang="en-US" dirty="0">
                <a:latin typeface="+mn-ea"/>
              </a:rPr>
              <a:t>与</a:t>
            </a:r>
            <a:r>
              <a:rPr lang="en-US" altLang="zh-CN" dirty="0">
                <a:latin typeface="+mn-ea"/>
              </a:rPr>
              <a:t>CPU</a:t>
            </a:r>
            <a:r>
              <a:rPr lang="zh-CN" altLang="en-US" dirty="0">
                <a:latin typeface="+mn-ea"/>
              </a:rPr>
              <a:t>通过</a:t>
            </a:r>
            <a:r>
              <a:rPr lang="en-US" altLang="zh-CN" dirty="0" err="1">
                <a:latin typeface="+mn-ea"/>
              </a:rPr>
              <a:t>PCIe</a:t>
            </a:r>
            <a:r>
              <a:rPr lang="zh-CN" altLang="en-US" dirty="0">
                <a:latin typeface="+mn-ea"/>
              </a:rPr>
              <a:t>总线连接在一起来协同</a:t>
            </a:r>
            <a:r>
              <a:rPr lang="zh-CN" altLang="en-US" dirty="0" smtClean="0">
                <a:latin typeface="+mn-ea"/>
              </a:rPr>
              <a:t>工作，编程模型设定</a:t>
            </a:r>
            <a:r>
              <a:rPr lang="en-US" altLang="zh-CN" dirty="0" smtClean="0">
                <a:latin typeface="+mn-ea"/>
              </a:rPr>
              <a:t>CUDA</a:t>
            </a:r>
            <a:r>
              <a:rPr lang="zh-CN" altLang="en-US" dirty="0" smtClean="0">
                <a:latin typeface="+mn-ea"/>
              </a:rPr>
              <a:t>的各线程都独立在</a:t>
            </a:r>
            <a:r>
              <a:rPr lang="en-US" altLang="zh-CN" dirty="0" smtClean="0">
                <a:latin typeface="+mn-ea"/>
              </a:rPr>
              <a:t>device</a:t>
            </a:r>
            <a:r>
              <a:rPr lang="zh-CN" altLang="en-US" dirty="0" smtClean="0">
                <a:latin typeface="+mn-ea"/>
              </a:rPr>
              <a:t>上执行，</a:t>
            </a:r>
            <a:r>
              <a:rPr lang="en-US" altLang="zh-CN" dirty="0" smtClean="0">
                <a:latin typeface="+mn-ea"/>
              </a:rPr>
              <a:t>GPU</a:t>
            </a:r>
            <a:r>
              <a:rPr lang="zh-CN" altLang="en-US" dirty="0" smtClean="0">
                <a:latin typeface="+mn-ea"/>
              </a:rPr>
              <a:t>设备做为主机的协处理器系统工作，构成</a:t>
            </a:r>
            <a:r>
              <a:rPr lang="en-US" altLang="zh-CN" dirty="0" smtClean="0">
                <a:latin typeface="+mn-ea"/>
              </a:rPr>
              <a:t>CUDA</a:t>
            </a:r>
            <a:r>
              <a:rPr lang="zh-CN" altLang="en-US" dirty="0" smtClean="0">
                <a:latin typeface="+mn-ea"/>
              </a:rPr>
              <a:t>的异构编程模型。</a:t>
            </a:r>
            <a:endParaRPr lang="en-US" altLang="zh-CN" dirty="0" smtClean="0">
              <a:latin typeface="+mn-ea"/>
            </a:endParaRPr>
          </a:p>
          <a:p>
            <a:pPr indent="457200">
              <a:lnSpc>
                <a:spcPct val="150000"/>
              </a:lnSpc>
            </a:pPr>
            <a:r>
              <a:rPr lang="en-US" altLang="zh-CN" dirty="0" smtClean="0">
                <a:latin typeface="+mn-ea"/>
              </a:rPr>
              <a:t>CUDA</a:t>
            </a:r>
            <a:r>
              <a:rPr lang="zh-CN" altLang="en-US" dirty="0" smtClean="0">
                <a:latin typeface="+mn-ea"/>
              </a:rPr>
              <a:t>程序会被</a:t>
            </a:r>
            <a:r>
              <a:rPr lang="en-US" altLang="zh-CN" dirty="0" smtClean="0">
                <a:latin typeface="+mn-ea"/>
              </a:rPr>
              <a:t>NVCC</a:t>
            </a:r>
            <a:r>
              <a:rPr lang="zh-CN" altLang="en-US" dirty="0" smtClean="0">
                <a:latin typeface="+mn-ea"/>
              </a:rPr>
              <a:t>编译器分离代码，并分别进行编译，</a:t>
            </a:r>
            <a:r>
              <a:rPr lang="en-US" altLang="zh-CN" dirty="0" smtClean="0">
                <a:latin typeface="+mn-ea"/>
              </a:rPr>
              <a:t>host code</a:t>
            </a:r>
            <a:r>
              <a:rPr lang="zh-CN" altLang="en-US" dirty="0" smtClean="0">
                <a:latin typeface="+mn-ea"/>
              </a:rPr>
              <a:t>会被编译为</a:t>
            </a:r>
            <a:r>
              <a:rPr lang="en-US" altLang="zh-CN" dirty="0" smtClean="0">
                <a:latin typeface="+mn-ea"/>
              </a:rPr>
              <a:t>x64</a:t>
            </a:r>
            <a:r>
              <a:rPr lang="zh-CN" altLang="en-US" dirty="0" smtClean="0">
                <a:latin typeface="+mn-ea"/>
              </a:rPr>
              <a:t>指令（</a:t>
            </a:r>
            <a:r>
              <a:rPr lang="en-US" altLang="zh-CN" dirty="0" smtClean="0">
                <a:latin typeface="+mn-ea"/>
              </a:rPr>
              <a:t>ISA</a:t>
            </a:r>
            <a:r>
              <a:rPr lang="zh-CN" altLang="en-US" dirty="0" smtClean="0">
                <a:latin typeface="+mn-ea"/>
              </a:rPr>
              <a:t>），</a:t>
            </a:r>
            <a:r>
              <a:rPr lang="en-US" altLang="zh-CN" dirty="0" smtClean="0">
                <a:latin typeface="+mn-ea"/>
              </a:rPr>
              <a:t>device code</a:t>
            </a:r>
            <a:r>
              <a:rPr lang="zh-CN" altLang="en-US" dirty="0" smtClean="0">
                <a:latin typeface="+mn-ea"/>
              </a:rPr>
              <a:t>会被编译成</a:t>
            </a:r>
            <a:r>
              <a:rPr lang="en-US" altLang="zh-CN" dirty="0" err="1" smtClean="0">
                <a:latin typeface="+mn-ea"/>
              </a:rPr>
              <a:t>Nvidia</a:t>
            </a:r>
            <a:r>
              <a:rPr lang="zh-CN" altLang="en-US" dirty="0" smtClean="0">
                <a:latin typeface="+mn-ea"/>
              </a:rPr>
              <a:t>的指令（</a:t>
            </a:r>
            <a:r>
              <a:rPr lang="en-US" altLang="zh-CN" dirty="0" smtClean="0">
                <a:latin typeface="+mn-ea"/>
              </a:rPr>
              <a:t>PTX</a:t>
            </a:r>
            <a:r>
              <a:rPr lang="zh-CN" altLang="en-US" dirty="0" smtClean="0">
                <a:latin typeface="+mn-ea"/>
              </a:rPr>
              <a:t>）</a:t>
            </a:r>
            <a:r>
              <a:rPr lang="zh-CN" altLang="en-US" dirty="0">
                <a:latin typeface="+mn-ea"/>
              </a:rPr>
              <a:t>。</a:t>
            </a:r>
            <a:endParaRPr lang="en-US" altLang="zh-CN" dirty="0" smtClean="0">
              <a:latin typeface="+mn-ea"/>
            </a:endParaRPr>
          </a:p>
        </p:txBody>
      </p:sp>
      <p:sp>
        <p:nvSpPr>
          <p:cNvPr id="10" name="文本框 9"/>
          <p:cNvSpPr txBox="1"/>
          <p:nvPr/>
        </p:nvSpPr>
        <p:spPr>
          <a:xfrm>
            <a:off x="7382044" y="5234186"/>
            <a:ext cx="2944369" cy="369332"/>
          </a:xfrm>
          <a:prstGeom prst="rect">
            <a:avLst/>
          </a:prstGeom>
          <a:noFill/>
        </p:spPr>
        <p:txBody>
          <a:bodyPr wrap="square" rtlCol="0">
            <a:spAutoFit/>
          </a:bodyPr>
          <a:lstStyle/>
          <a:p>
            <a:pPr algn="ctr"/>
            <a:r>
              <a:rPr lang="zh-CN" altLang="en-US" dirty="0"/>
              <a:t>异构计算应用执行逻辑</a:t>
            </a:r>
          </a:p>
        </p:txBody>
      </p:sp>
      <p:pic>
        <p:nvPicPr>
          <p:cNvPr id="1026" name="Picture 2" descr="previ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0913" y="1756778"/>
            <a:ext cx="5638222" cy="297067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00327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1">
            <a:extLst>
              <a:ext uri="{FF2B5EF4-FFF2-40B4-BE49-F238E27FC236}">
                <a16:creationId xmlns:a16="http://schemas.microsoft.com/office/drawing/2014/main" id="{DC757D13-45E2-F24A-8C16-64A86312785A}"/>
              </a:ext>
            </a:extLst>
          </p:cNvPr>
          <p:cNvSpPr>
            <a:spLocks noGrp="1"/>
          </p:cNvSpPr>
          <p:nvPr>
            <p:ph type="title"/>
          </p:nvPr>
        </p:nvSpPr>
        <p:spPr>
          <a:xfrm>
            <a:off x="862048" y="1893884"/>
            <a:ext cx="10791380" cy="1672275"/>
          </a:xfrm>
        </p:spPr>
        <p:txBody>
          <a:bodyPr/>
          <a:lstStyle/>
          <a:p>
            <a:pPr algn="ctr"/>
            <a:r>
              <a:rPr lang="en-US" altLang="zh-CN" sz="4800" dirty="0" smtClean="0">
                <a:latin typeface="微软雅黑" panose="020B0503020204020204" pitchFamily="34" charset="-122"/>
                <a:ea typeface="微软雅黑" panose="020B0503020204020204" pitchFamily="34" charset="-122"/>
                <a:cs typeface="+mn-ea"/>
                <a:sym typeface="思源黑体" panose="020B0500000000000000" pitchFamily="34" charset="-122"/>
              </a:rPr>
              <a:t>CUDA</a:t>
            </a:r>
            <a:r>
              <a:rPr lang="zh-CN" altLang="en-US" sz="4800" dirty="0" smtClean="0">
                <a:latin typeface="微软雅黑" panose="020B0503020204020204" pitchFamily="34" charset="-122"/>
                <a:ea typeface="微软雅黑" panose="020B0503020204020204" pitchFamily="34" charset="-122"/>
                <a:cs typeface="+mn-ea"/>
                <a:sym typeface="思源黑体" panose="020B0500000000000000" pitchFamily="34" charset="-122"/>
              </a:rPr>
              <a:t>编程</a:t>
            </a:r>
            <a:endParaRPr lang="en-US" altLang="zh-CN" sz="4800" dirty="0">
              <a:latin typeface="微软雅黑" panose="020B0503020204020204" pitchFamily="34" charset="-122"/>
              <a:ea typeface="微软雅黑" panose="020B0503020204020204" pitchFamily="34" charset="-122"/>
              <a:cs typeface="+mn-ea"/>
              <a:sym typeface="思源黑体" panose="020B0500000000000000" pitchFamily="34" charset="-122"/>
            </a:endParaRPr>
          </a:p>
        </p:txBody>
      </p:sp>
      <p:sp>
        <p:nvSpPr>
          <p:cNvPr id="3" name="Text Placeholder 1">
            <a:extLst>
              <a:ext uri="{FF2B5EF4-FFF2-40B4-BE49-F238E27FC236}">
                <a16:creationId xmlns:a16="http://schemas.microsoft.com/office/drawing/2014/main" id="{766056E2-3C11-9440-823E-F5F58A9C0110}"/>
              </a:ext>
            </a:extLst>
          </p:cNvPr>
          <p:cNvSpPr txBox="1">
            <a:spLocks/>
          </p:cNvSpPr>
          <p:nvPr/>
        </p:nvSpPr>
        <p:spPr>
          <a:xfrm>
            <a:off x="862048" y="4644268"/>
            <a:ext cx="10791380" cy="608634"/>
          </a:xfrm>
          <a:prstGeom prst="rect">
            <a:avLst/>
          </a:prstGeom>
        </p:spPr>
        <p:txBody>
          <a:bodyPr lIns="0" tIns="0" rIns="0" bIns="0">
            <a:noAutofit/>
          </a:bodyPr>
          <a:lstStyle>
            <a:lvl1pPr marL="0" indent="0" algn="l" defTabSz="914400" rtl="0" eaLnBrk="1" latinLnBrk="0" hangingPunct="1">
              <a:lnSpc>
                <a:spcPct val="90000"/>
              </a:lnSpc>
              <a:spcBef>
                <a:spcPts val="1000"/>
              </a:spcBef>
              <a:buFont typeface="Arial" panose="020B0604020202020204" pitchFamily="34" charset="0"/>
              <a:buNone/>
              <a:defRPr sz="3200" b="1" i="0" kern="1200">
                <a:solidFill>
                  <a:schemeClr val="bg1"/>
                </a:solidFill>
                <a:latin typeface="Source Han Sans CN" panose="020B0500000000000000" pitchFamily="34" charset="-128"/>
                <a:ea typeface="Source Han Sans CN"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2800" dirty="0" smtClean="0">
                <a:solidFill>
                  <a:schemeClr val="tx1"/>
                </a:solidFill>
                <a:latin typeface="微软雅黑" panose="020B0503020204020204" pitchFamily="34" charset="-122"/>
                <a:ea typeface="微软雅黑" panose="020B0503020204020204" pitchFamily="34" charset="-122"/>
                <a:cs typeface="+mn-ea"/>
                <a:sym typeface="+mn-lt"/>
              </a:rPr>
              <a:t>2. </a:t>
            </a:r>
            <a:r>
              <a:rPr lang="zh-CN" altLang="en-US" sz="2800" dirty="0" smtClean="0">
                <a:solidFill>
                  <a:schemeClr val="tx1"/>
                </a:solidFill>
                <a:latin typeface="微软雅黑" panose="020B0503020204020204" pitchFamily="34" charset="-122"/>
                <a:ea typeface="微软雅黑" panose="020B0503020204020204" pitchFamily="34" charset="-122"/>
                <a:cs typeface="+mn-ea"/>
                <a:sym typeface="+mn-lt"/>
              </a:rPr>
              <a:t>理论</a:t>
            </a:r>
            <a:r>
              <a:rPr lang="zh-CN" altLang="en-US" sz="2800" dirty="0">
                <a:solidFill>
                  <a:schemeClr val="tx1"/>
                </a:solidFill>
                <a:latin typeface="微软雅黑" panose="020B0503020204020204" pitchFamily="34" charset="-122"/>
                <a:ea typeface="微软雅黑" panose="020B0503020204020204" pitchFamily="34" charset="-122"/>
                <a:cs typeface="+mn-ea"/>
                <a:sym typeface="+mn-lt"/>
              </a:rPr>
              <a:t>基础</a:t>
            </a:r>
            <a:endParaRPr lang="en-US" altLang="zh-CN" sz="2800" dirty="0" smtClean="0">
              <a:solidFill>
                <a:schemeClr val="tx1"/>
              </a:solidFill>
              <a:latin typeface="微软雅黑" panose="020B0503020204020204" pitchFamily="34" charset="-122"/>
              <a:ea typeface="微软雅黑" panose="020B0503020204020204" pitchFamily="34" charset="-122"/>
              <a:cs typeface="+mn-ea"/>
              <a:sym typeface="+mn-lt"/>
            </a:endParaRPr>
          </a:p>
        </p:txBody>
      </p:sp>
      <p:pic>
        <p:nvPicPr>
          <p:cNvPr id="5" name="Picture 2" descr="CUDA学习：基础知识小结"/>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025" y="2237421"/>
            <a:ext cx="4543425" cy="2085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368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308654"/>
            <a:ext cx="10808740" cy="417513"/>
          </a:xfrm>
        </p:spPr>
        <p:txBody>
          <a:bodyPr/>
          <a:lstStyle/>
          <a:p>
            <a:pPr marL="0" lvl="0" indent="0">
              <a:lnSpc>
                <a:spcPct val="100000"/>
              </a:lnSpc>
              <a:spcBef>
                <a:spcPts val="0"/>
              </a:spcBef>
              <a:defRPr/>
            </a:pPr>
            <a:r>
              <a:rPr lang="en-US" altLang="zh-CN" sz="3600" kern="0" dirty="0">
                <a:solidFill>
                  <a:srgbClr val="002060"/>
                </a:solidFill>
              </a:rPr>
              <a:t>2</a:t>
            </a:r>
            <a:r>
              <a:rPr lang="zh-CN" altLang="en-US" sz="3600" kern="0" dirty="0" smtClean="0">
                <a:solidFill>
                  <a:srgbClr val="002060"/>
                </a:solidFill>
              </a:rPr>
              <a:t>、</a:t>
            </a:r>
            <a:r>
              <a:rPr lang="en-US" altLang="zh-CN" sz="3600" kern="0" dirty="0" smtClean="0">
                <a:solidFill>
                  <a:srgbClr val="002060"/>
                </a:solidFill>
              </a:rPr>
              <a:t>CUDA</a:t>
            </a:r>
            <a:r>
              <a:rPr lang="zh-CN" altLang="en-US" sz="3600" kern="0" dirty="0">
                <a:solidFill>
                  <a:srgbClr val="002060"/>
                </a:solidFill>
              </a:rPr>
              <a:t>理论基础</a:t>
            </a: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7</a:t>
            </a:fld>
            <a:endParaRPr lang="zh-CN" altLang="en-US" sz="1200">
              <a:solidFill>
                <a:prstClr val="black">
                  <a:tint val="75000"/>
                </a:prstClr>
              </a:solidFill>
              <a:ea typeface="Microsoft YaHei"/>
            </a:endParaRPr>
          </a:p>
        </p:txBody>
      </p:sp>
      <p:sp>
        <p:nvSpPr>
          <p:cNvPr id="6" name="文本框 5"/>
          <p:cNvSpPr txBox="1"/>
          <p:nvPr/>
        </p:nvSpPr>
        <p:spPr>
          <a:xfrm>
            <a:off x="695326" y="1136469"/>
            <a:ext cx="4568050"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2.1 CUDA</a:t>
            </a:r>
            <a:r>
              <a:rPr lang="zh-CN" altLang="en-US" sz="2400" dirty="0" smtClean="0">
                <a:solidFill>
                  <a:schemeClr val="accent1"/>
                </a:solidFill>
                <a:latin typeface="Times New Roman" panose="02020603050405020304" pitchFamily="18" charset="0"/>
                <a:cs typeface="Times New Roman" panose="02020603050405020304" pitchFamily="18" charset="0"/>
              </a:rPr>
              <a:t>程序流程</a:t>
            </a:r>
            <a:endParaRPr lang="en-US" altLang="zh-CN" sz="2400" dirty="0">
              <a:solidFill>
                <a:schemeClr val="accent1"/>
              </a:solidFill>
              <a:latin typeface="Times New Roman" panose="02020603050405020304" pitchFamily="18" charset="0"/>
              <a:cs typeface="Times New Roman" panose="02020603050405020304" pitchFamily="18" charset="0"/>
            </a:endParaRPr>
          </a:p>
        </p:txBody>
      </p:sp>
      <p:sp>
        <p:nvSpPr>
          <p:cNvPr id="19" name="文本框 18"/>
          <p:cNvSpPr txBox="1"/>
          <p:nvPr/>
        </p:nvSpPr>
        <p:spPr>
          <a:xfrm>
            <a:off x="829141" y="1752294"/>
            <a:ext cx="10674925" cy="5078313"/>
          </a:xfrm>
          <a:prstGeom prst="rect">
            <a:avLst/>
          </a:prstGeom>
          <a:noFill/>
        </p:spPr>
        <p:txBody>
          <a:bodyPr wrap="square" rtlCol="0">
            <a:spAutoFit/>
          </a:bodyPr>
          <a:lstStyle/>
          <a:p>
            <a:pPr marL="342900" indent="-342900">
              <a:lnSpc>
                <a:spcPct val="200000"/>
              </a:lnSpc>
              <a:buAutoNum type="arabicPeriod"/>
            </a:pPr>
            <a:r>
              <a:rPr lang="zh-CN" altLang="en-US" dirty="0" smtClean="0">
                <a:latin typeface="+mn-ea"/>
              </a:rPr>
              <a:t>分配</a:t>
            </a:r>
            <a:r>
              <a:rPr lang="en-US" altLang="zh-CN" dirty="0"/>
              <a:t>host</a:t>
            </a:r>
            <a:r>
              <a:rPr lang="zh-CN" altLang="en-US" dirty="0">
                <a:latin typeface="+mn-ea"/>
              </a:rPr>
              <a:t>内存，并进行数据初始化；</a:t>
            </a:r>
          </a:p>
          <a:p>
            <a:pPr marL="342900" indent="-342900">
              <a:lnSpc>
                <a:spcPct val="200000"/>
              </a:lnSpc>
              <a:buAutoNum type="arabicPeriod"/>
            </a:pPr>
            <a:r>
              <a:rPr lang="zh-CN" altLang="en-US" dirty="0">
                <a:latin typeface="+mn-ea"/>
              </a:rPr>
              <a:t>分配</a:t>
            </a:r>
            <a:r>
              <a:rPr lang="en-US" altLang="zh-CN" dirty="0"/>
              <a:t>device</a:t>
            </a:r>
            <a:r>
              <a:rPr lang="zh-CN" altLang="en-US" dirty="0">
                <a:latin typeface="+mn-ea"/>
              </a:rPr>
              <a:t>内存，并从</a:t>
            </a:r>
            <a:r>
              <a:rPr lang="en-US" altLang="zh-CN" dirty="0"/>
              <a:t>host</a:t>
            </a:r>
            <a:r>
              <a:rPr lang="zh-CN" altLang="en-US" dirty="0">
                <a:latin typeface="+mn-ea"/>
              </a:rPr>
              <a:t>将数据拷贝到</a:t>
            </a:r>
            <a:r>
              <a:rPr lang="en-US" altLang="zh-CN" dirty="0"/>
              <a:t>device</a:t>
            </a:r>
            <a:r>
              <a:rPr lang="zh-CN" altLang="en-US" dirty="0">
                <a:latin typeface="+mn-ea"/>
              </a:rPr>
              <a:t>上；</a:t>
            </a:r>
          </a:p>
          <a:p>
            <a:pPr marL="342900" indent="-342900">
              <a:lnSpc>
                <a:spcPct val="200000"/>
              </a:lnSpc>
              <a:buAutoNum type="arabicPeriod"/>
            </a:pPr>
            <a:r>
              <a:rPr lang="zh-CN" altLang="en-US" dirty="0" smtClean="0">
                <a:latin typeface="+mn-ea"/>
              </a:rPr>
              <a:t>调用</a:t>
            </a:r>
            <a:r>
              <a:rPr lang="en-US" altLang="zh-CN" dirty="0"/>
              <a:t>CUDA</a:t>
            </a:r>
            <a:r>
              <a:rPr lang="zh-CN" altLang="en-US" dirty="0">
                <a:latin typeface="+mn-ea"/>
              </a:rPr>
              <a:t>的核函数在</a:t>
            </a:r>
            <a:r>
              <a:rPr lang="en-US" altLang="zh-CN" dirty="0"/>
              <a:t>device</a:t>
            </a:r>
            <a:r>
              <a:rPr lang="zh-CN" altLang="en-US" dirty="0">
                <a:latin typeface="+mn-ea"/>
              </a:rPr>
              <a:t>上完成指定的运算；</a:t>
            </a:r>
          </a:p>
          <a:p>
            <a:pPr marL="342900" indent="-342900">
              <a:lnSpc>
                <a:spcPct val="200000"/>
              </a:lnSpc>
              <a:buAutoNum type="arabicPeriod"/>
            </a:pPr>
            <a:r>
              <a:rPr lang="zh-CN" altLang="en-US" dirty="0">
                <a:latin typeface="+mn-ea"/>
              </a:rPr>
              <a:t>将</a:t>
            </a:r>
            <a:r>
              <a:rPr lang="en-US" altLang="zh-CN" dirty="0"/>
              <a:t>device</a:t>
            </a:r>
            <a:r>
              <a:rPr lang="zh-CN" altLang="en-US" dirty="0">
                <a:latin typeface="+mn-ea"/>
              </a:rPr>
              <a:t>上的运算结果拷贝到</a:t>
            </a:r>
            <a:r>
              <a:rPr lang="en-US" altLang="zh-CN" dirty="0"/>
              <a:t>host</a:t>
            </a:r>
            <a:r>
              <a:rPr lang="zh-CN" altLang="en-US" dirty="0">
                <a:latin typeface="+mn-ea"/>
              </a:rPr>
              <a:t>上；</a:t>
            </a:r>
          </a:p>
          <a:p>
            <a:pPr marL="342900" indent="-342900">
              <a:lnSpc>
                <a:spcPct val="200000"/>
              </a:lnSpc>
              <a:buAutoNum type="arabicPeriod"/>
            </a:pPr>
            <a:r>
              <a:rPr lang="zh-CN" altLang="en-US" dirty="0">
                <a:latin typeface="+mn-ea"/>
              </a:rPr>
              <a:t>释放</a:t>
            </a:r>
            <a:r>
              <a:rPr lang="en-US" altLang="zh-CN" dirty="0"/>
              <a:t>device</a:t>
            </a:r>
            <a:r>
              <a:rPr lang="zh-CN" altLang="en-US" dirty="0">
                <a:latin typeface="+mn-ea"/>
              </a:rPr>
              <a:t>和</a:t>
            </a:r>
            <a:r>
              <a:rPr lang="en-US" altLang="zh-CN" dirty="0"/>
              <a:t>host</a:t>
            </a:r>
            <a:r>
              <a:rPr lang="zh-CN" altLang="en-US" dirty="0">
                <a:latin typeface="+mn-ea"/>
              </a:rPr>
              <a:t>上分配的内存</a:t>
            </a:r>
            <a:r>
              <a:rPr lang="zh-CN" altLang="en-US" dirty="0" smtClean="0">
                <a:latin typeface="+mn-ea"/>
              </a:rPr>
              <a:t>。</a:t>
            </a:r>
            <a:endParaRPr lang="en-US" altLang="zh-CN" dirty="0" smtClean="0">
              <a:latin typeface="+mn-ea"/>
            </a:endParaRPr>
          </a:p>
          <a:p>
            <a:pPr indent="457200">
              <a:lnSpc>
                <a:spcPct val="150000"/>
              </a:lnSpc>
            </a:pPr>
            <a:r>
              <a:rPr lang="en-US" altLang="zh-CN" dirty="0"/>
              <a:t>CUDA</a:t>
            </a:r>
            <a:r>
              <a:rPr lang="zh-CN" altLang="en-US" dirty="0">
                <a:latin typeface="+mn-ea"/>
              </a:rPr>
              <a:t>是一种</a:t>
            </a:r>
            <a:r>
              <a:rPr lang="zh-CN" altLang="en-US" dirty="0"/>
              <a:t>通用并行计算平台和编程模型，当</a:t>
            </a:r>
            <a:r>
              <a:rPr lang="en-US" altLang="zh-CN" dirty="0"/>
              <a:t>CUDA</a:t>
            </a:r>
            <a:r>
              <a:rPr lang="zh-CN" altLang="en-US" dirty="0"/>
              <a:t>程序通过编译后，</a:t>
            </a:r>
            <a:r>
              <a:rPr lang="en-US" altLang="zh-CN" dirty="0"/>
              <a:t>GPU</a:t>
            </a:r>
            <a:r>
              <a:rPr lang="zh-CN" altLang="en-US" dirty="0"/>
              <a:t>作为协处理器运行程序中的高密度计算程序部分，也就是</a:t>
            </a:r>
            <a:r>
              <a:rPr lang="en-US" altLang="zh-CN" dirty="0"/>
              <a:t>kernel</a:t>
            </a:r>
            <a:r>
              <a:rPr lang="zh-CN" altLang="en-US" dirty="0"/>
              <a:t>程序的执行。准确地讲，对于不同数据进行大量相同操作的任务被分解为一个可以在多个线程上执行的函数（</a:t>
            </a:r>
            <a:r>
              <a:rPr lang="en-US" altLang="zh-CN" dirty="0"/>
              <a:t>Kernel</a:t>
            </a:r>
            <a:r>
              <a:rPr lang="zh-CN" altLang="en-US" dirty="0"/>
              <a:t>函数），经过</a:t>
            </a:r>
            <a:r>
              <a:rPr lang="en-US" altLang="zh-CN" dirty="0"/>
              <a:t>NVCC</a:t>
            </a:r>
            <a:r>
              <a:rPr lang="zh-CN" altLang="en-US" dirty="0"/>
              <a:t>编译成</a:t>
            </a:r>
            <a:r>
              <a:rPr lang="en-US" altLang="zh-CN" dirty="0"/>
              <a:t>GPU</a:t>
            </a:r>
            <a:r>
              <a:rPr lang="zh-CN" altLang="en-US" dirty="0"/>
              <a:t>设备的指令集，被</a:t>
            </a:r>
            <a:r>
              <a:rPr lang="en-US" altLang="zh-CN" dirty="0"/>
              <a:t>download</a:t>
            </a:r>
            <a:r>
              <a:rPr lang="zh-CN" altLang="en-US" dirty="0"/>
              <a:t>到</a:t>
            </a:r>
            <a:r>
              <a:rPr lang="en-US" altLang="zh-CN" dirty="0"/>
              <a:t>device</a:t>
            </a:r>
            <a:r>
              <a:rPr lang="zh-CN" altLang="en-US" dirty="0"/>
              <a:t>上进行执行。</a:t>
            </a:r>
            <a:endParaRPr lang="en-US" altLang="zh-CN" dirty="0">
              <a:latin typeface="+mn-ea"/>
            </a:endParaRPr>
          </a:p>
          <a:p>
            <a:pPr>
              <a:lnSpc>
                <a:spcPct val="200000"/>
              </a:lnSpc>
            </a:pPr>
            <a:endParaRPr lang="en-US" altLang="zh-CN" dirty="0" smtClean="0">
              <a:latin typeface="+mn-ea"/>
            </a:endParaRPr>
          </a:p>
        </p:txBody>
      </p:sp>
      <p:pic>
        <p:nvPicPr>
          <p:cNvPr id="2050" name="Picture 2" descr="在这里插入图片描述"/>
          <p:cNvPicPr>
            <a:picLocks noChangeAspect="1" noChangeArrowheads="1"/>
          </p:cNvPicPr>
          <p:nvPr/>
        </p:nvPicPr>
        <p:blipFill rotWithShape="1">
          <a:blip r:embed="rId4">
            <a:extLst>
              <a:ext uri="{28A0092B-C50C-407E-A947-70E740481C1C}">
                <a14:useLocalDpi xmlns:a14="http://schemas.microsoft.com/office/drawing/2010/main" val="0"/>
              </a:ext>
            </a:extLst>
          </a:blip>
          <a:srcRect t="3652"/>
          <a:stretch/>
        </p:blipFill>
        <p:spPr bwMode="auto">
          <a:xfrm>
            <a:off x="6895058" y="1039939"/>
            <a:ext cx="3673138" cy="356971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888982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308654"/>
            <a:ext cx="10808740" cy="417513"/>
          </a:xfrm>
        </p:spPr>
        <p:txBody>
          <a:bodyPr/>
          <a:lstStyle/>
          <a:p>
            <a:pPr marL="0" lvl="0" indent="0">
              <a:lnSpc>
                <a:spcPct val="100000"/>
              </a:lnSpc>
              <a:spcBef>
                <a:spcPts val="0"/>
              </a:spcBef>
              <a:defRPr/>
            </a:pPr>
            <a:r>
              <a:rPr lang="en-US" altLang="zh-CN" sz="3600" kern="0" dirty="0" smtClean="0">
                <a:solidFill>
                  <a:srgbClr val="002060"/>
                </a:solidFill>
              </a:rPr>
              <a:t>2</a:t>
            </a:r>
            <a:r>
              <a:rPr lang="zh-CN" altLang="en-US" sz="3600" kern="0" dirty="0" smtClean="0">
                <a:solidFill>
                  <a:srgbClr val="002060"/>
                </a:solidFill>
              </a:rPr>
              <a:t>、</a:t>
            </a:r>
            <a:r>
              <a:rPr lang="en-US" altLang="zh-CN" sz="3600" kern="0" dirty="0" smtClean="0">
                <a:solidFill>
                  <a:srgbClr val="002060"/>
                </a:solidFill>
              </a:rPr>
              <a:t>CUDA</a:t>
            </a:r>
            <a:r>
              <a:rPr lang="zh-CN" altLang="en-US" sz="3600" kern="0" dirty="0">
                <a:solidFill>
                  <a:srgbClr val="002060"/>
                </a:solidFill>
              </a:rPr>
              <a:t>理论基础</a:t>
            </a: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8</a:t>
            </a:fld>
            <a:endParaRPr lang="zh-CN" altLang="en-US" sz="1200">
              <a:solidFill>
                <a:prstClr val="black">
                  <a:tint val="75000"/>
                </a:prstClr>
              </a:solidFill>
              <a:ea typeface="Microsoft YaHei"/>
            </a:endParaRPr>
          </a:p>
        </p:txBody>
      </p:sp>
      <p:sp>
        <p:nvSpPr>
          <p:cNvPr id="6" name="文本框 5"/>
          <p:cNvSpPr txBox="1"/>
          <p:nvPr/>
        </p:nvSpPr>
        <p:spPr>
          <a:xfrm>
            <a:off x="695326" y="1136469"/>
            <a:ext cx="3611021"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2.2 </a:t>
            </a:r>
            <a:r>
              <a:rPr lang="zh-CN" altLang="en-US" sz="2400" dirty="0" smtClean="0">
                <a:solidFill>
                  <a:schemeClr val="accent1"/>
                </a:solidFill>
                <a:latin typeface="Times New Roman" panose="02020603050405020304" pitchFamily="18" charset="0"/>
                <a:cs typeface="Times New Roman" panose="02020603050405020304" pitchFamily="18" charset="0"/>
              </a:rPr>
              <a:t>线程层次逻辑结构</a:t>
            </a:r>
            <a:endParaRPr lang="en-US" altLang="zh-CN" sz="2400" dirty="0">
              <a:solidFill>
                <a:schemeClr val="accent1"/>
              </a:solidFill>
              <a:latin typeface="Times New Roman" panose="02020603050405020304" pitchFamily="18" charset="0"/>
              <a:cs typeface="Times New Roman" panose="02020603050405020304" pitchFamily="18" charset="0"/>
            </a:endParaRPr>
          </a:p>
        </p:txBody>
      </p:sp>
      <p:sp>
        <p:nvSpPr>
          <p:cNvPr id="19" name="文本框 18"/>
          <p:cNvSpPr txBox="1"/>
          <p:nvPr/>
        </p:nvSpPr>
        <p:spPr>
          <a:xfrm>
            <a:off x="829142" y="1752294"/>
            <a:ext cx="6265342" cy="4524315"/>
          </a:xfrm>
          <a:prstGeom prst="rect">
            <a:avLst/>
          </a:prstGeom>
          <a:noFill/>
        </p:spPr>
        <p:txBody>
          <a:bodyPr wrap="square" rtlCol="0">
            <a:spAutoFit/>
          </a:bodyPr>
          <a:lstStyle/>
          <a:p>
            <a:pPr indent="457200">
              <a:lnSpc>
                <a:spcPct val="200000"/>
              </a:lnSpc>
            </a:pPr>
            <a:r>
              <a:rPr lang="zh-CN" altLang="en-US" dirty="0" smtClean="0">
                <a:latin typeface="+mn-ea"/>
              </a:rPr>
              <a:t>作为指导</a:t>
            </a:r>
            <a:r>
              <a:rPr lang="en-US" altLang="zh-CN" dirty="0" smtClean="0">
                <a:latin typeface="+mn-ea"/>
              </a:rPr>
              <a:t>CUDA</a:t>
            </a:r>
            <a:r>
              <a:rPr lang="zh-CN" altLang="en-US" dirty="0" smtClean="0">
                <a:latin typeface="+mn-ea"/>
              </a:rPr>
              <a:t>并行编程的核心之一，线程组的层次结构用于指导程序员将任务划分为线程块可独立解决的粗略子问题，在将子问题分解为块内线程并行协作计算的更小部分。</a:t>
            </a:r>
            <a:endParaRPr lang="en-US" altLang="zh-CN" dirty="0" smtClean="0">
              <a:latin typeface="+mn-ea"/>
            </a:endParaRPr>
          </a:p>
          <a:p>
            <a:pPr indent="457200">
              <a:lnSpc>
                <a:spcPct val="200000"/>
              </a:lnSpc>
            </a:pPr>
            <a:r>
              <a:rPr lang="zh-CN" altLang="en-US" dirty="0" smtClean="0">
                <a:latin typeface="+mn-ea"/>
              </a:rPr>
              <a:t>网格</a:t>
            </a:r>
            <a:r>
              <a:rPr lang="en-US" altLang="zh-CN" dirty="0" smtClean="0">
                <a:latin typeface="+mn-ea"/>
              </a:rPr>
              <a:t>(Grid): </a:t>
            </a:r>
            <a:r>
              <a:rPr lang="zh-CN" altLang="en-US" dirty="0" smtClean="0">
                <a:latin typeface="+mn-ea"/>
              </a:rPr>
              <a:t>一个</a:t>
            </a:r>
            <a:r>
              <a:rPr lang="en-US" altLang="zh-CN" dirty="0" smtClean="0">
                <a:latin typeface="+mn-ea"/>
              </a:rPr>
              <a:t>kernel</a:t>
            </a:r>
            <a:r>
              <a:rPr lang="zh-CN" altLang="en-US" dirty="0" smtClean="0">
                <a:latin typeface="+mn-ea"/>
              </a:rPr>
              <a:t>启动的所有线程合集。</a:t>
            </a:r>
            <a:endParaRPr lang="en-US" altLang="zh-CN" dirty="0" smtClean="0">
              <a:latin typeface="+mn-ea"/>
            </a:endParaRPr>
          </a:p>
          <a:p>
            <a:pPr indent="457200">
              <a:lnSpc>
                <a:spcPct val="200000"/>
              </a:lnSpc>
            </a:pPr>
            <a:r>
              <a:rPr lang="zh-CN" altLang="en-US" dirty="0" smtClean="0">
                <a:latin typeface="+mn-ea"/>
              </a:rPr>
              <a:t>线程块</a:t>
            </a:r>
            <a:r>
              <a:rPr lang="en-US" altLang="zh-CN" dirty="0" smtClean="0">
                <a:latin typeface="+mn-ea"/>
              </a:rPr>
              <a:t>(Block):grid</a:t>
            </a:r>
            <a:r>
              <a:rPr lang="zh-CN" altLang="en-US" dirty="0" smtClean="0">
                <a:latin typeface="+mn-ea"/>
              </a:rPr>
              <a:t>的组成元素，结构的第二层次</a:t>
            </a:r>
            <a:endParaRPr lang="en-US" altLang="zh-CN" dirty="0" smtClean="0">
              <a:latin typeface="+mn-ea"/>
            </a:endParaRPr>
          </a:p>
          <a:p>
            <a:pPr indent="457200">
              <a:lnSpc>
                <a:spcPct val="200000"/>
              </a:lnSpc>
            </a:pPr>
            <a:r>
              <a:rPr lang="zh-CN" altLang="en-US" dirty="0" smtClean="0">
                <a:latin typeface="+mn-ea"/>
              </a:rPr>
              <a:t>线程</a:t>
            </a:r>
            <a:r>
              <a:rPr lang="en-US" altLang="zh-CN" dirty="0" smtClean="0">
                <a:latin typeface="+mn-ea"/>
              </a:rPr>
              <a:t>(Thread):</a:t>
            </a:r>
            <a:r>
              <a:rPr lang="zh-CN" altLang="en-US" dirty="0" smtClean="0">
                <a:latin typeface="+mn-ea"/>
              </a:rPr>
              <a:t>每个线程都要执行核函数</a:t>
            </a:r>
            <a:endParaRPr lang="en-US" altLang="zh-CN" dirty="0">
              <a:latin typeface="+mn-ea"/>
            </a:endParaRPr>
          </a:p>
          <a:p>
            <a:pPr indent="457200">
              <a:lnSpc>
                <a:spcPct val="200000"/>
              </a:lnSpc>
            </a:pPr>
            <a:r>
              <a:rPr lang="en-US" altLang="zh-CN" dirty="0" smtClean="0">
                <a:latin typeface="+mn-ea"/>
              </a:rPr>
              <a:t>Kernel</a:t>
            </a:r>
            <a:r>
              <a:rPr lang="zh-CN" altLang="en-US" dirty="0" smtClean="0">
                <a:latin typeface="+mn-ea"/>
              </a:rPr>
              <a:t>在调用时通过执行线程配置指定所使用的线程结构。</a:t>
            </a:r>
            <a:endParaRPr lang="en-US" altLang="zh-CN" dirty="0" smtClean="0">
              <a:latin typeface="+mn-ea"/>
            </a:endParaRPr>
          </a:p>
        </p:txBody>
      </p:sp>
      <p:pic>
        <p:nvPicPr>
          <p:cNvPr id="2" name="图片 1"/>
          <p:cNvPicPr>
            <a:picLocks noChangeAspect="1"/>
          </p:cNvPicPr>
          <p:nvPr/>
        </p:nvPicPr>
        <p:blipFill rotWithShape="1">
          <a:blip r:embed="rId4"/>
          <a:srcRect t="5101" b="6024"/>
          <a:stretch/>
        </p:blipFill>
        <p:spPr>
          <a:xfrm>
            <a:off x="6934022" y="1880284"/>
            <a:ext cx="4078283" cy="4249079"/>
          </a:xfrm>
          <a:prstGeom prst="rect">
            <a:avLst/>
          </a:prstGeom>
        </p:spPr>
      </p:pic>
    </p:spTree>
    <p:custDataLst>
      <p:tags r:id="rId1"/>
    </p:custDataLst>
    <p:extLst>
      <p:ext uri="{BB962C8B-B14F-4D97-AF65-F5344CB8AC3E}">
        <p14:creationId xmlns:p14="http://schemas.microsoft.com/office/powerpoint/2010/main" val="1005900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308654"/>
            <a:ext cx="10808740" cy="417513"/>
          </a:xfrm>
        </p:spPr>
        <p:txBody>
          <a:bodyPr/>
          <a:lstStyle/>
          <a:p>
            <a:pPr marL="0" lvl="0" indent="0">
              <a:lnSpc>
                <a:spcPct val="100000"/>
              </a:lnSpc>
              <a:spcBef>
                <a:spcPts val="0"/>
              </a:spcBef>
              <a:defRPr/>
            </a:pPr>
            <a:r>
              <a:rPr lang="en-US" altLang="zh-CN" sz="3600" kern="0" dirty="0" smtClean="0">
                <a:solidFill>
                  <a:srgbClr val="002060"/>
                </a:solidFill>
              </a:rPr>
              <a:t>2</a:t>
            </a:r>
            <a:r>
              <a:rPr lang="zh-CN" altLang="en-US" sz="3600" kern="0" dirty="0" smtClean="0">
                <a:solidFill>
                  <a:srgbClr val="002060"/>
                </a:solidFill>
              </a:rPr>
              <a:t>、</a:t>
            </a:r>
            <a:r>
              <a:rPr lang="en-US" altLang="zh-CN" sz="3600" kern="0" dirty="0" smtClean="0">
                <a:solidFill>
                  <a:srgbClr val="002060"/>
                </a:solidFill>
              </a:rPr>
              <a:t>CUDA</a:t>
            </a:r>
            <a:r>
              <a:rPr lang="zh-CN" altLang="en-US" sz="3600" kern="0" dirty="0">
                <a:solidFill>
                  <a:srgbClr val="002060"/>
                </a:solidFill>
              </a:rPr>
              <a:t>理论基础</a:t>
            </a: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9</a:t>
            </a:fld>
            <a:endParaRPr lang="zh-CN" altLang="en-US" sz="1200">
              <a:solidFill>
                <a:prstClr val="black">
                  <a:tint val="75000"/>
                </a:prstClr>
              </a:solidFill>
              <a:ea typeface="Microsoft YaHei"/>
            </a:endParaRPr>
          </a:p>
        </p:txBody>
      </p:sp>
      <p:sp>
        <p:nvSpPr>
          <p:cNvPr id="6" name="文本框 5"/>
          <p:cNvSpPr txBox="1"/>
          <p:nvPr/>
        </p:nvSpPr>
        <p:spPr>
          <a:xfrm>
            <a:off x="695326" y="1136469"/>
            <a:ext cx="3611021"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2.3 </a:t>
            </a:r>
            <a:r>
              <a:rPr lang="zh-CN" altLang="en-US" sz="2400" dirty="0">
                <a:solidFill>
                  <a:schemeClr val="accent1"/>
                </a:solidFill>
                <a:latin typeface="Times New Roman" panose="02020603050405020304" pitchFamily="18" charset="0"/>
                <a:cs typeface="Times New Roman" panose="02020603050405020304" pitchFamily="18" charset="0"/>
              </a:rPr>
              <a:t>内存层次逻辑结构</a:t>
            </a:r>
            <a:endParaRPr lang="en-US" altLang="zh-CN" sz="2400" dirty="0">
              <a:solidFill>
                <a:schemeClr val="accent1"/>
              </a:solidFill>
              <a:latin typeface="Times New Roman" panose="02020603050405020304" pitchFamily="18" charset="0"/>
              <a:cs typeface="Times New Roman" panose="02020603050405020304" pitchFamily="18" charset="0"/>
            </a:endParaRPr>
          </a:p>
        </p:txBody>
      </p:sp>
      <p:sp>
        <p:nvSpPr>
          <p:cNvPr id="19" name="文本框 18"/>
          <p:cNvSpPr txBox="1"/>
          <p:nvPr/>
        </p:nvSpPr>
        <p:spPr>
          <a:xfrm>
            <a:off x="829142" y="1657698"/>
            <a:ext cx="5542630" cy="5078313"/>
          </a:xfrm>
          <a:prstGeom prst="rect">
            <a:avLst/>
          </a:prstGeom>
          <a:noFill/>
        </p:spPr>
        <p:txBody>
          <a:bodyPr wrap="square" rtlCol="0">
            <a:spAutoFit/>
          </a:bodyPr>
          <a:lstStyle/>
          <a:p>
            <a:pPr indent="457200">
              <a:lnSpc>
                <a:spcPct val="200000"/>
              </a:lnSpc>
            </a:pPr>
            <a:r>
              <a:rPr lang="en-US" altLang="zh-CN" dirty="0" smtClean="0"/>
              <a:t>CUDA</a:t>
            </a:r>
            <a:r>
              <a:rPr lang="zh-CN" altLang="en-US" dirty="0" smtClean="0"/>
              <a:t>线程在</a:t>
            </a:r>
            <a:r>
              <a:rPr lang="zh-CN" altLang="en-US" dirty="0"/>
              <a:t>执行</a:t>
            </a:r>
            <a:r>
              <a:rPr lang="zh-CN" altLang="en-US" dirty="0" smtClean="0"/>
              <a:t>期间可以从</a:t>
            </a:r>
            <a:r>
              <a:rPr lang="zh-CN" altLang="en-US" dirty="0"/>
              <a:t>多个内存空间访问</a:t>
            </a:r>
            <a:r>
              <a:rPr lang="zh-CN" altLang="en-US" dirty="0" smtClean="0"/>
              <a:t>数据，线程可访问自己的本地内存、线程块内所有线程的共享内存，还有所有线程都可以访问的全局内存。</a:t>
            </a:r>
            <a:endParaRPr lang="en-US" altLang="zh-CN" dirty="0"/>
          </a:p>
          <a:p>
            <a:pPr indent="457200">
              <a:lnSpc>
                <a:spcPct val="200000"/>
              </a:lnSpc>
            </a:pPr>
            <a:r>
              <a:rPr lang="en-US" altLang="zh-CN" dirty="0" smtClean="0"/>
              <a:t>Local Memory:</a:t>
            </a:r>
            <a:r>
              <a:rPr lang="zh-CN" altLang="en-US" dirty="0" smtClean="0"/>
              <a:t>单个线程私有</a:t>
            </a:r>
            <a:endParaRPr lang="en-US" altLang="zh-CN" dirty="0" smtClean="0"/>
          </a:p>
          <a:p>
            <a:pPr indent="457200">
              <a:lnSpc>
                <a:spcPct val="200000"/>
              </a:lnSpc>
            </a:pPr>
            <a:r>
              <a:rPr lang="en-US" altLang="zh-CN" dirty="0" smtClean="0"/>
              <a:t>Shared Memory:</a:t>
            </a:r>
            <a:r>
              <a:rPr lang="zh-CN" altLang="en-US" dirty="0" smtClean="0"/>
              <a:t>线程块内线程共享</a:t>
            </a:r>
            <a:endParaRPr lang="en-US" altLang="zh-CN" dirty="0" smtClean="0"/>
          </a:p>
          <a:p>
            <a:pPr indent="457200">
              <a:lnSpc>
                <a:spcPct val="200000"/>
              </a:lnSpc>
            </a:pPr>
            <a:r>
              <a:rPr lang="en-US" altLang="zh-CN" dirty="0" smtClean="0"/>
              <a:t>Global Memory:</a:t>
            </a:r>
            <a:r>
              <a:rPr lang="zh-CN" altLang="en-US" dirty="0" smtClean="0"/>
              <a:t>所有线程可以访问</a:t>
            </a:r>
            <a:endParaRPr lang="en-US" altLang="zh-CN" dirty="0" smtClean="0"/>
          </a:p>
          <a:p>
            <a:pPr indent="457200">
              <a:lnSpc>
                <a:spcPct val="200000"/>
              </a:lnSpc>
            </a:pPr>
            <a:r>
              <a:rPr lang="en-US" altLang="zh-CN" dirty="0" smtClean="0"/>
              <a:t>Texture Memory:</a:t>
            </a:r>
            <a:r>
              <a:rPr lang="zh-CN" altLang="en-US" dirty="0" smtClean="0"/>
              <a:t>只读</a:t>
            </a:r>
            <a:r>
              <a:rPr lang="zh-CN" altLang="en-US" dirty="0"/>
              <a:t>纹理</a:t>
            </a:r>
            <a:r>
              <a:rPr lang="zh-CN" altLang="en-US" dirty="0" smtClean="0"/>
              <a:t>（</a:t>
            </a:r>
            <a:r>
              <a:rPr lang="zh-CN" altLang="en-US" dirty="0"/>
              <a:t>共有）</a:t>
            </a:r>
          </a:p>
          <a:p>
            <a:pPr indent="457200">
              <a:lnSpc>
                <a:spcPct val="200000"/>
              </a:lnSpc>
            </a:pPr>
            <a:r>
              <a:rPr lang="en-US" altLang="zh-CN" dirty="0" smtClean="0"/>
              <a:t>Constant Memory:</a:t>
            </a:r>
            <a:r>
              <a:rPr lang="zh-CN" altLang="en-US" dirty="0" smtClean="0"/>
              <a:t>只读常量（</a:t>
            </a:r>
            <a:r>
              <a:rPr lang="zh-CN" altLang="en-US" dirty="0"/>
              <a:t>共有）</a:t>
            </a:r>
            <a:endParaRPr lang="en-US" altLang="zh-CN" dirty="0" smtClean="0"/>
          </a:p>
          <a:p>
            <a:pPr indent="457200">
              <a:lnSpc>
                <a:spcPct val="200000"/>
              </a:lnSpc>
            </a:pPr>
            <a:endParaRPr lang="zh-CN" altLang="en-US" dirty="0"/>
          </a:p>
        </p:txBody>
      </p:sp>
      <p:pic>
        <p:nvPicPr>
          <p:cNvPr id="3074" name="Picture 2" descr="https://pic2.zhimg.com/80/v2-6456af75530956da6bc5bab7418ff9e5_720w.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4290" y="1371043"/>
            <a:ext cx="4398296" cy="485659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4161536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10.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11.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12.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13.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14.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15.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16.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17.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18.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2.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3.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4.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5.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6.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7.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8.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9.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23647</TotalTime>
  <Words>2114</Words>
  <Application>Microsoft Office PowerPoint</Application>
  <PresentationFormat>宽屏</PresentationFormat>
  <Paragraphs>352</Paragraphs>
  <Slides>24</Slides>
  <Notes>23</Notes>
  <HiddenSlides>1</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Source Han Sans CN</vt:lpstr>
      <vt:lpstr>Source Han Sans CN Normal</vt:lpstr>
      <vt:lpstr>等线</vt:lpstr>
      <vt:lpstr>黑体</vt:lpstr>
      <vt:lpstr>思源黑体</vt:lpstr>
      <vt:lpstr>Microsoft YaHei</vt:lpstr>
      <vt:lpstr>Microsoft YaHei</vt:lpstr>
      <vt:lpstr>Arial</vt:lpstr>
      <vt:lpstr>Calibri</vt:lpstr>
      <vt:lpstr>Consolas</vt:lpstr>
      <vt:lpstr>Times New Roman</vt:lpstr>
      <vt:lpstr>Office 主题​​</vt:lpstr>
      <vt:lpstr>CUDA小结</vt:lpstr>
      <vt:lpstr>PowerPoint 演示文稿</vt:lpstr>
      <vt:lpstr> </vt:lpstr>
      <vt:lpstr> </vt:lpstr>
      <vt:lpstr> </vt:lpstr>
      <vt:lpstr>CUDA编程</vt:lpstr>
      <vt:lpstr> </vt:lpstr>
      <vt:lpstr> </vt:lpstr>
      <vt:lpstr> </vt:lpstr>
      <vt:lpstr> </vt:lpstr>
      <vt:lpstr> </vt:lpstr>
      <vt:lpstr>CUDA编程</vt:lpstr>
      <vt:lpstr> </vt:lpstr>
      <vt:lpstr> </vt:lpstr>
      <vt:lpstr> </vt:lpstr>
      <vt:lpstr> </vt:lpstr>
      <vt:lpstr> </vt:lpstr>
      <vt:lpstr> </vt:lpstr>
      <vt:lpstr> </vt:lpstr>
      <vt:lpstr> </vt:lpstr>
      <vt:lpstr>CUDA编程</vt:lpstr>
      <vt:lpstr> </vt:lpstr>
      <vt:lpstr>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Seven Sun</dc:creator>
  <cp:lastModifiedBy>Test5</cp:lastModifiedBy>
  <cp:revision>1155</cp:revision>
  <cp:lastPrinted>2022-03-09T01:57:00Z</cp:lastPrinted>
  <dcterms:created xsi:type="dcterms:W3CDTF">2020-08-12T02:05:44Z</dcterms:created>
  <dcterms:modified xsi:type="dcterms:W3CDTF">2025-03-18T07:01:27Z</dcterms:modified>
</cp:coreProperties>
</file>