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22" r:id="rId3"/>
    <p:sldId id="373" r:id="rId4"/>
    <p:sldId id="385" r:id="rId5"/>
    <p:sldId id="386" r:id="rId6"/>
    <p:sldId id="360" r:id="rId7"/>
    <p:sldId id="302" r:id="rId8"/>
    <p:sldId id="323" r:id="rId9"/>
    <p:sldId id="372" r:id="rId10"/>
    <p:sldId id="377" r:id="rId11"/>
    <p:sldId id="382" r:id="rId12"/>
    <p:sldId id="325" r:id="rId13"/>
    <p:sldId id="378" r:id="rId14"/>
    <p:sldId id="321" r:id="rId15"/>
    <p:sldId id="391" r:id="rId16"/>
    <p:sldId id="379" r:id="rId17"/>
    <p:sldId id="380" r:id="rId18"/>
    <p:sldId id="383" r:id="rId19"/>
    <p:sldId id="384" r:id="rId20"/>
    <p:sldId id="388" r:id="rId21"/>
    <p:sldId id="390" r:id="rId22"/>
    <p:sldId id="392" r:id="rId23"/>
    <p:sldId id="362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Zixian" initials="WZ" lastIdx="0" clrIdx="0"/>
  <p:cmAuthor id="2" name="Yang, Tao(机器人)" initials="Y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80" y="124"/>
      </p:cViewPr>
      <p:guideLst>
        <p:guide orient="horz" pos="216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68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56B67-3519-48AB-88A8-67721D8867C6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F5CB3-C875-46DD-8CDA-B5C3BD537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02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CAB0A-98F0-408D-B765-3118313C1208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64402-AEFC-4B6F-A3F6-F24A0798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7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02">
    <p:bg>
      <p:bgPr>
        <a:gradFill flip="none" rotWithShape="1">
          <a:gsLst>
            <a:gs pos="9000">
              <a:srgbClr val="042A72"/>
            </a:gs>
            <a:gs pos="100000">
              <a:srgbClr val="4870FF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712417" y="3476377"/>
            <a:ext cx="10791380" cy="446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标题 21"/>
          <p:cNvSpPr>
            <a:spLocks noGrp="1"/>
          </p:cNvSpPr>
          <p:nvPr>
            <p:ph type="title" hasCustomPrompt="1"/>
          </p:nvPr>
        </p:nvSpPr>
        <p:spPr>
          <a:xfrm>
            <a:off x="712417" y="2252266"/>
            <a:ext cx="10791380" cy="111038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96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日期占位符 25"/>
          <p:cNvSpPr>
            <a:spLocks noGrp="1"/>
          </p:cNvSpPr>
          <p:nvPr>
            <p:ph type="dt" sz="half" idx="14"/>
          </p:nvPr>
        </p:nvSpPr>
        <p:spPr>
          <a:xfrm>
            <a:off x="712417" y="4089767"/>
            <a:ext cx="2743200" cy="22369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fld id="{E165FA4A-8A3A-9744-B0DE-92F17E91FAED}" type="datetime1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5719813"/>
            <a:ext cx="12192000" cy="116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ce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7"/>
          <p:cNvSpPr>
            <a:spLocks noGrp="1"/>
          </p:cNvSpPr>
          <p:nvPr>
            <p:ph type="title" hasCustomPrompt="1"/>
          </p:nvPr>
        </p:nvSpPr>
        <p:spPr>
          <a:xfrm>
            <a:off x="695325" y="336539"/>
            <a:ext cx="10801350" cy="291355"/>
          </a:xfrm>
        </p:spPr>
        <p:txBody>
          <a:bodyPr lIns="0" tIns="0" rIns="0" bIns="0" anchor="t" anchorCtr="0"/>
          <a:lstStyle>
            <a:lvl1pPr>
              <a:defRPr kumimoji="1" lang="zh-CN" altLang="en-US" sz="1600" b="1" i="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章节标题 </a:t>
            </a:r>
            <a:r>
              <a:rPr lang="en-US" altLang="zh-CN" b="0" dirty="0"/>
              <a:t>| </a:t>
            </a:r>
            <a:r>
              <a:rPr lang="zh-CN" altLang="en-US" b="0" dirty="0"/>
              <a:t>次级标题</a:t>
            </a:r>
            <a:endParaRPr lang="zh-CN" altLang="en-US" dirty="0"/>
          </a:p>
        </p:txBody>
      </p:sp>
      <p:sp>
        <p:nvSpPr>
          <p:cNvPr id="5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645441"/>
            <a:ext cx="10808740" cy="417513"/>
          </a:xfrm>
        </p:spPr>
        <p:txBody>
          <a:bodyPr lIns="0" tIns="0" rIns="0" bIns="0"/>
          <a:lstStyle>
            <a:lvl1pPr>
              <a:buFontTx/>
              <a:buNone/>
              <a:defRPr lang="zh-CN" altLang="en-US" sz="3000" b="1" i="0" kern="1200" dirty="0">
                <a:solidFill>
                  <a:srgbClr val="042A7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单击此处编辑文稿大标题</a:t>
            </a:r>
          </a:p>
        </p:txBody>
      </p:sp>
      <p:sp>
        <p:nvSpPr>
          <p:cNvPr id="6" name="文本占位符 34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1227136"/>
            <a:ext cx="10801350" cy="346335"/>
          </a:xfrm>
        </p:spPr>
        <p:txBody>
          <a:bodyPr lIns="0" tIns="0" rIns="0" bIns="0"/>
          <a:lstStyle>
            <a:lvl1pPr>
              <a:buFontTx/>
              <a:buNone/>
              <a:defRPr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单击此处编辑</a:t>
            </a:r>
            <a:r>
              <a:rPr lang="zh-CN" altLang="en-US" sz="2800" dirty="0">
                <a:solidFill>
                  <a:srgbClr val="042A72"/>
                </a:solidFill>
                <a:latin typeface="微软雅黑" panose="020B0503020204020204" charset="-122"/>
                <a:ea typeface="微软雅黑" panose="020B0503020204020204" charset="-122"/>
              </a:rPr>
              <a:t>导语摘要</a:t>
            </a:r>
            <a:endParaRPr lang="en-US" altLang="zh-CN" sz="2800" dirty="0">
              <a:solidFill>
                <a:srgbClr val="042A72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32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76161" y="5052819"/>
            <a:ext cx="539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王亚琪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9557" y="1787236"/>
            <a:ext cx="743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j-ea"/>
                <a:ea typeface="+mj-ea"/>
              </a:rPr>
              <a:t>Triton Inference Server </a:t>
            </a:r>
            <a:r>
              <a:rPr lang="zh-CN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知识分享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85011" y="2898152"/>
            <a:ext cx="7473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+mj-ea"/>
                <a:ea typeface="+mj-ea"/>
              </a:rPr>
              <a:t>2</a:t>
            </a:r>
            <a:r>
              <a:rPr lang="en-US" altLang="zh-CN" sz="3200" b="1" dirty="0" smtClean="0">
                <a:latin typeface="+mj-ea"/>
                <a:ea typeface="+mj-ea"/>
              </a:rPr>
              <a:t>.Triton Inference Server </a:t>
            </a:r>
            <a:r>
              <a:rPr lang="zh-CN" altLang="en-US" sz="3200" b="1" dirty="0" smtClean="0">
                <a:latin typeface="+mj-ea"/>
                <a:ea typeface="+mj-ea"/>
              </a:rPr>
              <a:t>怎么工作？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2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68" y="1338637"/>
            <a:ext cx="5601482" cy="45631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35535" y="2477193"/>
            <a:ext cx="3017520" cy="202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98" y="228599"/>
            <a:ext cx="5683332" cy="616361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32814" y="990245"/>
            <a:ext cx="5195455" cy="646331"/>
            <a:chOff x="6932814" y="990245"/>
            <a:chExt cx="5195455" cy="646331"/>
          </a:xfrm>
        </p:grpSpPr>
        <p:grpSp>
          <p:nvGrpSpPr>
            <p:cNvPr id="8" name="组合 7"/>
            <p:cNvGrpSpPr/>
            <p:nvPr/>
          </p:nvGrpSpPr>
          <p:grpSpPr>
            <a:xfrm>
              <a:off x="6932814" y="1072342"/>
              <a:ext cx="2410691" cy="482138"/>
              <a:chOff x="6932814" y="1072342"/>
              <a:chExt cx="2410691" cy="48213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932814" y="1072342"/>
                <a:ext cx="1571106" cy="4821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 flipH="1">
                <a:off x="8503920" y="1313411"/>
                <a:ext cx="83958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9418319" y="990245"/>
              <a:ext cx="2709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将模型放在模型仓库中并编写好配置文件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24996" y="1953490"/>
            <a:ext cx="4414058" cy="970080"/>
            <a:chOff x="6724996" y="1953490"/>
            <a:chExt cx="4414058" cy="970080"/>
          </a:xfrm>
        </p:grpSpPr>
        <p:grpSp>
          <p:nvGrpSpPr>
            <p:cNvPr id="11" name="组合 10"/>
            <p:cNvGrpSpPr/>
            <p:nvPr/>
          </p:nvGrpSpPr>
          <p:grpSpPr>
            <a:xfrm>
              <a:off x="6724996" y="1953490"/>
              <a:ext cx="1778924" cy="739833"/>
              <a:chOff x="6932814" y="1072342"/>
              <a:chExt cx="2410691" cy="48213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932814" y="1072342"/>
                <a:ext cx="1180724" cy="4821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>
                <a:endCxn id="12" idx="3"/>
              </p:cNvCxnSpPr>
              <p:nvPr/>
            </p:nvCxnSpPr>
            <p:spPr>
              <a:xfrm flipH="1">
                <a:off x="8113538" y="1313411"/>
                <a:ext cx="1229967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8467581" y="2000240"/>
              <a:ext cx="26714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2.Triton Inference Server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根据配置文件对模型进行管理和部署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39091" y="228599"/>
            <a:ext cx="6284421" cy="646331"/>
            <a:chOff x="1039091" y="228599"/>
            <a:chExt cx="6284421" cy="646331"/>
          </a:xfrm>
        </p:grpSpPr>
        <p:grpSp>
          <p:nvGrpSpPr>
            <p:cNvPr id="24" name="组合 23"/>
            <p:cNvGrpSpPr/>
            <p:nvPr/>
          </p:nvGrpSpPr>
          <p:grpSpPr>
            <a:xfrm>
              <a:off x="3557847" y="228599"/>
              <a:ext cx="3765665" cy="536172"/>
              <a:chOff x="3557847" y="228599"/>
              <a:chExt cx="3765665" cy="53617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264431" y="228599"/>
                <a:ext cx="3059081" cy="5361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3557847" y="496685"/>
                <a:ext cx="70658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1039091" y="228599"/>
              <a:ext cx="26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模型配置好后客户端可以向其发送请求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73898" y="1861741"/>
            <a:ext cx="4715451" cy="923330"/>
            <a:chOff x="1573898" y="1861741"/>
            <a:chExt cx="4715451" cy="923330"/>
          </a:xfrm>
        </p:grpSpPr>
        <p:grpSp>
          <p:nvGrpSpPr>
            <p:cNvPr id="26" name="组合 25"/>
            <p:cNvGrpSpPr/>
            <p:nvPr/>
          </p:nvGrpSpPr>
          <p:grpSpPr>
            <a:xfrm>
              <a:off x="4100381" y="2220686"/>
              <a:ext cx="2188968" cy="330926"/>
              <a:chOff x="5068734" y="376548"/>
              <a:chExt cx="2188968" cy="33092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474070" y="376548"/>
                <a:ext cx="783632" cy="3309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/>
              <p:cNvCxnSpPr>
                <a:endCxn id="27" idx="1"/>
              </p:cNvCxnSpPr>
              <p:nvPr/>
            </p:nvCxnSpPr>
            <p:spPr>
              <a:xfrm>
                <a:off x="5068734" y="542011"/>
                <a:ext cx="140533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/>
          </p:nvSpPr>
          <p:spPr>
            <a:xfrm>
              <a:off x="1573898" y="1861741"/>
              <a:ext cx="26714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.Triton Inference Server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通过</a:t>
              </a:r>
              <a:r>
                <a:rPr lang="en-US" altLang="zh-CN" dirty="0">
                  <a:solidFill>
                    <a:srgbClr val="FF0000"/>
                  </a:solidFill>
                </a:rPr>
                <a:t>C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API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链接客户端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07357" y="3203647"/>
            <a:ext cx="4711551" cy="646331"/>
            <a:chOff x="1926737" y="1914128"/>
            <a:chExt cx="4362612" cy="646331"/>
          </a:xfrm>
        </p:grpSpPr>
        <p:grpSp>
          <p:nvGrpSpPr>
            <p:cNvPr id="29" name="组合 28"/>
            <p:cNvGrpSpPr/>
            <p:nvPr/>
          </p:nvGrpSpPr>
          <p:grpSpPr>
            <a:xfrm>
              <a:off x="4100380" y="2220685"/>
              <a:ext cx="2188969" cy="338587"/>
              <a:chOff x="5068733" y="376547"/>
              <a:chExt cx="2188969" cy="33858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6103140" y="376547"/>
                <a:ext cx="1154562" cy="3385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endCxn id="32" idx="1"/>
              </p:cNvCxnSpPr>
              <p:nvPr/>
            </p:nvCxnSpPr>
            <p:spPr>
              <a:xfrm>
                <a:off x="5068734" y="542011"/>
                <a:ext cx="1034406" cy="383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926737" y="1914128"/>
              <a:ext cx="2375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根据发送的请求信息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调用对应的模型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005906" y="3376786"/>
            <a:ext cx="5251400" cy="646331"/>
            <a:chOff x="6584677" y="1756342"/>
            <a:chExt cx="4824306" cy="646331"/>
          </a:xfrm>
        </p:grpSpPr>
        <p:grpSp>
          <p:nvGrpSpPr>
            <p:cNvPr id="40" name="组合 39"/>
            <p:cNvGrpSpPr/>
            <p:nvPr/>
          </p:nvGrpSpPr>
          <p:grpSpPr>
            <a:xfrm>
              <a:off x="6584677" y="1897420"/>
              <a:ext cx="2044197" cy="364177"/>
              <a:chOff x="7553030" y="53282"/>
              <a:chExt cx="2044197" cy="364177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553030" y="53282"/>
                <a:ext cx="1209540" cy="364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 flipH="1">
                <a:off x="8762570" y="235370"/>
                <a:ext cx="834657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8737510" y="1756342"/>
              <a:ext cx="2671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6.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框架选择对应的后端进行推理。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0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60815" y="2881527"/>
            <a:ext cx="7714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+mj-ea"/>
                <a:ea typeface="+mj-ea"/>
              </a:rPr>
              <a:t>3</a:t>
            </a:r>
            <a:r>
              <a:rPr lang="en-US" altLang="zh-CN" sz="3200" b="1" dirty="0" smtClean="0"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latin typeface="+mj-ea"/>
                <a:ea typeface="+mj-ea"/>
              </a:rPr>
              <a:t>为什么要用</a:t>
            </a:r>
            <a:r>
              <a:rPr lang="en-US" altLang="zh-CN" sz="3200" b="1" dirty="0" smtClean="0">
                <a:latin typeface="+mj-ea"/>
                <a:ea typeface="+mj-ea"/>
              </a:rPr>
              <a:t>Triton Inference Server</a:t>
            </a:r>
            <a:r>
              <a:rPr lang="zh-CN" altLang="en-US" sz="3200" b="1" dirty="0" smtClean="0">
                <a:latin typeface="+mj-ea"/>
                <a:ea typeface="+mj-ea"/>
              </a:rPr>
              <a:t>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31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/>
              <a:t>服务</a:t>
            </a:r>
            <a:r>
              <a:rPr lang="zh-CN" altLang="en-US" sz="1800" dirty="0" smtClean="0"/>
              <a:t>端模型部署框架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3308463" y="2673601"/>
            <a:ext cx="5162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96285"/>
              </p:ext>
            </p:extLst>
          </p:nvPr>
        </p:nvGraphicFramePr>
        <p:xfrm>
          <a:off x="2450637" y="2290771"/>
          <a:ext cx="68778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684">
                  <a:extLst>
                    <a:ext uri="{9D8B030D-6E8A-4147-A177-3AD203B41FA5}">
                      <a16:colId xmlns:a16="http://schemas.microsoft.com/office/drawing/2014/main" val="3269225226"/>
                    </a:ext>
                  </a:extLst>
                </a:gridCol>
                <a:gridCol w="2094808">
                  <a:extLst>
                    <a:ext uri="{9D8B030D-6E8A-4147-A177-3AD203B41FA5}">
                      <a16:colId xmlns:a16="http://schemas.microsoft.com/office/drawing/2014/main" val="441892965"/>
                    </a:ext>
                  </a:extLst>
                </a:gridCol>
                <a:gridCol w="2003366">
                  <a:extLst>
                    <a:ext uri="{9D8B030D-6E8A-4147-A177-3AD203B41FA5}">
                      <a16:colId xmlns:a16="http://schemas.microsoft.com/office/drawing/2014/main" val="43880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7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Tensorflow</a:t>
                      </a:r>
                      <a:r>
                        <a:rPr lang="en-US" altLang="zh-CN" dirty="0" smtClean="0"/>
                        <a:t> Serving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Tensorflow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1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TorchServe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Pytorch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7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Paddle Serving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Paddlepaddle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Baidu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7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Triton</a:t>
                      </a:r>
                      <a:r>
                        <a:rPr lang="en-US" altLang="zh-CN" baseline="0" dirty="0" smtClean="0"/>
                        <a:t> Inference 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多种模型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NVIDIA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2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1800" dirty="0" smtClean="0"/>
              <a:t>Triton Inference Server</a:t>
            </a:r>
            <a:r>
              <a:rPr lang="zh-CN" altLang="en-US" sz="1800" dirty="0" smtClean="0"/>
              <a:t>的优势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3308463" y="2673601"/>
            <a:ext cx="5162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8463" y="2180379"/>
            <a:ext cx="5162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支持多种框架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308463" y="2719767"/>
            <a:ext cx="5162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英伟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达官方开发，针对于英伟达的硬件推理效果相对更好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8462" y="3454058"/>
            <a:ext cx="5602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工程性更好，自带资源监控，模型性能评价等功能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2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4562" y="2889839"/>
            <a:ext cx="8196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+mj-ea"/>
                <a:ea typeface="+mj-ea"/>
              </a:rPr>
              <a:t>4.Triton Inference Server</a:t>
            </a:r>
            <a:r>
              <a:rPr lang="zh-CN" altLang="en-US" sz="3200" b="1" dirty="0" smtClean="0">
                <a:latin typeface="+mj-ea"/>
                <a:ea typeface="+mj-ea"/>
              </a:rPr>
              <a:t>怎样部署模型？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4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80310" y="4206236"/>
            <a:ext cx="2053244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zh-CN" altLang="en-US" dirty="0"/>
              <a:t>服务器</a:t>
            </a:r>
            <a:r>
              <a:rPr lang="zh-CN" altLang="en-US" dirty="0" smtClean="0"/>
              <a:t>上部署模型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5419895" y="2367742"/>
            <a:ext cx="374073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424049" y="3631276"/>
            <a:ext cx="374073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0311" y="1609902"/>
            <a:ext cx="2053244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构建模型仓库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80311" y="2908069"/>
            <a:ext cx="2053244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编写配置文件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9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34" y="1644368"/>
            <a:ext cx="3473122" cy="260916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736961" y="2509485"/>
            <a:ext cx="6974379" cy="369332"/>
            <a:chOff x="1795549" y="2919417"/>
            <a:chExt cx="6974379" cy="369332"/>
          </a:xfrm>
        </p:grpSpPr>
        <p:grpSp>
          <p:nvGrpSpPr>
            <p:cNvPr id="20" name="组合 19"/>
            <p:cNvGrpSpPr/>
            <p:nvPr/>
          </p:nvGrpSpPr>
          <p:grpSpPr>
            <a:xfrm>
              <a:off x="1795549" y="2948949"/>
              <a:ext cx="4123113" cy="332509"/>
              <a:chOff x="1795549" y="2948949"/>
              <a:chExt cx="4123113" cy="33250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795549" y="2948949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 flipH="1">
                <a:off x="4330931" y="3115203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5918662" y="2919417"/>
              <a:ext cx="285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模型的版本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36961" y="2963170"/>
            <a:ext cx="7248697" cy="375513"/>
            <a:chOff x="1795549" y="3336139"/>
            <a:chExt cx="7248697" cy="375513"/>
          </a:xfrm>
        </p:grpSpPr>
        <p:grpSp>
          <p:nvGrpSpPr>
            <p:cNvPr id="21" name="组合 20"/>
            <p:cNvGrpSpPr/>
            <p:nvPr/>
          </p:nvGrpSpPr>
          <p:grpSpPr>
            <a:xfrm>
              <a:off x="1795549" y="3379143"/>
              <a:ext cx="4123113" cy="332509"/>
              <a:chOff x="1795549" y="3379143"/>
              <a:chExt cx="4123113" cy="33250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795549" y="3379143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flipH="1">
                <a:off x="4330931" y="3545397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5918661" y="3336139"/>
              <a:ext cx="3125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该版本下的具体的模型文件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37360" y="3420452"/>
            <a:ext cx="6974379" cy="384847"/>
            <a:chOff x="1795549" y="3752861"/>
            <a:chExt cx="6974379" cy="384847"/>
          </a:xfrm>
        </p:grpSpPr>
        <p:grpSp>
          <p:nvGrpSpPr>
            <p:cNvPr id="22" name="组合 21"/>
            <p:cNvGrpSpPr/>
            <p:nvPr/>
          </p:nvGrpSpPr>
          <p:grpSpPr>
            <a:xfrm>
              <a:off x="1795549" y="3805199"/>
              <a:ext cx="4123113" cy="332509"/>
              <a:chOff x="1795549" y="3805199"/>
              <a:chExt cx="4123113" cy="33250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795549" y="3805199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flipH="1">
                <a:off x="4330931" y="3986712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5918662" y="3752861"/>
              <a:ext cx="285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模型配置文件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69867" y="2069677"/>
            <a:ext cx="6974379" cy="391852"/>
            <a:chOff x="1795549" y="2502695"/>
            <a:chExt cx="6974379" cy="391852"/>
          </a:xfrm>
        </p:grpSpPr>
        <p:sp>
          <p:nvSpPr>
            <p:cNvPr id="15" name="文本框 14"/>
            <p:cNvSpPr txBox="1"/>
            <p:nvPr/>
          </p:nvSpPr>
          <p:spPr>
            <a:xfrm>
              <a:off x="5918662" y="2502695"/>
              <a:ext cx="285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模型仓库下的模型文件夹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795549" y="2562038"/>
              <a:ext cx="4123113" cy="332509"/>
              <a:chOff x="1795549" y="2518756"/>
              <a:chExt cx="4123113" cy="33250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95549" y="2518756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 flipH="1">
                <a:off x="4330931" y="2685010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1795549" y="1632332"/>
            <a:ext cx="5220393" cy="369332"/>
            <a:chOff x="1620982" y="1710930"/>
            <a:chExt cx="5220393" cy="369332"/>
          </a:xfrm>
        </p:grpSpPr>
        <p:grpSp>
          <p:nvGrpSpPr>
            <p:cNvPr id="19" name="组合 18"/>
            <p:cNvGrpSpPr/>
            <p:nvPr/>
          </p:nvGrpSpPr>
          <p:grpSpPr>
            <a:xfrm>
              <a:off x="1620982" y="1747753"/>
              <a:ext cx="4123113" cy="332509"/>
              <a:chOff x="1795549" y="2518756"/>
              <a:chExt cx="4123113" cy="33250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795549" y="2518756"/>
                <a:ext cx="2535382" cy="3325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H="1">
                <a:off x="4330931" y="2685010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5744095" y="1710930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模型仓库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模型仓库的构建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92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基础配置文件的编写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34" y="1670252"/>
            <a:ext cx="3305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771" y="443219"/>
            <a:ext cx="10259464" cy="29135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764771" y="1268859"/>
            <a:ext cx="9828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Triton Inference Server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2.Triton Inference Server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怎么工作？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要用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Triton Inference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4.Triton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Inference Server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怎么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用？</a:t>
            </a:r>
            <a:endParaRPr lang="en-US" altLang="zh-CN" b="1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0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8" y="1784572"/>
            <a:ext cx="10640465" cy="4387486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模型在服务端的部署</a:t>
            </a:r>
            <a:endParaRPr lang="zh-CN" altLang="en-US" sz="1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906088" y="3183774"/>
            <a:ext cx="5138823" cy="482139"/>
            <a:chOff x="1968559" y="2582244"/>
            <a:chExt cx="5138823" cy="482139"/>
          </a:xfrm>
        </p:grpSpPr>
        <p:sp>
          <p:nvSpPr>
            <p:cNvPr id="8" name="文本框 7"/>
            <p:cNvSpPr txBox="1"/>
            <p:nvPr/>
          </p:nvSpPr>
          <p:spPr>
            <a:xfrm>
              <a:off x="5494713" y="2598869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模型部署成功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68559" y="2582244"/>
              <a:ext cx="3609282" cy="482139"/>
              <a:chOff x="1968559" y="2538962"/>
              <a:chExt cx="3609282" cy="48213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968559" y="2538962"/>
                <a:ext cx="2021551" cy="4821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3990110" y="2734886"/>
                <a:ext cx="158773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1420695" y="1276365"/>
            <a:ext cx="912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latin typeface="+mj-ea"/>
                <a:ea typeface="+mj-ea"/>
              </a:rPr>
              <a:t>/opt/tritonserver/bin/tritonserver --model-repository=/work/liuhang/triton/model_repository/ --strict-model-config</a:t>
            </a:r>
            <a:r>
              <a:rPr lang="zh-CN" altLang="zh-CN" sz="1200" dirty="0" smtClean="0">
                <a:latin typeface="+mj-ea"/>
                <a:ea typeface="+mj-ea"/>
              </a:rPr>
              <a:t>=</a:t>
            </a:r>
            <a:r>
              <a:rPr lang="en-US" altLang="zh-CN" sz="1200" dirty="0" smtClean="0">
                <a:latin typeface="+mj-ea"/>
                <a:ea typeface="+mj-ea"/>
              </a:rPr>
              <a:t>false</a:t>
            </a:r>
            <a:endParaRPr lang="zh-CN" altLang="zh-CN" sz="1200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3987" y="898388"/>
            <a:ext cx="2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执行该命令启动</a:t>
            </a:r>
            <a:r>
              <a:rPr lang="en-US" altLang="zh-CN" dirty="0">
                <a:latin typeface="+mj-ea"/>
                <a:ea typeface="+mj-ea"/>
              </a:rPr>
              <a:t>T</a:t>
            </a:r>
            <a:r>
              <a:rPr lang="en-US" altLang="zh-CN" dirty="0" smtClean="0">
                <a:latin typeface="+mj-ea"/>
                <a:ea typeface="+mj-ea"/>
              </a:rPr>
              <a:t>riton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25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编写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端代码进行访问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98" y="830956"/>
            <a:ext cx="7362577" cy="57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437197"/>
            <a:ext cx="10110651" cy="562580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关于模型推理速度优化的一些思考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69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28241" y="2169621"/>
            <a:ext cx="743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+mj-ea"/>
                <a:ea typeface="+mj-ea"/>
              </a:rPr>
              <a:t>感 谢 您 的 聆 听</a:t>
            </a:r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61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60070" y="2898152"/>
            <a:ext cx="6949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+mj-ea"/>
                <a:ea typeface="+mj-ea"/>
              </a:rPr>
              <a:t>1</a:t>
            </a:r>
            <a:r>
              <a:rPr lang="en-US" altLang="zh-CN" sz="3200" b="1" dirty="0" smtClean="0"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latin typeface="+mj-ea"/>
                <a:ea typeface="+mj-ea"/>
              </a:rPr>
              <a:t>什么是</a:t>
            </a:r>
            <a:r>
              <a:rPr lang="en-US" altLang="zh-CN" sz="3200" b="1" dirty="0" smtClean="0">
                <a:latin typeface="+mj-ea"/>
                <a:ea typeface="+mj-ea"/>
              </a:rPr>
              <a:t>Triton Inference Server</a:t>
            </a:r>
            <a:r>
              <a:rPr lang="zh-CN" altLang="en-US" sz="3200" b="1" dirty="0" smtClean="0">
                <a:latin typeface="+mj-ea"/>
                <a:ea typeface="+mj-ea"/>
              </a:rPr>
              <a:t>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12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思考一个问题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170908" y="2610770"/>
            <a:ext cx="8085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latin typeface="+mj-ea"/>
                <a:ea typeface="+mj-ea"/>
              </a:rPr>
              <a:t>我训练好了一个模型，怎么应用在业务中？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85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模型部署的场景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246811" y="1611086"/>
            <a:ext cx="7524206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场景一：</a:t>
            </a:r>
            <a:r>
              <a:rPr lang="zh-CN" altLang="en-US" dirty="0"/>
              <a:t>模型部署在云端服务器，用户通过网页访问或者 </a:t>
            </a:r>
            <a:r>
              <a:rPr lang="en-US" altLang="zh-CN" dirty="0"/>
              <a:t>API </a:t>
            </a:r>
            <a:r>
              <a:rPr lang="zh-CN" altLang="en-US" dirty="0"/>
              <a:t>接口调用等形式向云端服务器发出请求，云端收到请求后处理并返回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46811" y="3191692"/>
            <a:ext cx="752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场景二：</a:t>
            </a:r>
            <a:r>
              <a:rPr lang="zh-CN" altLang="en-US" dirty="0"/>
              <a:t>将模型打包封装到 </a:t>
            </a:r>
            <a:r>
              <a:rPr lang="en-US" altLang="zh-CN" dirty="0"/>
              <a:t>SDK</a:t>
            </a:r>
            <a:r>
              <a:rPr lang="zh-CN" altLang="en-US" dirty="0"/>
              <a:t>，集成到嵌入式设备，数据的处理和模型推理都在终端设备上执行。</a:t>
            </a:r>
          </a:p>
        </p:txBody>
      </p:sp>
    </p:spTree>
    <p:extLst>
      <p:ext uri="{BB962C8B-B14F-4D97-AF65-F5344CB8AC3E}">
        <p14:creationId xmlns:p14="http://schemas.microsoft.com/office/powerpoint/2010/main" val="8110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28551" y="1255221"/>
            <a:ext cx="8530450" cy="4283713"/>
            <a:chOff x="1188718" y="465513"/>
            <a:chExt cx="10010117" cy="5713502"/>
          </a:xfrm>
        </p:grpSpPr>
        <p:grpSp>
          <p:nvGrpSpPr>
            <p:cNvPr id="7" name="组合 6"/>
            <p:cNvGrpSpPr/>
            <p:nvPr/>
          </p:nvGrpSpPr>
          <p:grpSpPr>
            <a:xfrm>
              <a:off x="1188718" y="465513"/>
              <a:ext cx="10010117" cy="5713502"/>
              <a:chOff x="964275" y="340822"/>
              <a:chExt cx="10010117" cy="57135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275" y="436215"/>
                <a:ext cx="10010117" cy="5618109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964275" y="340822"/>
                <a:ext cx="6400801" cy="1188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601498" y="5195455"/>
              <a:ext cx="597337" cy="640080"/>
              <a:chOff x="10601498" y="5195455"/>
              <a:chExt cx="597337" cy="64008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0931237" y="5195455"/>
                <a:ext cx="267598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601498" y="5195455"/>
                <a:ext cx="267598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标题 1"/>
          <p:cNvSpPr txBox="1">
            <a:spLocks/>
          </p:cNvSpPr>
          <p:nvPr/>
        </p:nvSpPr>
        <p:spPr>
          <a:xfrm>
            <a:off x="793101" y="319835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完整的基于</a:t>
            </a:r>
            <a:r>
              <a:rPr lang="en-US" altLang="zh-CN" sz="1800" dirty="0" smtClean="0"/>
              <a:t>Triton</a:t>
            </a:r>
            <a:r>
              <a:rPr lang="zh-CN" altLang="en-US" sz="1800" dirty="0" smtClean="0"/>
              <a:t>的推理服务架构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47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68" y="1338637"/>
            <a:ext cx="5601482" cy="45631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35535" y="2477193"/>
            <a:ext cx="3017520" cy="202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39984" y="4171603"/>
            <a:ext cx="2053244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Tensor RT/</a:t>
            </a:r>
            <a:r>
              <a:rPr lang="en-US" altLang="zh-CN" dirty="0" err="1" smtClean="0"/>
              <a:t>pytorch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4879569" y="2367743"/>
            <a:ext cx="374073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879568" y="3631276"/>
            <a:ext cx="374073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039984" y="1644537"/>
            <a:ext cx="4505493" cy="590203"/>
            <a:chOff x="4039984" y="1644537"/>
            <a:chExt cx="4505493" cy="590203"/>
          </a:xfrm>
        </p:grpSpPr>
        <p:sp>
          <p:nvSpPr>
            <p:cNvPr id="6" name="矩形 5"/>
            <p:cNvSpPr/>
            <p:nvPr/>
          </p:nvSpPr>
          <p:spPr>
            <a:xfrm>
              <a:off x="4039984" y="1644537"/>
              <a:ext cx="2053244" cy="590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K8S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58735" y="1770361"/>
              <a:ext cx="1986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推理服务的集群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39984" y="2908070"/>
            <a:ext cx="5461460" cy="605444"/>
            <a:chOff x="4039984" y="2908070"/>
            <a:chExt cx="5461460" cy="605444"/>
          </a:xfrm>
        </p:grpSpPr>
        <p:sp>
          <p:nvSpPr>
            <p:cNvPr id="7" name="矩形 6"/>
            <p:cNvSpPr/>
            <p:nvPr/>
          </p:nvSpPr>
          <p:spPr>
            <a:xfrm>
              <a:off x="4039984" y="2908070"/>
              <a:ext cx="2053244" cy="590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Triton Inference Server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58735" y="2928739"/>
              <a:ext cx="294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集群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的细胞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一个集群可以部署多个服务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558735" y="4161904"/>
            <a:ext cx="4596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细胞的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Triton Inference Sever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上部署的模型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0284" y="2884298"/>
            <a:ext cx="10216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Triton Inference Server </a:t>
            </a:r>
            <a:r>
              <a:rPr lang="zh-CN" altLang="en-US" sz="3200" dirty="0" smtClean="0"/>
              <a:t>主要用于模型在服务器上的部署</a:t>
            </a:r>
            <a:endParaRPr lang="zh-CN" altLang="en-US" sz="32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13089" y="451532"/>
            <a:ext cx="10801350" cy="291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zh-CN" altLang="en-US" sz="1600" b="1" i="0" u="none" strike="noStrike" kern="1200" cap="none" spc="300" normalizeH="0" baseline="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1800" dirty="0" smtClean="0"/>
              <a:t>总结一下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244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YyOGJhODZlZmNiN2ViNzgyNDM3YWMyZDVkYzhlNT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25028</TotalTime>
  <Words>442</Words>
  <Application>Microsoft Office PowerPoint</Application>
  <PresentationFormat>宽屏</PresentationFormat>
  <Paragraphs>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Source Han Sans CN</vt:lpstr>
      <vt:lpstr>Source Han Sans CN Normal</vt:lpstr>
      <vt:lpstr>等线</vt:lpstr>
      <vt:lpstr>宋体</vt:lpstr>
      <vt:lpstr>微软雅黑</vt:lpstr>
      <vt:lpstr>Arial</vt:lpstr>
      <vt:lpstr>Wingdings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肚脐数据分割结果</dc:title>
  <dc:creator>Chen, Lu</dc:creator>
  <cp:lastModifiedBy>Test5</cp:lastModifiedBy>
  <cp:revision>422</cp:revision>
  <dcterms:created xsi:type="dcterms:W3CDTF">2019-06-19T02:08:00Z</dcterms:created>
  <dcterms:modified xsi:type="dcterms:W3CDTF">2025-03-19T02:17:46Z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7733CA0934984D2C9ED69EBB12C4A63F</vt:lpwstr>
  </property>
</Properties>
</file>