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tags/tag15.xml" ContentType="application/vnd.openxmlformats-officedocument.presentationml.tags+xml"/>
  <Override PartName="/ppt/notesSlides/notesSlide20.xml" ContentType="application/vnd.openxmlformats-officedocument.presentationml.notesSlide+xml"/>
  <Override PartName="/ppt/tags/tag16.xml" ContentType="application/vnd.openxmlformats-officedocument.presentationml.tags+xml"/>
  <Override PartName="/ppt/notesSlides/notesSlide21.xml" ContentType="application/vnd.openxmlformats-officedocument.presentationml.notesSlide+xml"/>
  <Override PartName="/ppt/tags/tag17.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8.xml" ContentType="application/vnd.openxmlformats-officedocument.presentationml.tags+xml"/>
  <Override PartName="/ppt/notesSlides/notesSlide24.xml" ContentType="application/vnd.openxmlformats-officedocument.presentationml.notesSlide+xml"/>
  <Override PartName="/ppt/tags/tag19.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88" r:id="rId2"/>
    <p:sldId id="392" r:id="rId3"/>
    <p:sldId id="390" r:id="rId4"/>
    <p:sldId id="387" r:id="rId5"/>
    <p:sldId id="422" r:id="rId6"/>
    <p:sldId id="369" r:id="rId7"/>
    <p:sldId id="408" r:id="rId8"/>
    <p:sldId id="418" r:id="rId9"/>
    <p:sldId id="410" r:id="rId10"/>
    <p:sldId id="391" r:id="rId11"/>
    <p:sldId id="393" r:id="rId12"/>
    <p:sldId id="388" r:id="rId13"/>
    <p:sldId id="411" r:id="rId14"/>
    <p:sldId id="415" r:id="rId15"/>
    <p:sldId id="420" r:id="rId16"/>
    <p:sldId id="416" r:id="rId17"/>
    <p:sldId id="412" r:id="rId18"/>
    <p:sldId id="396" r:id="rId19"/>
    <p:sldId id="397" r:id="rId20"/>
    <p:sldId id="375" r:id="rId21"/>
    <p:sldId id="413" r:id="rId22"/>
    <p:sldId id="421" r:id="rId23"/>
    <p:sldId id="402" r:id="rId24"/>
    <p:sldId id="400" r:id="rId25"/>
    <p:sldId id="401" r:id="rId26"/>
    <p:sldId id="281" r:id="rId27"/>
  </p:sldIdLst>
  <p:sldSz cx="12192000" cy="6858000"/>
  <p:notesSz cx="6797675" cy="9926638"/>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 Ming(Bonnie)" initials="YM" lastIdx="1" clrIdx="0">
    <p:extLst>
      <p:ext uri="{19B8F6BF-5375-455C-9EA6-DF929625EA0E}">
        <p15:presenceInfo xmlns:p15="http://schemas.microsoft.com/office/powerpoint/2012/main" userId="S-1-5-21-921861181-1284875631-784521076-17711" providerId="AD"/>
      </p:ext>
    </p:extLst>
  </p:cmAuthor>
  <p:cmAuthor id="2" name="Wu, ZiHao" initials="WZ" lastIdx="1" clrIdx="1">
    <p:extLst>
      <p:ext uri="{19B8F6BF-5375-455C-9EA6-DF929625EA0E}">
        <p15:presenceInfo xmlns:p15="http://schemas.microsoft.com/office/powerpoint/2012/main" userId="S-1-5-21-921861181-1284875631-784521076-7002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6B900"/>
    <a:srgbClr val="A21637"/>
    <a:srgbClr val="AF0950"/>
    <a:srgbClr val="A15217"/>
    <a:srgbClr val="71B600"/>
    <a:srgbClr val="92D050"/>
    <a:srgbClr val="548235"/>
    <a:srgbClr val="90CC50"/>
    <a:srgbClr val="626366"/>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82721" autoAdjust="0"/>
  </p:normalViewPr>
  <p:slideViewPr>
    <p:cSldViewPr snapToGrid="0" snapToObjects="1">
      <p:cViewPr varScale="1">
        <p:scale>
          <a:sx n="138" d="100"/>
          <a:sy n="138" d="100"/>
        </p:scale>
        <p:origin x="872" y="80"/>
      </p:cViewPr>
      <p:guideLst>
        <p:guide pos="3840"/>
        <p:guide orient="horz" pos="2160"/>
      </p:guideLst>
    </p:cSldViewPr>
  </p:slideViewPr>
  <p:outlineViewPr>
    <p:cViewPr>
      <p:scale>
        <a:sx n="33" d="100"/>
        <a:sy n="33" d="100"/>
      </p:scale>
      <p:origin x="0" y="-497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134" d="100"/>
          <a:sy n="134" d="100"/>
        </p:scale>
        <p:origin x="4624"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CC492E-05CE-5249-9144-65B49EC8D82A}"/>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1D472C-4512-634A-89EE-C527BFA84942}"/>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B293C093-1F3B-4A4F-AE4A-CC60BB445628}" type="datetimeFigureOut">
              <a:rPr lang="en-US" smtClean="0"/>
              <a:t>3/19/2025</a:t>
            </a:fld>
            <a:endParaRPr lang="en-US"/>
          </a:p>
        </p:txBody>
      </p:sp>
      <p:sp>
        <p:nvSpPr>
          <p:cNvPr id="4" name="Footer Placeholder 3">
            <a:extLst>
              <a:ext uri="{FF2B5EF4-FFF2-40B4-BE49-F238E27FC236}">
                <a16:creationId xmlns:a16="http://schemas.microsoft.com/office/drawing/2014/main" id="{344D4A42-8135-8B4E-830B-21E9F86EED0B}"/>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0784154-5BA7-9F4F-B899-3B407740CD5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B6E01B2-F52A-024A-90CA-F107B69BED2F}" type="slidenum">
              <a:rPr lang="en-US" smtClean="0"/>
              <a:t>‹#›</a:t>
            </a:fld>
            <a:endParaRPr lang="en-US"/>
          </a:p>
        </p:txBody>
      </p:sp>
    </p:spTree>
    <p:extLst>
      <p:ext uri="{BB962C8B-B14F-4D97-AF65-F5344CB8AC3E}">
        <p14:creationId xmlns:p14="http://schemas.microsoft.com/office/powerpoint/2010/main" val="16542555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34F6DA7A-5D90-CA4F-BB3C-3F4F7435A670}" type="datetimeFigureOut">
              <a:rPr kumimoji="1" lang="zh-CN" altLang="en-US" smtClean="0"/>
              <a:t>2025/3/19</a:t>
            </a:fld>
            <a:endParaRPr kumimoji="1" lang="zh-CN" altLang="en-US"/>
          </a:p>
        </p:txBody>
      </p:sp>
      <p:sp>
        <p:nvSpPr>
          <p:cNvPr id="4" name="幻灯片图像占位符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1412171A-BB5E-6B4D-997F-0369EBD3825D}" type="slidenum">
              <a:rPr kumimoji="1" lang="zh-CN" altLang="en-US" smtClean="0"/>
              <a:t>‹#›</a:t>
            </a:fld>
            <a:endParaRPr kumimoji="1" lang="zh-CN" altLang="en-US"/>
          </a:p>
        </p:txBody>
      </p:sp>
    </p:spTree>
    <p:extLst>
      <p:ext uri="{BB962C8B-B14F-4D97-AF65-F5344CB8AC3E}">
        <p14:creationId xmlns:p14="http://schemas.microsoft.com/office/powerpoint/2010/main" val="73342206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a:t>
            </a:fld>
            <a:endParaRPr kumimoji="1" lang="zh-CN" altLang="en-US"/>
          </a:p>
        </p:txBody>
      </p:sp>
    </p:spTree>
    <p:extLst>
      <p:ext uri="{BB962C8B-B14F-4D97-AF65-F5344CB8AC3E}">
        <p14:creationId xmlns:p14="http://schemas.microsoft.com/office/powerpoint/2010/main" val="3310857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10</a:t>
            </a:fld>
            <a:endParaRPr kumimoji="1" lang="zh-CN" altLang="en-US"/>
          </a:p>
        </p:txBody>
      </p:sp>
    </p:spTree>
    <p:extLst>
      <p:ext uri="{BB962C8B-B14F-4D97-AF65-F5344CB8AC3E}">
        <p14:creationId xmlns:p14="http://schemas.microsoft.com/office/powerpoint/2010/main" val="5365818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69586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304655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latin typeface="+mn-ea"/>
              </a:rPr>
              <a:t>所有框架（</a:t>
            </a:r>
            <a:r>
              <a:rPr lang="en-US" altLang="zh-CN" dirty="0" err="1" smtClean="0">
                <a:latin typeface="+mn-ea"/>
              </a:rPr>
              <a:t>Pytorch</a:t>
            </a:r>
            <a:r>
              <a:rPr lang="zh-CN" altLang="en-US" dirty="0" smtClean="0">
                <a:latin typeface="+mn-ea"/>
              </a:rPr>
              <a:t>、</a:t>
            </a:r>
            <a:r>
              <a:rPr lang="en-US" altLang="zh-CN" dirty="0" err="1" smtClean="0">
                <a:latin typeface="+mn-ea"/>
              </a:rPr>
              <a:t>Tensorflow</a:t>
            </a:r>
            <a:r>
              <a:rPr lang="zh-CN" altLang="en-US" dirty="0" smtClean="0">
                <a:latin typeface="+mn-ea"/>
              </a:rPr>
              <a:t>、</a:t>
            </a:r>
            <a:r>
              <a:rPr lang="en-US" altLang="zh-CN" dirty="0" err="1" smtClean="0">
                <a:latin typeface="+mn-ea"/>
              </a:rPr>
              <a:t>Caffe</a:t>
            </a:r>
            <a:r>
              <a:rPr lang="zh-CN" altLang="en-US" dirty="0" smtClean="0">
                <a:latin typeface="+mn-ea"/>
              </a:rPr>
              <a:t>、</a:t>
            </a:r>
            <a:r>
              <a:rPr lang="en-US" altLang="zh-CN" dirty="0" err="1" smtClean="0">
                <a:latin typeface="+mn-ea"/>
              </a:rPr>
              <a:t>MXNet</a:t>
            </a:r>
            <a:r>
              <a:rPr lang="zh-CN" altLang="en-US" dirty="0" smtClean="0">
                <a:latin typeface="+mn-ea"/>
              </a:rPr>
              <a:t>）产生的模型包都可以转换成这个标准格式，使用统一的</a:t>
            </a:r>
            <a:r>
              <a:rPr lang="en-US" altLang="zh-CN" dirty="0" smtClean="0">
                <a:latin typeface="+mn-ea"/>
              </a:rPr>
              <a:t>ONNX Runtime</a:t>
            </a:r>
            <a:r>
              <a:rPr lang="zh-CN" altLang="en-US" dirty="0" smtClean="0">
                <a:latin typeface="+mn-ea"/>
              </a:rPr>
              <a:t>等工具进行统一部署，或者导入</a:t>
            </a:r>
            <a:r>
              <a:rPr lang="en-US" altLang="zh-CN" dirty="0" err="1" smtClean="0">
                <a:latin typeface="+mn-ea"/>
              </a:rPr>
              <a:t>TensorRT</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Eval</a:t>
            </a:r>
            <a:r>
              <a:rPr lang="zh-CN" altLang="en-US" sz="1200" b="0" i="0" kern="1200" dirty="0" smtClean="0">
                <a:solidFill>
                  <a:schemeClr val="tx1"/>
                </a:solidFill>
                <a:effectLst/>
                <a:latin typeface="+mn-lt"/>
                <a:ea typeface="+mn-ea"/>
                <a:cs typeface="+mn-cs"/>
              </a:rPr>
              <a:t>模式下，框架会自动把</a:t>
            </a:r>
            <a:r>
              <a:rPr lang="en-US" altLang="zh-CN" sz="1200" b="0" i="0" kern="1200" dirty="0" smtClean="0">
                <a:solidFill>
                  <a:schemeClr val="tx1"/>
                </a:solidFill>
                <a:effectLst/>
                <a:latin typeface="+mn-lt"/>
                <a:ea typeface="+mn-ea"/>
                <a:cs typeface="+mn-cs"/>
              </a:rPr>
              <a:t>BN</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Dropout</a:t>
            </a:r>
            <a:r>
              <a:rPr lang="zh-CN" altLang="en-US" sz="1200" b="0" i="0" kern="1200" dirty="0" smtClean="0">
                <a:solidFill>
                  <a:schemeClr val="tx1"/>
                </a:solidFill>
                <a:effectLst/>
                <a:latin typeface="+mn-lt"/>
                <a:ea typeface="+mn-ea"/>
                <a:cs typeface="+mn-cs"/>
              </a:rPr>
              <a:t>固定住，使用训练好的参数值。</a:t>
            </a:r>
            <a:endParaRPr lang="en-US" altLang="zh-CN" sz="1200" b="0" i="0" kern="1200" dirty="0" smtClean="0">
              <a:solidFill>
                <a:schemeClr val="tx1"/>
              </a:solidFill>
              <a:effectLst/>
              <a:latin typeface="+mn-lt"/>
              <a:ea typeface="+mn-ea"/>
              <a:cs typeface="+mn-cs"/>
            </a:endParaRPr>
          </a:p>
          <a:p>
            <a:r>
              <a:rPr lang="en-US" altLang="zh-CN" sz="1200" b="0" i="0" kern="1200" dirty="0" err="1" smtClean="0">
                <a:solidFill>
                  <a:schemeClr val="tx1"/>
                </a:solidFill>
                <a:effectLst/>
                <a:latin typeface="+mn-lt"/>
                <a:ea typeface="+mn-ea"/>
                <a:cs typeface="+mn-cs"/>
              </a:rPr>
              <a:t>Opset</a:t>
            </a:r>
            <a:r>
              <a:rPr lang="zh-CN" altLang="en-US" sz="1200" b="0" i="0" kern="1200" dirty="0" smtClean="0">
                <a:solidFill>
                  <a:schemeClr val="tx1"/>
                </a:solidFill>
                <a:effectLst/>
                <a:latin typeface="+mn-lt"/>
                <a:ea typeface="+mn-ea"/>
                <a:cs typeface="+mn-cs"/>
              </a:rPr>
              <a:t>默认是版本</a:t>
            </a:r>
            <a:r>
              <a:rPr lang="en-US" altLang="zh-CN" sz="1200" b="0" i="0" kern="1200" dirty="0" smtClean="0">
                <a:solidFill>
                  <a:schemeClr val="tx1"/>
                </a:solidFill>
                <a:effectLst/>
                <a:latin typeface="+mn-lt"/>
                <a:ea typeface="+mn-ea"/>
                <a:cs typeface="+mn-cs"/>
              </a:rPr>
              <a:t>9</a:t>
            </a:r>
            <a:r>
              <a:rPr lang="zh-CN" altLang="en-US" sz="1200" b="0" i="0" kern="1200" dirty="0" smtClean="0">
                <a:solidFill>
                  <a:schemeClr val="tx1"/>
                </a:solidFill>
                <a:effectLst/>
                <a:latin typeface="+mn-lt"/>
                <a:ea typeface="+mn-ea"/>
                <a:cs typeface="+mn-cs"/>
              </a:rPr>
              <a:t>，但目前版本还在更新，因为需要支持新增的算子定义，来进行</a:t>
            </a:r>
            <a:r>
              <a:rPr lang="en-US" altLang="zh-CN" sz="1200" b="0" i="0" kern="1200" dirty="0" smtClean="0">
                <a:solidFill>
                  <a:schemeClr val="tx1"/>
                </a:solidFill>
                <a:effectLst/>
                <a:latin typeface="+mn-lt"/>
                <a:ea typeface="+mn-ea"/>
                <a:cs typeface="+mn-cs"/>
              </a:rPr>
              <a:t>torch</a:t>
            </a:r>
            <a:r>
              <a:rPr lang="zh-CN" altLang="en-US" sz="1200" b="0" i="0" kern="1200" dirty="0" smtClean="0">
                <a:solidFill>
                  <a:schemeClr val="tx1"/>
                </a:solidFill>
                <a:effectLst/>
                <a:latin typeface="+mn-lt"/>
                <a:ea typeface="+mn-ea"/>
                <a:cs typeface="+mn-cs"/>
              </a:rPr>
              <a:t>到</a:t>
            </a:r>
            <a:r>
              <a:rPr lang="en-US" altLang="zh-CN" sz="1200" b="0" i="0" kern="1200" dirty="0" err="1" smtClean="0">
                <a:solidFill>
                  <a:schemeClr val="tx1"/>
                </a:solidFill>
                <a:effectLst/>
                <a:latin typeface="+mn-lt"/>
                <a:ea typeface="+mn-ea"/>
                <a:cs typeface="+mn-cs"/>
              </a:rPr>
              <a:t>onnx</a:t>
            </a:r>
            <a:r>
              <a:rPr lang="zh-CN" altLang="en-US" sz="1200" b="0" i="0" kern="1200" dirty="0" smtClean="0">
                <a:solidFill>
                  <a:schemeClr val="tx1"/>
                </a:solidFill>
                <a:effectLst/>
                <a:latin typeface="+mn-lt"/>
                <a:ea typeface="+mn-ea"/>
                <a:cs typeface="+mn-cs"/>
              </a:rPr>
              <a:t>的映射，但存在算子不支持的情况，可以查阅并更改到对应支持的版本。</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6633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onnxruntime</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772902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smtClean="0"/>
              <a:t>onnxruntime</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393823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只讲执行流程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smtClean="0"/>
              <a:t>TensorRT</a:t>
            </a:r>
            <a:r>
              <a:rPr lang="zh-CN" altLang="en-US" sz="1200" dirty="0" smtClean="0"/>
              <a:t>推理引擎的构建可通过</a:t>
            </a:r>
            <a:r>
              <a:rPr lang="en-US" altLang="zh-CN" sz="1200" dirty="0" smtClean="0"/>
              <a:t>C API</a:t>
            </a:r>
            <a:r>
              <a:rPr lang="zh-CN" altLang="en-US" sz="1200" dirty="0" smtClean="0"/>
              <a:t>完成推理引擎的优化和构建</a:t>
            </a:r>
            <a:r>
              <a:rPr lang="zh-CN" altLang="en-US" sz="1200" dirty="0" smtClean="0">
                <a:latin typeface="+mn-ea"/>
              </a:rPr>
              <a:t>，这相较于官方提供的</a:t>
            </a:r>
            <a:r>
              <a:rPr lang="en-US" altLang="zh-CN" sz="1200" dirty="0" err="1" smtClean="0">
                <a:latin typeface="+mn-ea"/>
              </a:rPr>
              <a:t>trtexec</a:t>
            </a:r>
            <a:r>
              <a:rPr lang="zh-CN" altLang="en-US" sz="1200" dirty="0" smtClean="0">
                <a:latin typeface="+mn-ea"/>
              </a:rPr>
              <a:t>工具，对引擎的优化更具细粒度，性能更佳。引擎构建可构建一次，序列化保存至磁盘，同环境重复使用。</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baseline="0" dirty="0" smtClean="0">
                <a:latin typeface="+mn-ea"/>
              </a:rPr>
              <a:t>创建构建器依赖的异常记录器</a:t>
            </a:r>
            <a:r>
              <a:rPr lang="en-US" altLang="zh-CN" sz="1200" baseline="0" dirty="0" smtClean="0">
                <a:latin typeface="+mn-ea"/>
              </a:rPr>
              <a:t>logger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实例化构建器</a:t>
            </a:r>
            <a:r>
              <a:rPr lang="en-US" altLang="zh-CN" sz="1200" dirty="0" smtClean="0">
                <a:latin typeface="+mn-ea"/>
              </a:rPr>
              <a:t>builder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实例化网络定义对象</a:t>
            </a:r>
            <a:r>
              <a:rPr lang="en-US" altLang="zh-CN" sz="1200" dirty="0" smtClean="0">
                <a:latin typeface="+mn-ea"/>
              </a:rPr>
              <a:t>Network</a:t>
            </a:r>
            <a:r>
              <a:rPr lang="zh-CN" altLang="en-US" sz="1200" dirty="0" smtClean="0">
                <a:latin typeface="+mn-ea"/>
              </a:rPr>
              <a:t>，此时网络并没有实际的网络结构和权重</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构建</a:t>
            </a:r>
            <a:r>
              <a:rPr lang="en-US" altLang="zh-CN" sz="1200" dirty="0" err="1" smtClean="0">
                <a:latin typeface="+mn-ea"/>
              </a:rPr>
              <a:t>config</a:t>
            </a:r>
            <a:r>
              <a:rPr lang="zh-CN" altLang="en-US" sz="1200" dirty="0" smtClean="0">
                <a:latin typeface="+mn-ea"/>
              </a:rPr>
              <a:t>指定</a:t>
            </a:r>
            <a:r>
              <a:rPr lang="en-US" altLang="zh-CN" sz="1200" dirty="0" err="1" smtClean="0">
                <a:latin typeface="+mn-ea"/>
              </a:rPr>
              <a:t>TensorRT</a:t>
            </a:r>
            <a:r>
              <a:rPr lang="zh-CN" altLang="en-US" sz="1200" dirty="0" smtClean="0">
                <a:latin typeface="+mn-ea"/>
              </a:rPr>
              <a:t>如何优化</a:t>
            </a:r>
            <a:r>
              <a:rPr lang="en-US" altLang="zh-CN" sz="1200" dirty="0" smtClean="0">
                <a:latin typeface="+mn-ea"/>
              </a:rPr>
              <a:t>engine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使用</a:t>
            </a:r>
            <a:r>
              <a:rPr lang="en-US" altLang="zh-CN" sz="1200" dirty="0" err="1" smtClean="0">
                <a:latin typeface="+mn-ea"/>
              </a:rPr>
              <a:t>onnxpaser</a:t>
            </a:r>
            <a:r>
              <a:rPr lang="zh-CN" altLang="en-US" sz="1200" dirty="0" smtClean="0">
                <a:latin typeface="+mn-ea"/>
              </a:rPr>
              <a:t>从</a:t>
            </a:r>
            <a:r>
              <a:rPr lang="en-US" altLang="zh-CN" sz="1200" dirty="0" err="1" smtClean="0">
                <a:latin typeface="+mn-ea"/>
              </a:rPr>
              <a:t>onnx</a:t>
            </a:r>
            <a:r>
              <a:rPr lang="zh-CN" altLang="en-US" sz="1200" dirty="0" smtClean="0">
                <a:latin typeface="+mn-ea"/>
              </a:rPr>
              <a:t>文件中解析网络结构填充到</a:t>
            </a:r>
            <a:r>
              <a:rPr lang="en-US" altLang="zh-CN" sz="1200" dirty="0" smtClean="0">
                <a:latin typeface="+mn-ea"/>
              </a:rPr>
              <a:t>Network</a:t>
            </a:r>
            <a:r>
              <a:rPr lang="zh-CN" altLang="en-US" sz="1200" dirty="0" smtClean="0">
                <a:latin typeface="+mn-ea"/>
              </a:rPr>
              <a:t>中</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权重数据由</a:t>
            </a:r>
            <a:r>
              <a:rPr lang="en-US" altLang="zh-CN" sz="1200" dirty="0" err="1" smtClean="0">
                <a:latin typeface="+mn-ea"/>
              </a:rPr>
              <a:t>Paser</a:t>
            </a:r>
            <a:r>
              <a:rPr lang="zh-CN" altLang="en-US" sz="1200" dirty="0" smtClean="0">
                <a:latin typeface="+mn-ea"/>
              </a:rPr>
              <a:t>持有，由</a:t>
            </a:r>
            <a:r>
              <a:rPr lang="en-US" altLang="zh-CN" sz="1200" dirty="0" smtClean="0">
                <a:latin typeface="+mn-ea"/>
              </a:rPr>
              <a:t>builder</a:t>
            </a:r>
            <a:r>
              <a:rPr lang="zh-CN" altLang="en-US" sz="1200" dirty="0" smtClean="0">
                <a:latin typeface="+mn-ea"/>
              </a:rPr>
              <a:t>将权重复制到</a:t>
            </a:r>
            <a:r>
              <a:rPr lang="en-US" altLang="zh-CN" sz="1200" dirty="0" smtClean="0">
                <a:latin typeface="+mn-ea"/>
              </a:rPr>
              <a:t>engine</a:t>
            </a:r>
            <a:r>
              <a:rPr lang="zh-CN" altLang="en-US" sz="1200" dirty="0" smtClean="0">
                <a:latin typeface="+mn-ea"/>
              </a:rPr>
              <a:t>中</a:t>
            </a:r>
            <a:endParaRPr lang="en-US" altLang="zh-CN" sz="1200" dirty="0" smtClean="0">
              <a:latin typeface="+mn-e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smtClean="0">
                <a:latin typeface="+mn-ea"/>
              </a:rPr>
              <a:t>序列化后的引擎不能跨平台或不同</a:t>
            </a:r>
            <a:r>
              <a:rPr lang="en-US" altLang="zh-CN" sz="1200" dirty="0" err="1" smtClean="0">
                <a:latin typeface="+mn-ea"/>
              </a:rPr>
              <a:t>TensorRT</a:t>
            </a:r>
            <a:r>
              <a:rPr lang="zh-CN" altLang="en-US" sz="1200" dirty="0" smtClean="0">
                <a:latin typeface="+mn-ea"/>
              </a:rPr>
              <a:t>版本下使用。</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zh-CN" altLang="en-US" sz="1200" dirty="0" smtClean="0">
              <a:latin typeface="+mn-ea"/>
            </a:endParaRPr>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988471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调</a:t>
            </a:r>
            <a:r>
              <a:rPr lang="en-US" altLang="zh-CN" dirty="0" smtClean="0"/>
              <a:t>CUDA API</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实例化运行时对象</a:t>
            </a:r>
            <a:r>
              <a:rPr lang="en-US" altLang="zh-CN" sz="1200" dirty="0" smtClean="0">
                <a:latin typeface="+mn-ea"/>
              </a:rPr>
              <a:t>Runtime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依据文件路径，读入数据流构建</a:t>
            </a:r>
            <a:r>
              <a:rPr lang="en-US" altLang="zh-CN" sz="1200" dirty="0" smtClean="0">
                <a:latin typeface="+mn-ea"/>
              </a:rPr>
              <a:t>engine</a:t>
            </a:r>
            <a:r>
              <a:rPr lang="zh-CN" altLang="en-US" sz="1200" dirty="0" smtClean="0">
                <a:latin typeface="+mn-ea"/>
              </a:rPr>
              <a:t>实例</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在</a:t>
            </a:r>
            <a:r>
              <a:rPr lang="en-US" altLang="zh-CN" sz="1200" dirty="0" smtClean="0">
                <a:latin typeface="+mn-ea"/>
              </a:rPr>
              <a:t>GPU</a:t>
            </a:r>
            <a:r>
              <a:rPr lang="zh-CN" altLang="en-US" sz="1200" dirty="0" smtClean="0">
                <a:latin typeface="+mn-ea"/>
              </a:rPr>
              <a:t>上申请用于存储输入输出的显存空间</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调用</a:t>
            </a:r>
            <a:r>
              <a:rPr lang="en-US" altLang="zh-CN" sz="1200" dirty="0" err="1" smtClean="0">
                <a:latin typeface="+mn-ea"/>
              </a:rPr>
              <a:t>cuda</a:t>
            </a:r>
            <a:r>
              <a:rPr lang="en-US" altLang="zh-CN" sz="1200" dirty="0" smtClean="0">
                <a:latin typeface="+mn-ea"/>
              </a:rPr>
              <a:t> API</a:t>
            </a:r>
            <a:r>
              <a:rPr lang="zh-CN" altLang="en-US" sz="1200" dirty="0" smtClean="0">
                <a:latin typeface="+mn-ea"/>
              </a:rPr>
              <a:t>传输数据到申请的输入显存空间中</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创建</a:t>
            </a:r>
            <a:r>
              <a:rPr lang="en-US" altLang="zh-CN" sz="1200" dirty="0" smtClean="0">
                <a:latin typeface="+mn-ea"/>
              </a:rPr>
              <a:t>context</a:t>
            </a:r>
            <a:r>
              <a:rPr lang="zh-CN" altLang="en-US" sz="1200" dirty="0" smtClean="0">
                <a:latin typeface="+mn-ea"/>
              </a:rPr>
              <a:t>对象使用</a:t>
            </a:r>
            <a:r>
              <a:rPr lang="en-US" altLang="zh-CN" sz="1200" dirty="0" err="1" smtClean="0">
                <a:latin typeface="+mn-ea"/>
              </a:rPr>
              <a:t>cuda</a:t>
            </a:r>
            <a:r>
              <a:rPr lang="en-US" altLang="zh-CN" sz="1200" dirty="0" smtClean="0">
                <a:latin typeface="+mn-ea"/>
              </a:rPr>
              <a:t> stream </a:t>
            </a:r>
            <a:r>
              <a:rPr lang="zh-CN" altLang="en-US" sz="1200" dirty="0" smtClean="0">
                <a:latin typeface="+mn-ea"/>
              </a:rPr>
              <a:t>执行推理</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en-US" sz="1200" dirty="0" smtClean="0">
                <a:latin typeface="+mn-ea"/>
              </a:rPr>
              <a:t>拷贝输出显存空间的推理结果到内存中用于后续</a:t>
            </a:r>
            <a:endParaRPr lang="en-US" altLang="zh-CN" sz="1200" dirty="0" smtClean="0">
              <a:latin typeface="+mn-ea"/>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altLang="zh-CN" sz="1200" dirty="0" smtClean="0">
              <a:latin typeface="+mn-ea"/>
            </a:endParaRPr>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711976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18</a:t>
            </a:fld>
            <a:endParaRPr kumimoji="1" lang="zh-CN" altLang="en-US"/>
          </a:p>
        </p:txBody>
      </p:sp>
    </p:spTree>
    <p:extLst>
      <p:ext uri="{BB962C8B-B14F-4D97-AF65-F5344CB8AC3E}">
        <p14:creationId xmlns:p14="http://schemas.microsoft.com/office/powerpoint/2010/main" val="423969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5194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a:t>
            </a:fld>
            <a:endParaRPr kumimoji="1" lang="zh-CN" altLang="en-US"/>
          </a:p>
        </p:txBody>
      </p:sp>
    </p:spTree>
    <p:extLst>
      <p:ext uri="{BB962C8B-B14F-4D97-AF65-F5344CB8AC3E}">
        <p14:creationId xmlns:p14="http://schemas.microsoft.com/office/powerpoint/2010/main" val="36284955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2387065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平均时间</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16145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762899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12171A-BB5E-6B4D-997F-0369EBD3825D}" type="slidenum">
              <a:rPr kumimoji="1" lang="zh-CN" altLang="en-US" smtClean="0"/>
              <a:t>23</a:t>
            </a:fld>
            <a:endParaRPr kumimoji="1" lang="zh-CN" altLang="en-US"/>
          </a:p>
        </p:txBody>
      </p:sp>
    </p:spTree>
    <p:extLst>
      <p:ext uri="{BB962C8B-B14F-4D97-AF65-F5344CB8AC3E}">
        <p14:creationId xmlns:p14="http://schemas.microsoft.com/office/powerpoint/2010/main" val="3226769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884084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50558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从框架层面，</a:t>
            </a:r>
            <a:r>
              <a:rPr lang="en-US" altLang="zh-CN" dirty="0" smtClean="0"/>
              <a:t>TensorRT</a:t>
            </a:r>
            <a:r>
              <a:rPr lang="zh-CN" altLang="en-US" dirty="0" smtClean="0"/>
              <a:t>更像是对深度学习的训练框架的在推理服务化层面的一种补齐，使得各训练框架训练得到的模型更好的使用硬件资源实现高性能推理。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11314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此外，</a:t>
            </a:r>
            <a:r>
              <a:rPr lang="en-US" altLang="zh-CN" dirty="0" err="1" smtClean="0"/>
              <a:t>TensorRT</a:t>
            </a:r>
            <a:r>
              <a:rPr lang="zh-CN" altLang="en-US" dirty="0" smtClean="0"/>
              <a:t>中有抽象出特定硬件细节的的高级</a:t>
            </a:r>
            <a:r>
              <a:rPr lang="en-US" altLang="zh-CN" dirty="0" smtClean="0"/>
              <a:t>API</a:t>
            </a: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10941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做深度学习的比较了解，推理就是计算</a:t>
            </a:r>
            <a:endParaRPr kumimoji="1" lang="en-US" altLang="zh-CN" dirty="0" smtClean="0"/>
          </a:p>
          <a:p>
            <a:r>
              <a:rPr lang="en-US" altLang="zh-CN" dirty="0" err="1" smtClean="0"/>
              <a:t>cuCIM</a:t>
            </a:r>
            <a:r>
              <a:rPr lang="zh-CN" altLang="en-US" dirty="0" smtClean="0"/>
              <a:t>类似</a:t>
            </a:r>
            <a:r>
              <a:rPr lang="en-US" altLang="zh-CN" dirty="0" smtClean="0"/>
              <a:t>ITK</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143378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https://developer.nvidia.com/blog/tensorrt-3-faster-tensorflow-inference/</a:t>
            </a:r>
          </a:p>
          <a:p>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515816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在推理过程执行此计算图时，它会对每一层进行多个函数的调用，内核的启动和读写数据的时间成本很高，这一部分的计算图优化都是为了减少内核启动和内存读写的时间成本，达到高性能推理。</a:t>
            </a:r>
            <a:endParaRPr lang="en-US" altLang="zh-CN" dirty="0" smtClean="0"/>
          </a:p>
          <a:p>
            <a:r>
              <a:rPr lang="zh-CN" altLang="en-US" sz="1200" b="0" i="0" kern="1200" dirty="0" smtClean="0">
                <a:solidFill>
                  <a:schemeClr val="tx1"/>
                </a:solidFill>
                <a:effectLst/>
                <a:latin typeface="+mn-lt"/>
                <a:ea typeface="+mn-ea"/>
                <a:cs typeface="+mn-cs"/>
              </a:rPr>
              <a:t>一个简单的类比是三次分别去超市买三件商品，而不是在一次旅行中购买所有三件商品。</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2678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smtClean="0"/>
              <a:t>flops: </a:t>
            </a:r>
            <a:r>
              <a:rPr lang="zh-CN" altLang="en-US" sz="1200" dirty="0" smtClean="0"/>
              <a:t>即每秒浮点运算次数（亦称每秒峰值速度）</a:t>
            </a:r>
            <a:endParaRPr lang="en-US" altLang="zh-CN" sz="1200" dirty="0" smtClean="0"/>
          </a:p>
          <a:p>
            <a:r>
              <a:rPr lang="en-US" altLang="zh-CN" sz="1200" dirty="0" err="1" smtClean="0"/>
              <a:t>Tflops</a:t>
            </a:r>
            <a:r>
              <a:rPr lang="en-US" altLang="zh-CN" sz="1200" dirty="0" smtClean="0"/>
              <a:t>:</a:t>
            </a:r>
            <a:r>
              <a:rPr lang="zh-CN" altLang="en-US" sz="1200" b="0" i="0" kern="1200" dirty="0" smtClean="0">
                <a:solidFill>
                  <a:schemeClr val="tx1"/>
                </a:solidFill>
                <a:effectLst/>
                <a:latin typeface="+mn-lt"/>
                <a:ea typeface="+mn-ea"/>
                <a:cs typeface="+mn-cs"/>
              </a:rPr>
              <a:t>每秒一万亿</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27739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API</a:t>
            </a:r>
            <a:r>
              <a:rPr lang="zh-CN" altLang="en-US" dirty="0" smtClean="0"/>
              <a:t>链接：</a:t>
            </a:r>
            <a:r>
              <a:rPr lang="en-US" altLang="zh-CN" dirty="0" smtClean="0"/>
              <a:t>https://docs.nvidia.com/deeplearning/tensorrt/api/c_api/index.html</a:t>
            </a:r>
          </a:p>
          <a:p>
            <a:r>
              <a:rPr lang="zh-CN" altLang="en-US" dirty="0" smtClean="0"/>
              <a:t>序列化：将数据结构或物件状态转换成可取用格式，以便后续在设备上恢复原先状态</a:t>
            </a:r>
            <a:endParaRPr lang="en-US" altLang="zh-CN" dirty="0" smtClean="0"/>
          </a:p>
          <a:p>
            <a:r>
              <a:rPr lang="en-US" altLang="zh-CN" dirty="0" err="1" smtClean="0"/>
              <a:t>max_workspace_size</a:t>
            </a:r>
            <a:r>
              <a:rPr lang="zh-CN" altLang="en-US" dirty="0" smtClean="0"/>
              <a:t>：作用是设定模型中任一层能使用的显存空间的最大大小，该空间是所有层共享的，所以也是模型运行时的最大显存空间。（</a:t>
            </a:r>
            <a:r>
              <a:rPr lang="en-US" altLang="zh-CN" dirty="0" smtClean="0"/>
              <a:t>workspace</a:t>
            </a:r>
            <a:r>
              <a:rPr lang="zh-CN" altLang="en-US" dirty="0" smtClean="0"/>
              <a:t>是指每层网络执行时的临时显存空间）</a:t>
            </a:r>
            <a:endParaRPr lang="en-US" altLang="zh-CN" dirty="0" smtClean="0"/>
          </a:p>
          <a:p>
            <a:r>
              <a:rPr lang="en-US" altLang="zh-CN" sz="1200" dirty="0" smtClean="0">
                <a:latin typeface="+mn-ea"/>
              </a:rPr>
              <a:t>Context</a:t>
            </a:r>
            <a:r>
              <a:rPr lang="zh-CN" altLang="en-US" sz="1200" dirty="0" smtClean="0">
                <a:latin typeface="+mn-ea"/>
              </a:rPr>
              <a:t>上下文对象：</a:t>
            </a:r>
            <a:r>
              <a:rPr lang="zh-CN" altLang="en-US" sz="1200" b="0" i="0" kern="1200" dirty="0" smtClean="0">
                <a:solidFill>
                  <a:schemeClr val="tx1"/>
                </a:solidFill>
                <a:effectLst/>
                <a:latin typeface="+mn-lt"/>
                <a:ea typeface="+mn-ea"/>
                <a:cs typeface="+mn-cs"/>
              </a:rPr>
              <a:t>是 </a:t>
            </a:r>
            <a:r>
              <a:rPr lang="en-US" altLang="zh-CN" sz="1200" b="0" i="0" kern="1200" dirty="0" smtClean="0">
                <a:solidFill>
                  <a:schemeClr val="tx1"/>
                </a:solidFill>
                <a:effectLst/>
                <a:latin typeface="+mn-lt"/>
                <a:ea typeface="+mn-ea"/>
                <a:cs typeface="+mn-cs"/>
              </a:rPr>
              <a:t>inference </a:t>
            </a:r>
            <a:r>
              <a:rPr lang="zh-CN" altLang="en-US" sz="1200" b="0" i="0" kern="1200" dirty="0" smtClean="0">
                <a:solidFill>
                  <a:schemeClr val="tx1"/>
                </a:solidFill>
                <a:effectLst/>
                <a:latin typeface="+mn-lt"/>
                <a:ea typeface="+mn-ea"/>
                <a:cs typeface="+mn-cs"/>
              </a:rPr>
              <a:t>的实际对象，由 </a:t>
            </a:r>
            <a:r>
              <a:rPr lang="en-US" altLang="zh-CN" sz="1200" b="0" i="0" kern="1200" dirty="0" smtClean="0">
                <a:solidFill>
                  <a:schemeClr val="tx1"/>
                </a:solidFill>
                <a:effectLst/>
                <a:latin typeface="+mn-lt"/>
                <a:ea typeface="+mn-ea"/>
                <a:cs typeface="+mn-cs"/>
              </a:rPr>
              <a:t>engine </a:t>
            </a:r>
            <a:r>
              <a:rPr lang="zh-CN" altLang="en-US" sz="1200" b="0" i="0" kern="1200" dirty="0" smtClean="0">
                <a:solidFill>
                  <a:schemeClr val="tx1"/>
                </a:solidFill>
                <a:effectLst/>
                <a:latin typeface="+mn-lt"/>
                <a:ea typeface="+mn-ea"/>
                <a:cs typeface="+mn-cs"/>
              </a:rPr>
              <a:t>创建，与 </a:t>
            </a:r>
            <a:r>
              <a:rPr lang="en-US" altLang="zh-CN" sz="1200" b="0" i="0" kern="1200" dirty="0" smtClean="0">
                <a:solidFill>
                  <a:schemeClr val="tx1"/>
                </a:solidFill>
                <a:effectLst/>
                <a:latin typeface="+mn-lt"/>
                <a:ea typeface="+mn-ea"/>
                <a:cs typeface="+mn-cs"/>
              </a:rPr>
              <a:t>engine </a:t>
            </a:r>
            <a:r>
              <a:rPr lang="zh-CN" altLang="en-US" sz="1200" b="0" i="0" kern="1200" dirty="0" smtClean="0">
                <a:solidFill>
                  <a:schemeClr val="tx1"/>
                </a:solidFill>
                <a:effectLst/>
                <a:latin typeface="+mn-lt"/>
                <a:ea typeface="+mn-ea"/>
                <a:cs typeface="+mn-cs"/>
              </a:rPr>
              <a:t>是一对多的关系</a:t>
            </a:r>
            <a:r>
              <a:rPr lang="zh-CN" altLang="en-US" sz="1200" dirty="0" smtClean="0">
                <a:latin typeface="+mn-ea"/>
              </a:rPr>
              <a:t>，也是</a:t>
            </a:r>
            <a:r>
              <a:rPr lang="en-US" altLang="zh-CN" sz="1200" dirty="0" smtClean="0">
                <a:latin typeface="+mn-ea"/>
              </a:rPr>
              <a:t>engine</a:t>
            </a:r>
            <a:r>
              <a:rPr lang="zh-CN" altLang="en-US" sz="1200" dirty="0" smtClean="0">
                <a:latin typeface="+mn-ea"/>
              </a:rPr>
              <a:t>实例化的具体任务，负责分配预先资源存储中间值。）</a:t>
            </a:r>
            <a:endParaRPr lang="en-US" altLang="zh-CN" dirty="0" smtClean="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412171A-BB5E-6B4D-997F-0369EBD3825D}"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451755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01">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sp>
        <p:nvSpPr>
          <p:cNvPr id="12" name="文本占位符 9">
            <a:extLst>
              <a:ext uri="{FF2B5EF4-FFF2-40B4-BE49-F238E27FC236}">
                <a16:creationId xmlns:a16="http://schemas.microsoft.com/office/drawing/2014/main" id="{4C340ECE-F417-F74C-A49C-F3E4E9FC7A6E}"/>
              </a:ext>
            </a:extLst>
          </p:cNvPr>
          <p:cNvSpPr>
            <a:spLocks noGrp="1"/>
          </p:cNvSpPr>
          <p:nvPr>
            <p:ph type="body" sz="quarter" idx="13" hasCustomPrompt="1"/>
          </p:nvPr>
        </p:nvSpPr>
        <p:spPr>
          <a:xfrm>
            <a:off x="708856" y="4100051"/>
            <a:ext cx="10791380" cy="446312"/>
          </a:xfrm>
          <a:prstGeom prst="rect">
            <a:avLst/>
          </a:prstGeom>
        </p:spPr>
        <p:txBody>
          <a:bodyPr lIns="0" tIns="0" rIns="0" bIns="0">
            <a:normAutofit/>
          </a:bodyPr>
          <a:lstStyle>
            <a:lvl1pPr marL="0" indent="0">
              <a:buNone/>
              <a:defRPr sz="32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22" name="标题 21">
            <a:extLst>
              <a:ext uri="{FF2B5EF4-FFF2-40B4-BE49-F238E27FC236}">
                <a16:creationId xmlns:a16="http://schemas.microsoft.com/office/drawing/2014/main" id="{8021BA17-9C67-4D46-8B51-6BEBB05B8425}"/>
              </a:ext>
            </a:extLst>
          </p:cNvPr>
          <p:cNvSpPr>
            <a:spLocks noGrp="1"/>
          </p:cNvSpPr>
          <p:nvPr>
            <p:ph type="title" hasCustomPrompt="1"/>
          </p:nvPr>
        </p:nvSpPr>
        <p:spPr>
          <a:xfrm>
            <a:off x="708856" y="2847886"/>
            <a:ext cx="10791380" cy="1162227"/>
          </a:xfrm>
          <a:prstGeom prst="rect">
            <a:avLst/>
          </a:prstGeom>
        </p:spPr>
        <p:txBody>
          <a:bodyPr lIns="0" tIns="0" rIns="0" bIns="0" anchor="t" anchorCtr="0">
            <a:noAutofit/>
          </a:bodyPr>
          <a:lstStyle>
            <a:lvl1pPr>
              <a:defRPr sz="9600" b="1" i="0">
                <a:solidFill>
                  <a:schemeClr val="bg1"/>
                </a:solidFill>
                <a:latin typeface="Source Han Sans CN" panose="020B0500000000000000" pitchFamily="34" charset="-128"/>
                <a:ea typeface="Source Han Sans CN" panose="020B0500000000000000" pitchFamily="34" charset="-128"/>
              </a:defRPr>
            </a:lvl1pPr>
          </a:lstStyle>
          <a:p>
            <a:pPr lvl="0"/>
            <a:r>
              <a:rPr lang="en-US" dirty="0"/>
              <a:t>Click to Edit Text</a:t>
            </a:r>
          </a:p>
        </p:txBody>
      </p:sp>
      <p:sp>
        <p:nvSpPr>
          <p:cNvPr id="8" name="日期占位符 25">
            <a:extLst>
              <a:ext uri="{FF2B5EF4-FFF2-40B4-BE49-F238E27FC236}">
                <a16:creationId xmlns:a16="http://schemas.microsoft.com/office/drawing/2014/main" id="{F3FC84C8-B0CB-B445-824B-4339AF69EB6D}"/>
              </a:ext>
            </a:extLst>
          </p:cNvPr>
          <p:cNvSpPr>
            <a:spLocks noGrp="1"/>
          </p:cNvSpPr>
          <p:nvPr>
            <p:ph type="dt" sz="half" idx="14"/>
          </p:nvPr>
        </p:nvSpPr>
        <p:spPr>
          <a:xfrm>
            <a:off x="708856" y="6220245"/>
            <a:ext cx="2743200" cy="223698"/>
          </a:xfrm>
          <a:prstGeom prst="rect">
            <a:avLst/>
          </a:prstGeom>
        </p:spPr>
        <p:txBody>
          <a:bodyPr lIns="0" tIns="0" rIns="0" bIns="0"/>
          <a:lstStyle>
            <a:lvl1pPr>
              <a:defRPr sz="2000" b="0" i="0">
                <a:solidFill>
                  <a:schemeClr val="bg1"/>
                </a:solidFill>
                <a:latin typeface="Source Han Sans CN Normal" panose="020B0400000000000000" pitchFamily="34" charset="-128"/>
                <a:ea typeface="Source Han Sans CN Normal" panose="020B0400000000000000" pitchFamily="34" charset="-128"/>
              </a:defRPr>
            </a:lvl1pPr>
          </a:lstStyle>
          <a:p>
            <a:fld id="{B4B725F6-E7D4-A04A-9459-47C1781AD873}" type="datetime1">
              <a:rPr kumimoji="1" lang="zh-CN" altLang="en-US" smtClean="0"/>
              <a:pPr/>
              <a:t>2025/3/19</a:t>
            </a:fld>
            <a:endParaRPr kumimoji="1" lang="zh-CN" altLang="en-US" dirty="0"/>
          </a:p>
        </p:txBody>
      </p:sp>
    </p:spTree>
    <p:extLst>
      <p:ext uri="{BB962C8B-B14F-4D97-AF65-F5344CB8AC3E}">
        <p14:creationId xmlns:p14="http://schemas.microsoft.com/office/powerpoint/2010/main" val="4177492025"/>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6_Process">
    <p:bg>
      <p:bgPr>
        <a:solidFill>
          <a:schemeClr val="bg1"/>
        </a:solidFill>
        <a:effectLst/>
      </p:bgPr>
    </p:bg>
    <p:spTree>
      <p:nvGrpSpPr>
        <p:cNvPr id="1" name=""/>
        <p:cNvGrpSpPr/>
        <p:nvPr/>
      </p:nvGrpSpPr>
      <p:grpSpPr>
        <a:xfrm>
          <a:off x="0" y="0"/>
          <a:ext cx="0" cy="0"/>
          <a:chOff x="0" y="0"/>
          <a:chExt cx="0" cy="0"/>
        </a:xfrm>
      </p:grpSpPr>
      <p:sp>
        <p:nvSpPr>
          <p:cNvPr id="4" name="标题 47">
            <a:extLst>
              <a:ext uri="{FF2B5EF4-FFF2-40B4-BE49-F238E27FC236}">
                <a16:creationId xmlns:a16="http://schemas.microsoft.com/office/drawing/2014/main" id="{8360233C-3059-4907-ADC6-9F943524A7A2}"/>
              </a:ext>
            </a:extLst>
          </p:cNvPr>
          <p:cNvSpPr>
            <a:spLocks noGrp="1"/>
          </p:cNvSpPr>
          <p:nvPr>
            <p:ph type="title" hasCustomPrompt="1"/>
          </p:nvPr>
        </p:nvSpPr>
        <p:spPr>
          <a:xfrm>
            <a:off x="695325" y="336539"/>
            <a:ext cx="10801350" cy="291355"/>
          </a:xfrm>
        </p:spPr>
        <p:txBody>
          <a:bodyPr lIns="0" tIns="0" rIns="0" bIns="0" anchor="t" anchorCtr="0"/>
          <a:lstStyle>
            <a:lvl1pPr>
              <a:defRPr kumimoji="1" lang="zh-CN" altLang="en-US" sz="1600" b="1" i="0" kern="1200" dirty="0">
                <a:solidFill>
                  <a:schemeClr val="bg1">
                    <a:lumMod val="50000"/>
                  </a:schemeClr>
                </a:solidFill>
                <a:latin typeface="微软雅黑" panose="020B0503020204020204" pitchFamily="34" charset="-122"/>
                <a:ea typeface="微软雅黑" panose="020B0503020204020204" pitchFamily="34" charset="-122"/>
                <a:cs typeface="+mj-cs"/>
              </a:defRPr>
            </a:lvl1pPr>
          </a:lstStyle>
          <a:p>
            <a:r>
              <a:rPr lang="zh-CN" altLang="en-US" dirty="0"/>
              <a:t>章节标题 </a:t>
            </a:r>
            <a:r>
              <a:rPr lang="en-US" altLang="zh-CN" b="0" dirty="0"/>
              <a:t>| </a:t>
            </a:r>
            <a:r>
              <a:rPr lang="zh-CN" altLang="en-US" b="0" dirty="0"/>
              <a:t>次级标题</a:t>
            </a:r>
            <a:endParaRPr lang="zh-CN" altLang="en-US" dirty="0"/>
          </a:p>
        </p:txBody>
      </p:sp>
      <p:sp>
        <p:nvSpPr>
          <p:cNvPr id="5" name="文本占位符 29">
            <a:extLst>
              <a:ext uri="{FF2B5EF4-FFF2-40B4-BE49-F238E27FC236}">
                <a16:creationId xmlns:a16="http://schemas.microsoft.com/office/drawing/2014/main" id="{742FD9F8-0217-4E61-AF66-071002E3326C}"/>
              </a:ext>
            </a:extLst>
          </p:cNvPr>
          <p:cNvSpPr>
            <a:spLocks noGrp="1"/>
          </p:cNvSpPr>
          <p:nvPr>
            <p:ph type="body" sz="quarter" idx="14" hasCustomPrompt="1"/>
          </p:nvPr>
        </p:nvSpPr>
        <p:spPr>
          <a:xfrm>
            <a:off x="695325" y="645441"/>
            <a:ext cx="10808740" cy="417513"/>
          </a:xfrm>
        </p:spPr>
        <p:txBody>
          <a:bodyPr lIns="0" tIns="0" rIns="0" bIns="0"/>
          <a:lstStyle>
            <a:lvl1pPr>
              <a:buFontTx/>
              <a:buNone/>
              <a:defRPr lang="zh-CN" altLang="en-US" sz="3000" b="1" i="0" kern="1200" dirty="0">
                <a:solidFill>
                  <a:srgbClr val="042A72"/>
                </a:solidFill>
                <a:latin typeface="微软雅黑" panose="020B0503020204020204" pitchFamily="34" charset="-122"/>
                <a:ea typeface="微软雅黑" panose="020B0503020204020204" pitchFamily="34" charset="-122"/>
                <a:cs typeface="+mj-cs"/>
              </a:defRPr>
            </a:lvl1pPr>
          </a:lstStyle>
          <a:p>
            <a:pPr lvl="0"/>
            <a:r>
              <a:rPr lang="zh-CN" altLang="en-US" dirty="0"/>
              <a:t>单击此处编辑文稿大标题</a:t>
            </a:r>
          </a:p>
        </p:txBody>
      </p:sp>
      <p:sp>
        <p:nvSpPr>
          <p:cNvPr id="6" name="文本占位符 34">
            <a:extLst>
              <a:ext uri="{FF2B5EF4-FFF2-40B4-BE49-F238E27FC236}">
                <a16:creationId xmlns:a16="http://schemas.microsoft.com/office/drawing/2014/main" id="{5D72C27B-0CFF-40BF-9CE1-8920F87D03B4}"/>
              </a:ext>
            </a:extLst>
          </p:cNvPr>
          <p:cNvSpPr>
            <a:spLocks noGrp="1"/>
          </p:cNvSpPr>
          <p:nvPr>
            <p:ph type="body" sz="quarter" idx="15" hasCustomPrompt="1"/>
          </p:nvPr>
        </p:nvSpPr>
        <p:spPr>
          <a:xfrm>
            <a:off x="695325" y="1227136"/>
            <a:ext cx="10801350" cy="346335"/>
          </a:xfrm>
        </p:spPr>
        <p:txBody>
          <a:bodyPr lIns="0" tIns="0" rIns="0" bIns="0"/>
          <a:lstStyle>
            <a:lvl1pPr>
              <a:buFontTx/>
              <a:buNone/>
              <a:defRPr>
                <a:solidFill>
                  <a:srgbClr val="002060"/>
                </a:solidFill>
                <a:latin typeface="微软雅黑" panose="020B0503020204020204" pitchFamily="34" charset="-122"/>
                <a:ea typeface="微软雅黑" panose="020B0503020204020204" pitchFamily="34" charset="-122"/>
              </a:defRPr>
            </a:lvl1pPr>
            <a:lvl2pPr>
              <a:buFontTx/>
              <a:buNone/>
              <a:defRPr/>
            </a:lvl2pPr>
            <a:lvl3pPr>
              <a:buFontTx/>
              <a:buNone/>
              <a:defRPr/>
            </a:lvl3pPr>
            <a:lvl4pPr>
              <a:buFontTx/>
              <a:buNone/>
              <a:defRPr/>
            </a:lvl4pPr>
            <a:lvl5pPr>
              <a:buFontTx/>
              <a:buNone/>
              <a:defRPr/>
            </a:lvl5pPr>
          </a:lstStyle>
          <a:p>
            <a:pPr marL="228600" marR="0" lvl="0" indent="-228600" algn="l" defTabSz="914400" rtl="0" eaLnBrk="1" fontAlgn="auto" latinLnBrk="0" hangingPunct="1">
              <a:lnSpc>
                <a:spcPct val="90000"/>
              </a:lnSpc>
              <a:spcBef>
                <a:spcPts val="1000"/>
              </a:spcBef>
              <a:spcAft>
                <a:spcPts val="0"/>
              </a:spcAft>
              <a:buClrTx/>
              <a:buSzTx/>
              <a:buFontTx/>
              <a:buNone/>
              <a:tabLst/>
              <a:defRPr/>
            </a:pPr>
            <a:r>
              <a:rPr lang="zh-CN" altLang="en-US" dirty="0" smtClean="0"/>
              <a:t>单击此处编辑</a:t>
            </a:r>
            <a:r>
              <a:rPr lang="zh-CN" altLang="en-US" sz="2800" dirty="0" smtClean="0">
                <a:solidFill>
                  <a:srgbClr val="042A72"/>
                </a:solidFill>
                <a:latin typeface="微软雅黑" panose="020B0503020204020204" pitchFamily="34" charset="-122"/>
                <a:ea typeface="微软雅黑" panose="020B0503020204020204" pitchFamily="34" charset="-122"/>
              </a:rPr>
              <a:t>导语摘要</a:t>
            </a:r>
            <a:endParaRPr lang="en-US" altLang="zh-CN" sz="2800" dirty="0" smtClean="0">
              <a:solidFill>
                <a:srgbClr val="042A72"/>
              </a:solidFill>
              <a:latin typeface="微软雅黑" panose="020B0503020204020204" pitchFamily="34" charset="-122"/>
              <a:ea typeface="微软雅黑" panose="020B0503020204020204" pitchFamily="34" charset="-122"/>
              <a:sym typeface="+mn-lt"/>
            </a:endParaRPr>
          </a:p>
          <a:p>
            <a:pPr lvl="0"/>
            <a:endParaRPr lang="zh-CN" altLang="en-US" dirty="0"/>
          </a:p>
        </p:txBody>
      </p:sp>
    </p:spTree>
    <p:extLst>
      <p:ext uri="{BB962C8B-B14F-4D97-AF65-F5344CB8AC3E}">
        <p14:creationId xmlns:p14="http://schemas.microsoft.com/office/powerpoint/2010/main" val="2737880598"/>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pos="3840">
          <p15:clr>
            <a:srgbClr val="FBAE40"/>
          </p15:clr>
        </p15:guide>
        <p15:guide id="2" orient="horz" pos="2160">
          <p15:clr>
            <a:srgbClr val="FBAE40"/>
          </p15:clr>
        </p15:guide>
        <p15:guide id="3" pos="438">
          <p15:clr>
            <a:srgbClr val="FBAE40"/>
          </p15:clr>
        </p15:guide>
        <p15:guide id="4" pos="7242">
          <p15:clr>
            <a:srgbClr val="FBAE40"/>
          </p15:clr>
        </p15:guide>
        <p15:guide id="5" orient="horz" pos="187" userDrawn="1">
          <p15:clr>
            <a:srgbClr val="FBAE40"/>
          </p15:clr>
        </p15:guide>
        <p15:guide id="6" orient="horz" pos="40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ck Cover">
    <p:bg>
      <p:bgPr>
        <a:gradFill flip="none" rotWithShape="1">
          <a:gsLst>
            <a:gs pos="9000">
              <a:srgbClr val="042A72"/>
            </a:gs>
            <a:gs pos="100000">
              <a:srgbClr val="4870FF"/>
            </a:gs>
          </a:gsLst>
          <a:lin ang="17400000" scaled="0"/>
          <a:tileRect/>
        </a:grad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853089F3-A05F-3F43-A4CD-89C04D35784A}"/>
              </a:ext>
            </a:extLst>
          </p:cNvPr>
          <p:cNvSpPr txBox="1"/>
          <p:nvPr userDrawn="1"/>
        </p:nvSpPr>
        <p:spPr>
          <a:xfrm>
            <a:off x="705295" y="2690336"/>
            <a:ext cx="4616648" cy="923330"/>
          </a:xfrm>
          <a:prstGeom prst="rect">
            <a:avLst/>
          </a:prstGeom>
          <a:noFill/>
        </p:spPr>
        <p:txBody>
          <a:bodyPr wrap="none" lIns="0" tIns="0" rIns="0" bIns="0" rtlCol="0">
            <a:spAutoFit/>
          </a:bodyPr>
          <a:lstStyle/>
          <a:p>
            <a:r>
              <a:rPr kumimoji="1" lang="zh-TW" altLang="en-US" sz="6000" b="1" i="0" dirty="0">
                <a:solidFill>
                  <a:schemeClr val="bg1"/>
                </a:solidFill>
                <a:latin typeface="Source Han Sans CN" panose="020B0500000000000000" pitchFamily="34" charset="-128"/>
                <a:ea typeface="Source Han Sans CN" panose="020B0500000000000000" pitchFamily="34" charset="-128"/>
              </a:rPr>
              <a:t>谢谢您的时间</a:t>
            </a:r>
            <a:endParaRPr kumimoji="1" lang="zh-CN" altLang="en-US" sz="6000" b="1" i="0" dirty="0">
              <a:solidFill>
                <a:schemeClr val="bg1"/>
              </a:solidFill>
              <a:latin typeface="Source Han Sans CN" panose="020B0500000000000000" pitchFamily="34" charset="-128"/>
              <a:ea typeface="Source Han Sans CN" panose="020B0500000000000000" pitchFamily="34" charset="-128"/>
            </a:endParaRPr>
          </a:p>
        </p:txBody>
      </p:sp>
    </p:spTree>
    <p:extLst>
      <p:ext uri="{BB962C8B-B14F-4D97-AF65-F5344CB8AC3E}">
        <p14:creationId xmlns:p14="http://schemas.microsoft.com/office/powerpoint/2010/main" val="1875676336"/>
      </p:ext>
    </p:extLst>
  </p:cSld>
  <p:clrMapOvr>
    <a:masterClrMapping/>
  </p:clrMapOvr>
  <p:timing>
    <p:tnLst>
      <p:par>
        <p:cTn id="1" dur="indefinite" restart="never" nodeType="tmRoot"/>
      </p:par>
    </p:tnLst>
  </p:timing>
  <p:extLst mod="1">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3000591"/>
      </p:ext>
    </p:extLst>
  </p:cSld>
  <p:clrMap bg1="lt1" tx1="dk1" bg2="lt2" tx2="dk2" accent1="accent1" accent2="accent2" accent3="accent3" accent4="accent4" accent5="accent5" accent6="accent6" hlink="hlink" folHlink="folHlink"/>
  <p:sldLayoutIdLst>
    <p:sldLayoutId id="2147483667" r:id="rId1"/>
    <p:sldLayoutId id="2147483691" r:id="rId2"/>
    <p:sldLayoutId id="2147483678" r:id="rId3"/>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438" userDrawn="1">
          <p15:clr>
            <a:srgbClr val="F26B43"/>
          </p15:clr>
        </p15:guide>
        <p15:guide id="2" orient="horz" pos="2160" userDrawn="1">
          <p15:clr>
            <a:srgbClr val="F26B43"/>
          </p15:clr>
        </p15:guide>
        <p15:guide id="3" pos="3840" userDrawn="1">
          <p15:clr>
            <a:srgbClr val="F26B43"/>
          </p15:clr>
        </p15:guide>
        <p15:guide id="4" pos="7242" userDrawn="1">
          <p15:clr>
            <a:srgbClr val="F26B43"/>
          </p15:clr>
        </p15:guide>
        <p15:guide id="7" orient="horz" pos="210" userDrawn="1">
          <p15:clr>
            <a:srgbClr val="F26B43"/>
          </p15:clr>
        </p15:guide>
        <p15:guide id="8" orient="horz" pos="4110" userDrawn="1">
          <p15:clr>
            <a:srgbClr val="F26B43"/>
          </p15:clr>
        </p15:guide>
        <p15:guide id="9" orient="horz" pos="5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hyperlink" Target="http://10.70.21.10:8888/share/triton/-/blob/master/doc/TensorRT%E7%9F%A5%E8%AF%86%E5%BA%93%E5%BB%BA%E8%AE%BE/windows.md"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hyperlink" Target="https://netron.app/" TargetMode="Externa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20.xml"/><Relationship Id="rId7" Type="http://schemas.openxmlformats.org/officeDocument/2006/relationships/hyperlink" Target="https://developer.nvidia.com/rdp/cudnn-archive"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developer.nvidia.com/cuda-toolkit-archive" TargetMode="External"/><Relationship Id="rId5" Type="http://schemas.openxmlformats.org/officeDocument/2006/relationships/hyperlink" Target="https://developer.nvidia.com/nvidia-tensorrt-download" TargetMode="External"/><Relationship Id="rId4" Type="http://schemas.openxmlformats.org/officeDocument/2006/relationships/hyperlink" Target="http://10.70.21.10:8888/share/triton/-/blob/master/doc/TensorRT%E7%9F%A5%E8%AF%86%E5%BA%93%E5%BB%BA%E8%AE%BE/TensorRT_windows%E7%8E%AF%E5%A2%83%E9%85%8D%E7%BD%AE%E6%89%8B%E5%86%8C.md" TargetMode="External"/><Relationship Id="rId9"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6.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hyperlink" Target="https://docs.nvidia.com/deeplearning/tensorrt/quick-start-"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hyperlink" Target="https://netron.app/" TargetMode="External"/><Relationship Id="rId5" Type="http://schemas.openxmlformats.org/officeDocument/2006/relationships/hyperlink" Target="https://zhuanlan.zhihu.com/p/181274475" TargetMode="External"/><Relationship Id="rId4" Type="http://schemas.openxmlformats.org/officeDocument/2006/relationships/hyperlink" Target="http://10.70.21.10:8888/share/triton/-/blob/master/doc/TensorRT%E7%9F%A5%E8%AF%86%E5%BA%93%E5%BB%BA%E8%AE%BE/TensorRT_windows%E7%8E%AF%E5%A2%83%E9%85%8D%E7%BD%AE%E6%89%8B%E5%86%8C.md"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5.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660298" y="1893884"/>
            <a:ext cx="10791380" cy="1672275"/>
          </a:xfrm>
        </p:spPr>
        <p:txBody>
          <a:bodyPr/>
          <a:lstStyle/>
          <a:p>
            <a:r>
              <a:rPr lang="en-US" altLang="zh-CN" sz="4800" dirty="0" err="1">
                <a:latin typeface="微软雅黑" panose="020B0503020204020204" pitchFamily="34" charset="-122"/>
                <a:ea typeface="微软雅黑" panose="020B0503020204020204" pitchFamily="34" charset="-122"/>
                <a:cs typeface="+mn-ea"/>
                <a:sym typeface="思源黑体" panose="020B0500000000000000" pitchFamily="34" charset="-122"/>
              </a:rPr>
              <a:t>TensorRT</a:t>
            </a:r>
            <a:r>
              <a:rPr lang="zh-CN" altLang="en-US" sz="4800" dirty="0">
                <a:latin typeface="微软雅黑" panose="020B0503020204020204" pitchFamily="34" charset="-122"/>
                <a:ea typeface="微软雅黑" panose="020B0503020204020204" pitchFamily="34" charset="-122"/>
                <a:cs typeface="+mn-ea"/>
                <a:sym typeface="思源黑体" panose="020B0500000000000000" pitchFamily="34" charset="-122"/>
              </a:rPr>
              <a:t>介绍和模型推理部署</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660298" y="4930018"/>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r>
              <a:rPr lang="zh-CN" altLang="en-US" sz="2800" dirty="0" smtClean="0">
                <a:latin typeface="微软雅黑" panose="020B0503020204020204" pitchFamily="34" charset="-122"/>
                <a:ea typeface="微软雅黑" panose="020B0503020204020204" pitchFamily="34" charset="-122"/>
                <a:cs typeface="+mn-ea"/>
                <a:sym typeface="+mn-lt"/>
              </a:rPr>
              <a:t>日期：</a:t>
            </a:r>
            <a:r>
              <a:rPr lang="en-US" altLang="zh-CN" sz="2800" smtClean="0">
                <a:latin typeface="微软雅黑" panose="020B0503020204020204" pitchFamily="34" charset="-122"/>
                <a:ea typeface="微软雅黑" panose="020B0503020204020204" pitchFamily="34" charset="-122"/>
                <a:cs typeface="+mn-ea"/>
                <a:sym typeface="+mn-lt"/>
              </a:rPr>
              <a:t>2022/11/30</a:t>
            </a:r>
            <a:endParaRPr lang="en-US" altLang="zh-CN" sz="2800" dirty="0" smtClean="0">
              <a:latin typeface="微软雅黑" panose="020B0503020204020204" pitchFamily="34" charset="-122"/>
              <a:ea typeface="微软雅黑" panose="020B0503020204020204" pitchFamily="34" charset="-122"/>
              <a:cs typeface="+mn-ea"/>
              <a:sym typeface="+mn-lt"/>
            </a:endParaRPr>
          </a:p>
        </p:txBody>
      </p:sp>
      <p:sp>
        <p:nvSpPr>
          <p:cNvPr id="4" name="Text Placeholder 1">
            <a:extLst>
              <a:ext uri="{FF2B5EF4-FFF2-40B4-BE49-F238E27FC236}">
                <a16:creationId xmlns:a16="http://schemas.microsoft.com/office/drawing/2014/main" id="{766056E2-3C11-9440-823E-F5F58A9C0110}"/>
              </a:ext>
            </a:extLst>
          </p:cNvPr>
          <p:cNvSpPr txBox="1">
            <a:spLocks/>
          </p:cNvSpPr>
          <p:nvPr/>
        </p:nvSpPr>
        <p:spPr>
          <a:xfrm>
            <a:off x="731421" y="4917442"/>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800" dirty="0" smtClean="0">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73963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2425704"/>
            <a:ext cx="10791380" cy="1672275"/>
          </a:xfrm>
        </p:spPr>
        <p:txBody>
          <a:bodyPr/>
          <a:lstStyle/>
          <a:p>
            <a:pPr algn="ctr"/>
            <a:r>
              <a:rPr lang="en-US" altLang="zh-CN" sz="4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思源黑体" panose="020B0500000000000000" pitchFamily="34" charset="-122"/>
              </a:rPr>
              <a:t>TensorRT</a:t>
            </a:r>
            <a:r>
              <a:rPr lang="zh-CN" altLang="en-US" sz="4800" dirty="0">
                <a:solidFill>
                  <a:schemeClr val="tx1">
                    <a:lumMod val="95000"/>
                    <a:lumOff val="5000"/>
                  </a:schemeClr>
                </a:solidFill>
                <a:latin typeface="微软雅黑" panose="020B0503020204020204" pitchFamily="34" charset="-122"/>
                <a:ea typeface="微软雅黑" panose="020B0503020204020204" pitchFamily="34" charset="-122"/>
                <a:cs typeface="+mn-ea"/>
                <a:sym typeface="思源黑体" panose="020B0500000000000000" pitchFamily="34" charset="-122"/>
              </a:rPr>
              <a:t>集成</a:t>
            </a:r>
            <a:r>
              <a:rPr lang="zh-CN" altLang="en-US" sz="48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思源黑体" panose="020B0500000000000000" pitchFamily="34" charset="-122"/>
              </a:rPr>
              <a:t>部署</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3" name="Text Placeholder 1">
            <a:extLst>
              <a:ext uri="{FF2B5EF4-FFF2-40B4-BE49-F238E27FC236}">
                <a16:creationId xmlns:a16="http://schemas.microsoft.com/office/drawing/2014/main" id="{766056E2-3C11-9440-823E-F5F58A9C0110}"/>
              </a:ext>
            </a:extLst>
          </p:cNvPr>
          <p:cNvSpPr txBox="1">
            <a:spLocks/>
          </p:cNvSpPr>
          <p:nvPr/>
        </p:nvSpPr>
        <p:spPr>
          <a:xfrm>
            <a:off x="125448" y="3261842"/>
            <a:ext cx="10791380" cy="608634"/>
          </a:xfrm>
          <a:prstGeom prst="rect">
            <a:avLst/>
          </a:prstGeom>
        </p:spPr>
        <p:txBody>
          <a:bodyPr lIns="0" tIns="0" rIns="0" bIns="0">
            <a:noAutofit/>
          </a:bodyPr>
          <a:lstStyle>
            <a:lvl1pPr marL="0" indent="0" algn="l" defTabSz="914400" rtl="0" eaLnBrk="1" latinLnBrk="0" hangingPunct="1">
              <a:lnSpc>
                <a:spcPct val="90000"/>
              </a:lnSpc>
              <a:spcBef>
                <a:spcPts val="1000"/>
              </a:spcBef>
              <a:buFont typeface="Arial" panose="020B0604020202020204" pitchFamily="34" charset="0"/>
              <a:buNone/>
              <a:defRPr sz="3200" b="1" i="0" kern="1200">
                <a:solidFill>
                  <a:schemeClr val="bg1"/>
                </a:solidFill>
                <a:latin typeface="Source Han Sans CN" panose="020B0500000000000000" pitchFamily="34" charset="-128"/>
                <a:ea typeface="Source Han Sans CN" panose="020B0500000000000000"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800" dirty="0" smtClean="0">
              <a:solidFill>
                <a:schemeClr val="tx1"/>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12368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4"/>
          <a:srcRect b="7063"/>
          <a:stretch/>
        </p:blipFill>
        <p:spPr>
          <a:xfrm>
            <a:off x="2734116" y="2966769"/>
            <a:ext cx="7257142" cy="3420480"/>
          </a:xfrm>
          <a:prstGeom prst="rect">
            <a:avLst/>
          </a:prstGeom>
        </p:spPr>
      </p:pic>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11</a:t>
            </a:fld>
            <a:endParaRPr lang="zh-CN" altLang="en-US" sz="1200">
              <a:solidFill>
                <a:prstClr val="black">
                  <a:tint val="75000"/>
                </a:prstClr>
              </a:solidFill>
              <a:ea typeface="Microsoft YaHei"/>
            </a:endParaRPr>
          </a:p>
        </p:txBody>
      </p:sp>
      <p:sp>
        <p:nvSpPr>
          <p:cNvPr id="6" name="文本框 5"/>
          <p:cNvSpPr txBox="1"/>
          <p:nvPr/>
        </p:nvSpPr>
        <p:spPr>
          <a:xfrm>
            <a:off x="695326" y="1136469"/>
            <a:ext cx="4568050"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2.1 TensorRT</a:t>
            </a:r>
            <a:r>
              <a:rPr lang="zh-CN" altLang="en-US" sz="2400" dirty="0" smtClean="0">
                <a:solidFill>
                  <a:schemeClr val="accent1"/>
                </a:solidFill>
                <a:latin typeface="Times New Roman" panose="02020603050405020304" pitchFamily="18" charset="0"/>
                <a:cs typeface="Times New Roman" panose="02020603050405020304" pitchFamily="18" charset="0"/>
              </a:rPr>
              <a:t>模型部署工作流</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87934" y="1685293"/>
            <a:ext cx="8702809" cy="1754326"/>
          </a:xfrm>
          <a:prstGeom prst="rect">
            <a:avLst/>
          </a:prstGeom>
          <a:noFill/>
        </p:spPr>
        <p:txBody>
          <a:bodyPr wrap="square" rtlCol="0">
            <a:spAutoFit/>
          </a:bodyPr>
          <a:lstStyle/>
          <a:p>
            <a:pPr indent="457200">
              <a:lnSpc>
                <a:spcPct val="150000"/>
              </a:lnSpc>
            </a:pPr>
            <a:r>
              <a:rPr lang="en-US" altLang="zh-CN" dirty="0" smtClean="0">
                <a:latin typeface="+mn-ea"/>
              </a:rPr>
              <a:t>1.</a:t>
            </a:r>
            <a:r>
              <a:rPr lang="zh-CN" altLang="en-US" dirty="0" smtClean="0">
                <a:latin typeface="+mn-ea"/>
              </a:rPr>
              <a:t>模型训练：模型训练</a:t>
            </a:r>
            <a:r>
              <a:rPr lang="zh-CN" altLang="en-US" dirty="0">
                <a:latin typeface="+mn-ea"/>
              </a:rPr>
              <a:t>及</a:t>
            </a:r>
            <a:r>
              <a:rPr lang="zh-CN" altLang="en-US" dirty="0" smtClean="0">
                <a:latin typeface="+mn-ea"/>
              </a:rPr>
              <a:t>优化，保存最优效果的模型结构和权重到磁盘</a:t>
            </a:r>
            <a:endParaRPr lang="en-US" altLang="zh-CN" dirty="0" smtClean="0">
              <a:latin typeface="+mn-ea"/>
            </a:endParaRPr>
          </a:p>
          <a:p>
            <a:pPr indent="457200">
              <a:lnSpc>
                <a:spcPct val="150000"/>
              </a:lnSpc>
            </a:pPr>
            <a:r>
              <a:rPr lang="en-US" altLang="zh-CN" dirty="0" smtClean="0">
                <a:latin typeface="+mn-ea"/>
              </a:rPr>
              <a:t>2.</a:t>
            </a:r>
            <a:r>
              <a:rPr lang="zh-CN" altLang="en-US" dirty="0" smtClean="0">
                <a:latin typeface="+mn-ea"/>
              </a:rPr>
              <a:t>部署方案：根据需求如部署环境、框架兼容等确定模型部署解决方案</a:t>
            </a:r>
            <a:endParaRPr lang="en-US" altLang="zh-CN" dirty="0" smtClean="0">
              <a:latin typeface="+mn-ea"/>
            </a:endParaRPr>
          </a:p>
          <a:p>
            <a:pPr indent="457200">
              <a:lnSpc>
                <a:spcPct val="150000"/>
              </a:lnSpc>
            </a:pPr>
            <a:r>
              <a:rPr lang="en-US" altLang="zh-CN" dirty="0">
                <a:latin typeface="+mn-ea"/>
              </a:rPr>
              <a:t>3</a:t>
            </a:r>
            <a:r>
              <a:rPr lang="en-US" altLang="zh-CN" dirty="0" smtClean="0">
                <a:latin typeface="+mn-ea"/>
              </a:rPr>
              <a:t>.</a:t>
            </a:r>
            <a:r>
              <a:rPr lang="zh-CN" altLang="en-US" dirty="0" smtClean="0">
                <a:latin typeface="+mn-ea"/>
              </a:rPr>
              <a:t>引擎构建：使用</a:t>
            </a:r>
            <a:r>
              <a:rPr lang="en-US" altLang="zh-CN" dirty="0" smtClean="0">
                <a:latin typeface="+mn-ea"/>
              </a:rPr>
              <a:t>TensorRT</a:t>
            </a:r>
            <a:r>
              <a:rPr lang="zh-CN" altLang="en-US" dirty="0" smtClean="0">
                <a:latin typeface="+mn-ea"/>
              </a:rPr>
              <a:t>配置推理优化</a:t>
            </a:r>
            <a:r>
              <a:rPr lang="zh-CN" altLang="en-US" dirty="0">
                <a:latin typeface="+mn-ea"/>
              </a:rPr>
              <a:t>选项</a:t>
            </a:r>
            <a:r>
              <a:rPr lang="zh-CN" altLang="en-US" dirty="0" smtClean="0">
                <a:latin typeface="+mn-ea"/>
              </a:rPr>
              <a:t>，构建</a:t>
            </a:r>
            <a:r>
              <a:rPr lang="en-US" altLang="zh-CN" dirty="0" smtClean="0">
                <a:latin typeface="+mn-ea"/>
              </a:rPr>
              <a:t>Engine</a:t>
            </a:r>
            <a:r>
              <a:rPr lang="zh-CN" altLang="en-US" dirty="0" smtClean="0">
                <a:latin typeface="+mn-ea"/>
              </a:rPr>
              <a:t>，序列化</a:t>
            </a:r>
            <a:r>
              <a:rPr lang="en-US" altLang="zh-CN" dirty="0" smtClean="0">
                <a:latin typeface="+mn-ea"/>
              </a:rPr>
              <a:t>plan</a:t>
            </a:r>
            <a:r>
              <a:rPr lang="zh-CN" altLang="en-US" dirty="0" smtClean="0">
                <a:latin typeface="+mn-ea"/>
              </a:rPr>
              <a:t>到磁盘</a:t>
            </a:r>
            <a:endParaRPr lang="en-US" altLang="zh-CN" dirty="0" smtClean="0">
              <a:latin typeface="+mn-ea"/>
            </a:endParaRPr>
          </a:p>
          <a:p>
            <a:pPr indent="457200">
              <a:lnSpc>
                <a:spcPct val="150000"/>
              </a:lnSpc>
            </a:pPr>
            <a:r>
              <a:rPr lang="en-US" altLang="zh-CN" dirty="0">
                <a:latin typeface="+mn-ea"/>
              </a:rPr>
              <a:t>4</a:t>
            </a:r>
            <a:r>
              <a:rPr lang="en-US" altLang="zh-CN" dirty="0" smtClean="0">
                <a:latin typeface="+mn-ea"/>
              </a:rPr>
              <a:t>.</a:t>
            </a:r>
            <a:r>
              <a:rPr lang="zh-CN" altLang="en-US" dirty="0" smtClean="0">
                <a:latin typeface="+mn-ea"/>
              </a:rPr>
              <a:t>推理运行：反序列化</a:t>
            </a:r>
            <a:r>
              <a:rPr lang="en-US" altLang="zh-CN" dirty="0" smtClean="0">
                <a:latin typeface="+mn-ea"/>
              </a:rPr>
              <a:t>plan</a:t>
            </a:r>
            <a:r>
              <a:rPr lang="zh-CN" altLang="en-US" dirty="0" smtClean="0">
                <a:latin typeface="+mn-ea"/>
              </a:rPr>
              <a:t>，分配输入输出缓冲区，执行推理，对输出做后处理</a:t>
            </a:r>
            <a:endParaRPr lang="en-US" altLang="zh-CN" dirty="0" smtClean="0">
              <a:latin typeface="+mn-ea"/>
            </a:endParaRPr>
          </a:p>
        </p:txBody>
      </p:sp>
      <p:sp>
        <p:nvSpPr>
          <p:cNvPr id="2" name="矩形 1"/>
          <p:cNvSpPr/>
          <p:nvPr/>
        </p:nvSpPr>
        <p:spPr>
          <a:xfrm>
            <a:off x="8789475" y="3777738"/>
            <a:ext cx="2157199" cy="769441"/>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altLang="zh-CN" sz="1100" dirty="0">
                <a:latin typeface="+mn-ea"/>
              </a:rPr>
              <a:t>ONNX</a:t>
            </a:r>
            <a:r>
              <a:rPr lang="zh-CN" altLang="en-US" sz="1100" dirty="0">
                <a:latin typeface="+mn-ea"/>
              </a:rPr>
              <a:t>由微软和</a:t>
            </a:r>
            <a:r>
              <a:rPr lang="en-US" altLang="zh-CN" sz="1100" dirty="0">
                <a:latin typeface="+mn-ea"/>
              </a:rPr>
              <a:t>Facebook</a:t>
            </a:r>
            <a:r>
              <a:rPr lang="zh-CN" altLang="en-US" sz="1100" dirty="0">
                <a:latin typeface="+mn-ea"/>
              </a:rPr>
              <a:t>提出用来表示深度学习模型的开放格式。模型交换格式</a:t>
            </a:r>
            <a:r>
              <a:rPr lang="en-US" altLang="zh-CN" sz="1100" dirty="0">
                <a:latin typeface="+mn-ea"/>
              </a:rPr>
              <a:t>ONNX</a:t>
            </a:r>
            <a:r>
              <a:rPr lang="zh-CN" altLang="en-US" sz="1100" dirty="0">
                <a:latin typeface="+mn-ea"/>
              </a:rPr>
              <a:t>，特点是部署时框架兼容，跨平台。</a:t>
            </a:r>
          </a:p>
        </p:txBody>
      </p:sp>
      <p:cxnSp>
        <p:nvCxnSpPr>
          <p:cNvPr id="15" name="肘形连接符 14"/>
          <p:cNvCxnSpPr/>
          <p:nvPr/>
        </p:nvCxnSpPr>
        <p:spPr>
          <a:xfrm flipV="1">
            <a:off x="5734594" y="4162458"/>
            <a:ext cx="3054881" cy="374924"/>
          </a:xfrm>
          <a:prstGeom prst="bentConnector3">
            <a:avLst>
              <a:gd name="adj1" fmla="val 85064"/>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889826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12</a:t>
            </a:fld>
            <a:endParaRPr lang="zh-CN" altLang="en-US" sz="1200">
              <a:solidFill>
                <a:prstClr val="black">
                  <a:tint val="75000"/>
                </a:prstClr>
              </a:solidFill>
              <a:ea typeface="Microsoft YaHei"/>
            </a:endParaRPr>
          </a:p>
        </p:txBody>
      </p:sp>
      <p:sp>
        <p:nvSpPr>
          <p:cNvPr id="6" name="文本框 5"/>
          <p:cNvSpPr txBox="1"/>
          <p:nvPr/>
        </p:nvSpPr>
        <p:spPr>
          <a:xfrm>
            <a:off x="695326" y="1136469"/>
            <a:ext cx="4768772"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2.2 </a:t>
            </a:r>
            <a:r>
              <a:rPr lang="zh-CN" altLang="en-US" sz="2400" dirty="0" smtClean="0">
                <a:solidFill>
                  <a:schemeClr val="accent1"/>
                </a:solidFill>
                <a:latin typeface="Times New Roman" panose="02020603050405020304" pitchFamily="18" charset="0"/>
                <a:cs typeface="Times New Roman" panose="02020603050405020304" pitchFamily="18" charset="0"/>
              </a:rPr>
              <a:t>集成转换部署方案</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1163968" y="1500504"/>
            <a:ext cx="10056573" cy="1200329"/>
          </a:xfrm>
          <a:prstGeom prst="rect">
            <a:avLst/>
          </a:prstGeom>
          <a:noFill/>
        </p:spPr>
        <p:txBody>
          <a:bodyPr wrap="square" rtlCol="0">
            <a:spAutoFit/>
          </a:bodyPr>
          <a:lstStyle/>
          <a:p>
            <a:pPr indent="457200">
              <a:lnSpc>
                <a:spcPct val="200000"/>
              </a:lnSpc>
            </a:pPr>
            <a:r>
              <a:rPr lang="zh-CN" altLang="en-US" dirty="0" smtClean="0">
                <a:latin typeface="+mn-ea"/>
              </a:rPr>
              <a:t>为应对多样的部署需求，现有的多种方案路线可供选择。综合考量兼容性和开发效率，最终采用</a:t>
            </a:r>
            <a:r>
              <a:rPr lang="zh-CN" altLang="en-US" dirty="0">
                <a:latin typeface="+mn-ea"/>
              </a:rPr>
              <a:t>基于</a:t>
            </a:r>
            <a:r>
              <a:rPr lang="zh-CN" altLang="en-US" dirty="0" smtClean="0">
                <a:latin typeface="+mn-ea"/>
              </a:rPr>
              <a:t>进行集成方案路线，方案具体细节查阅</a:t>
            </a:r>
            <a:r>
              <a:rPr lang="zh-CN" altLang="en-US" dirty="0" smtClean="0">
                <a:latin typeface="+mn-ea"/>
                <a:hlinkClick r:id="rId4"/>
              </a:rPr>
              <a:t>文档</a:t>
            </a:r>
            <a:endParaRPr lang="en-US" altLang="zh-CN" dirty="0" smtClean="0">
              <a:latin typeface="+mn-ea"/>
            </a:endParaRP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21740" y="2676171"/>
            <a:ext cx="6948520" cy="3551466"/>
          </a:xfrm>
          <a:prstGeom prst="rect">
            <a:avLst/>
          </a:prstGeom>
        </p:spPr>
      </p:pic>
      <p:sp>
        <p:nvSpPr>
          <p:cNvPr id="7" name="右箭头 6"/>
          <p:cNvSpPr/>
          <p:nvPr/>
        </p:nvSpPr>
        <p:spPr>
          <a:xfrm>
            <a:off x="4824018" y="3211328"/>
            <a:ext cx="518691" cy="302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右箭头 15"/>
          <p:cNvSpPr/>
          <p:nvPr/>
        </p:nvSpPr>
        <p:spPr>
          <a:xfrm>
            <a:off x="7197139" y="3227144"/>
            <a:ext cx="518691" cy="3029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2821577" y="3056709"/>
            <a:ext cx="6648994" cy="6792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05900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13</a:t>
            </a:fld>
            <a:endParaRPr lang="zh-CN" altLang="en-US" sz="1200">
              <a:solidFill>
                <a:prstClr val="black">
                  <a:tint val="75000"/>
                </a:prstClr>
              </a:solidFill>
              <a:ea typeface="Microsoft YaHei"/>
            </a:endParaRPr>
          </a:p>
        </p:txBody>
      </p:sp>
      <p:sp>
        <p:nvSpPr>
          <p:cNvPr id="6" name="文本框 5"/>
          <p:cNvSpPr txBox="1"/>
          <p:nvPr/>
        </p:nvSpPr>
        <p:spPr>
          <a:xfrm>
            <a:off x="695326" y="1136469"/>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2.3 </a:t>
            </a:r>
            <a:r>
              <a:rPr lang="zh-CN" altLang="en-US" sz="2400" dirty="0" smtClean="0">
                <a:solidFill>
                  <a:schemeClr val="accent1"/>
                </a:solidFill>
                <a:latin typeface="Times New Roman" panose="02020603050405020304" pitchFamily="18" charset="0"/>
                <a:cs typeface="Times New Roman" panose="02020603050405020304" pitchFamily="18" charset="0"/>
              </a:rPr>
              <a:t>引擎构建</a:t>
            </a:r>
            <a:r>
              <a:rPr lang="en-US" altLang="zh-CN" sz="2400" dirty="0" smtClean="0">
                <a:solidFill>
                  <a:schemeClr val="accent1"/>
                </a:solidFill>
                <a:latin typeface="Times New Roman" panose="02020603050405020304" pitchFamily="18" charset="0"/>
                <a:cs typeface="Times New Roman" panose="02020603050405020304" pitchFamily="18" charset="0"/>
              </a:rPr>
              <a:t>-ONNX</a:t>
            </a:r>
            <a:r>
              <a:rPr lang="zh-CN" altLang="en-US" sz="2400" dirty="0">
                <a:solidFill>
                  <a:schemeClr val="accent1"/>
                </a:solidFill>
                <a:latin typeface="Times New Roman" panose="02020603050405020304" pitchFamily="18" charset="0"/>
                <a:cs typeface="Times New Roman" panose="02020603050405020304" pitchFamily="18" charset="0"/>
              </a:rPr>
              <a:t>导出</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p:txBody>
      </p:sp>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6820" y="2107462"/>
            <a:ext cx="6873636" cy="4174644"/>
          </a:xfrm>
          <a:prstGeom prst="rect">
            <a:avLst/>
          </a:prstGeom>
        </p:spPr>
      </p:pic>
      <p:sp>
        <p:nvSpPr>
          <p:cNvPr id="12" name="矩形 11"/>
          <p:cNvSpPr/>
          <p:nvPr/>
        </p:nvSpPr>
        <p:spPr>
          <a:xfrm>
            <a:off x="1122504" y="1721946"/>
            <a:ext cx="9514114" cy="3477875"/>
          </a:xfrm>
          <a:prstGeom prst="rect">
            <a:avLst/>
          </a:prstGeom>
        </p:spPr>
        <p:txBody>
          <a:bodyPr wrap="square">
            <a:spAutoFit/>
          </a:bodyPr>
          <a:lstStyle/>
          <a:p>
            <a:r>
              <a:rPr lang="en-US" altLang="zh-CN" sz="1100" dirty="0" smtClean="0">
                <a:solidFill>
                  <a:srgbClr val="C586C0"/>
                </a:solidFill>
                <a:latin typeface="Consolas" panose="020B0609020204030204" pitchFamily="49" charset="0"/>
              </a:rPr>
              <a:t>import</a:t>
            </a:r>
            <a:r>
              <a:rPr lang="en-US" altLang="zh-CN" sz="1100" dirty="0" smtClean="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torch</a:t>
            </a:r>
            <a:endParaRPr lang="en-US" altLang="zh-CN" sz="1100" dirty="0">
              <a:solidFill>
                <a:srgbClr val="D4D4D4"/>
              </a:solidFill>
              <a:latin typeface="Consolas" panose="020B0609020204030204" pitchFamily="49" charset="0"/>
            </a:endParaRPr>
          </a:p>
          <a:p>
            <a:r>
              <a:rPr lang="en-US" altLang="zh-CN" sz="1100" dirty="0" err="1" smtClean="0">
                <a:solidFill>
                  <a:srgbClr val="9CDCFE"/>
                </a:solidFill>
                <a:latin typeface="Consolas" panose="020B0609020204030204" pitchFamily="49" charset="0"/>
              </a:rPr>
              <a:t>torch_model</a:t>
            </a:r>
            <a:r>
              <a:rPr lang="en-US" altLang="zh-CN" sz="1100" dirty="0" smtClean="0">
                <a:solidFill>
                  <a:srgbClr val="D4D4D4"/>
                </a:solidFill>
                <a:latin typeface="Consolas" panose="020B0609020204030204" pitchFamily="49" charset="0"/>
              </a:rPr>
              <a:t> = </a:t>
            </a:r>
            <a:r>
              <a:rPr lang="en-US" altLang="zh-CN" sz="1100" dirty="0" err="1" smtClean="0">
                <a:solidFill>
                  <a:srgbClr val="4EC9B0"/>
                </a:solidFill>
                <a:latin typeface="Consolas" panose="020B0609020204030204" pitchFamily="49" charset="0"/>
              </a:rPr>
              <a:t>torch</a:t>
            </a:r>
            <a:r>
              <a:rPr lang="en-US" altLang="zh-CN" sz="1100" dirty="0" err="1" smtClean="0">
                <a:solidFill>
                  <a:srgbClr val="D4D4D4"/>
                </a:solidFill>
                <a:latin typeface="Consolas" panose="020B0609020204030204" pitchFamily="49" charset="0"/>
              </a:rPr>
              <a:t>.</a:t>
            </a:r>
            <a:r>
              <a:rPr lang="en-US" altLang="zh-CN" sz="1100" dirty="0" err="1" smtClean="0">
                <a:solidFill>
                  <a:srgbClr val="4EC9B0"/>
                </a:solidFill>
                <a:latin typeface="Consolas" panose="020B0609020204030204" pitchFamily="49" charset="0"/>
              </a:rPr>
              <a:t>jit</a:t>
            </a:r>
            <a:r>
              <a:rPr lang="en-US" altLang="zh-CN" sz="1100" dirty="0" err="1" smtClean="0">
                <a:solidFill>
                  <a:srgbClr val="D4D4D4"/>
                </a:solidFill>
                <a:latin typeface="Consolas" panose="020B0609020204030204" pitchFamily="49" charset="0"/>
              </a:rPr>
              <a:t>.</a:t>
            </a:r>
            <a:r>
              <a:rPr lang="en-US" altLang="zh-CN" sz="1100" dirty="0" err="1" smtClean="0">
                <a:solidFill>
                  <a:srgbClr val="DCDCAA"/>
                </a:solidFill>
                <a:latin typeface="Consolas" panose="020B0609020204030204" pitchFamily="49" charset="0"/>
              </a:rPr>
              <a:t>load</a:t>
            </a:r>
            <a:r>
              <a:rPr lang="en-US" altLang="zh-CN" sz="1100" dirty="0" smtClean="0">
                <a:solidFill>
                  <a:srgbClr val="D4D4D4"/>
                </a:solidFill>
                <a:latin typeface="Consolas" panose="020B0609020204030204" pitchFamily="49" charset="0"/>
              </a:rPr>
              <a:t>(</a:t>
            </a:r>
            <a:r>
              <a:rPr lang="en-US" altLang="zh-CN" sz="1100" dirty="0" smtClean="0">
                <a:solidFill>
                  <a:srgbClr val="CE9178"/>
                </a:solidFill>
                <a:latin typeface="Consolas" panose="020B0609020204030204" pitchFamily="49" charset="0"/>
              </a:rPr>
              <a:t>"./</a:t>
            </a:r>
            <a:r>
              <a:rPr lang="en-US" altLang="zh-CN" sz="1100" dirty="0" err="1" smtClean="0">
                <a:solidFill>
                  <a:srgbClr val="CE9178"/>
                </a:solidFill>
                <a:latin typeface="Consolas" panose="020B0609020204030204" pitchFamily="49" charset="0"/>
              </a:rPr>
              <a:t>ibotModelDeploy</a:t>
            </a:r>
            <a:r>
              <a:rPr lang="en-US" altLang="zh-CN" sz="1100" dirty="0" smtClean="0">
                <a:solidFill>
                  <a:srgbClr val="CE9178"/>
                </a:solidFill>
                <a:latin typeface="Consolas" panose="020B0609020204030204" pitchFamily="49" charset="0"/>
              </a:rPr>
              <a:t>/</a:t>
            </a:r>
            <a:r>
              <a:rPr lang="en-US" altLang="zh-CN" sz="1100" dirty="0" err="1" smtClean="0">
                <a:solidFill>
                  <a:srgbClr val="CE9178"/>
                </a:solidFill>
                <a:latin typeface="Consolas" panose="020B0609020204030204" pitchFamily="49" charset="0"/>
              </a:rPr>
              <a:t>modelTrans</a:t>
            </a:r>
            <a:r>
              <a:rPr lang="en-US" altLang="zh-CN" sz="1100" dirty="0" smtClean="0">
                <a:solidFill>
                  <a:srgbClr val="CE9178"/>
                </a:solidFill>
                <a:latin typeface="Consolas" panose="020B0609020204030204" pitchFamily="49" charset="0"/>
              </a:rPr>
              <a:t>/tool/model_fine_new.pt"</a:t>
            </a:r>
            <a:r>
              <a:rPr lang="en-US" altLang="zh-CN" sz="1100" dirty="0" smtClean="0">
                <a:solidFill>
                  <a:srgbClr val="D4D4D4"/>
                </a:solidFill>
                <a:latin typeface="Consolas" panose="020B0609020204030204" pitchFamily="49" charset="0"/>
              </a:rPr>
              <a:t>) </a:t>
            </a:r>
            <a:r>
              <a:rPr lang="en-US" altLang="zh-CN" sz="1100" dirty="0" smtClean="0">
                <a:solidFill>
                  <a:srgbClr val="6A9955"/>
                </a:solidFill>
                <a:latin typeface="Consolas" panose="020B0609020204030204" pitchFamily="49" charset="0"/>
              </a:rPr>
              <a:t># </a:t>
            </a:r>
            <a:r>
              <a:rPr lang="en-US" altLang="zh-CN" sz="1100" dirty="0" err="1" smtClean="0">
                <a:solidFill>
                  <a:srgbClr val="6A9955"/>
                </a:solidFill>
                <a:latin typeface="Consolas" panose="020B0609020204030204" pitchFamily="49" charset="0"/>
              </a:rPr>
              <a:t>pytorch</a:t>
            </a:r>
            <a:r>
              <a:rPr lang="zh-CN" altLang="en-US" sz="1100" dirty="0" smtClean="0">
                <a:solidFill>
                  <a:srgbClr val="6A9955"/>
                </a:solidFill>
                <a:latin typeface="Consolas" panose="020B0609020204030204" pitchFamily="49" charset="0"/>
              </a:rPr>
              <a:t>模型加载</a:t>
            </a:r>
            <a:endParaRPr lang="zh-CN" altLang="en-US" sz="1100" dirty="0" smtClean="0">
              <a:solidFill>
                <a:srgbClr val="D4D4D4"/>
              </a:solidFill>
              <a:latin typeface="Consolas" panose="020B0609020204030204" pitchFamily="49" charset="0"/>
            </a:endParaRPr>
          </a:p>
          <a:p>
            <a:r>
              <a:rPr lang="en-US" altLang="zh-CN" sz="1100" dirty="0" err="1" smtClean="0">
                <a:solidFill>
                  <a:srgbClr val="9CDCFE"/>
                </a:solidFill>
                <a:latin typeface="Consolas" panose="020B0609020204030204" pitchFamily="49" charset="0"/>
              </a:rPr>
              <a:t>input_tensor</a:t>
            </a:r>
            <a:r>
              <a:rPr lang="en-US" altLang="zh-CN" sz="1100" dirty="0" smtClean="0">
                <a:solidFill>
                  <a:srgbClr val="D4D4D4"/>
                </a:solidFill>
                <a:latin typeface="Consolas" panose="020B0609020204030204" pitchFamily="49" charset="0"/>
              </a:rPr>
              <a:t> = </a:t>
            </a:r>
            <a:r>
              <a:rPr lang="en-US" altLang="zh-CN" sz="1100" dirty="0" err="1" smtClean="0">
                <a:solidFill>
                  <a:srgbClr val="4EC9B0"/>
                </a:solidFill>
                <a:latin typeface="Consolas" panose="020B0609020204030204" pitchFamily="49" charset="0"/>
              </a:rPr>
              <a:t>torch</a:t>
            </a:r>
            <a:r>
              <a:rPr lang="en-US" altLang="zh-CN" sz="1100" dirty="0" err="1" smtClean="0">
                <a:solidFill>
                  <a:srgbClr val="D4D4D4"/>
                </a:solidFill>
                <a:latin typeface="Consolas" panose="020B0609020204030204" pitchFamily="49" charset="0"/>
              </a:rPr>
              <a:t>.</a:t>
            </a:r>
            <a:r>
              <a:rPr lang="en-US" altLang="zh-CN" sz="1100" dirty="0" err="1" smtClean="0">
                <a:solidFill>
                  <a:srgbClr val="DCDCAA"/>
                </a:solidFill>
                <a:latin typeface="Consolas" panose="020B0609020204030204" pitchFamily="49" charset="0"/>
              </a:rPr>
              <a:t>randn</a:t>
            </a:r>
            <a:r>
              <a:rPr lang="en-US" altLang="zh-CN" sz="1100" dirty="0" smtClean="0">
                <a:solidFill>
                  <a:srgbClr val="D4D4D4"/>
                </a:solidFill>
                <a:latin typeface="Consolas" panose="020B0609020204030204" pitchFamily="49" charset="0"/>
              </a:rPr>
              <a:t>(</a:t>
            </a:r>
            <a:r>
              <a:rPr lang="en-US" altLang="zh-CN" sz="1100" dirty="0" smtClean="0">
                <a:solidFill>
                  <a:srgbClr val="B5CEA8"/>
                </a:solidFill>
                <a:latin typeface="Consolas" panose="020B0609020204030204" pitchFamily="49" charset="0"/>
              </a:rPr>
              <a:t>1</a:t>
            </a:r>
            <a:r>
              <a:rPr lang="en-US" altLang="zh-CN" sz="1100" dirty="0" smtClean="0">
                <a:solidFill>
                  <a:srgbClr val="D4D4D4"/>
                </a:solidFill>
                <a:latin typeface="Consolas" panose="020B0609020204030204" pitchFamily="49" charset="0"/>
              </a:rPr>
              <a:t>,  </a:t>
            </a:r>
            <a:r>
              <a:rPr lang="en-US" altLang="zh-CN" sz="1100" dirty="0" smtClean="0">
                <a:solidFill>
                  <a:srgbClr val="B5CEA8"/>
                </a:solidFill>
                <a:latin typeface="Consolas" panose="020B0609020204030204" pitchFamily="49" charset="0"/>
              </a:rPr>
              <a:t>1</a:t>
            </a:r>
            <a:r>
              <a:rPr lang="en-US" altLang="zh-CN" sz="1100" dirty="0" smtClean="0">
                <a:solidFill>
                  <a:srgbClr val="D4D4D4"/>
                </a:solidFill>
                <a:latin typeface="Consolas" panose="020B0609020204030204" pitchFamily="49" charset="0"/>
              </a:rPr>
              <a:t>, </a:t>
            </a:r>
            <a:r>
              <a:rPr lang="en-US" altLang="zh-CN" sz="1100" dirty="0" smtClean="0">
                <a:solidFill>
                  <a:srgbClr val="B5CEA8"/>
                </a:solidFill>
                <a:latin typeface="Consolas" panose="020B0609020204030204" pitchFamily="49" charset="0"/>
              </a:rPr>
              <a:t>96</a:t>
            </a:r>
            <a:r>
              <a:rPr lang="en-US" altLang="zh-CN" sz="1100" dirty="0" smtClean="0">
                <a:solidFill>
                  <a:srgbClr val="D4D4D4"/>
                </a:solidFill>
                <a:latin typeface="Consolas" panose="020B0609020204030204" pitchFamily="49" charset="0"/>
              </a:rPr>
              <a:t>, </a:t>
            </a:r>
            <a:r>
              <a:rPr lang="en-US" altLang="zh-CN" sz="1100" dirty="0" smtClean="0">
                <a:solidFill>
                  <a:srgbClr val="B5CEA8"/>
                </a:solidFill>
                <a:latin typeface="Consolas" panose="020B0609020204030204" pitchFamily="49" charset="0"/>
              </a:rPr>
              <a:t>160</a:t>
            </a:r>
            <a:r>
              <a:rPr lang="en-US" altLang="zh-CN" sz="1100" dirty="0" smtClean="0">
                <a:solidFill>
                  <a:srgbClr val="D4D4D4"/>
                </a:solidFill>
                <a:latin typeface="Consolas" panose="020B0609020204030204" pitchFamily="49" charset="0"/>
              </a:rPr>
              <a:t>, </a:t>
            </a:r>
            <a:r>
              <a:rPr lang="en-US" altLang="zh-CN" sz="1100" dirty="0" smtClean="0">
                <a:solidFill>
                  <a:srgbClr val="B5CEA8"/>
                </a:solidFill>
                <a:latin typeface="Consolas" panose="020B0609020204030204" pitchFamily="49" charset="0"/>
              </a:rPr>
              <a:t>160</a:t>
            </a:r>
            <a:r>
              <a:rPr lang="en-US" altLang="zh-CN" sz="1100" dirty="0" smtClean="0">
                <a:solidFill>
                  <a:srgbClr val="D4D4D4"/>
                </a:solidFill>
                <a:latin typeface="Consolas" panose="020B0609020204030204" pitchFamily="49" charset="0"/>
              </a:rPr>
              <a:t>).</a:t>
            </a:r>
            <a:r>
              <a:rPr lang="en-US" altLang="zh-CN" sz="1100" dirty="0" err="1" smtClean="0">
                <a:solidFill>
                  <a:srgbClr val="DCDCAA"/>
                </a:solidFill>
                <a:latin typeface="Consolas" panose="020B0609020204030204" pitchFamily="49" charset="0"/>
              </a:rPr>
              <a:t>cuda</a:t>
            </a:r>
            <a:r>
              <a:rPr lang="en-US" altLang="zh-CN" sz="1100" dirty="0" smtClean="0">
                <a:solidFill>
                  <a:srgbClr val="D4D4D4"/>
                </a:solidFill>
                <a:latin typeface="Consolas" panose="020B0609020204030204" pitchFamily="49" charset="0"/>
              </a:rPr>
              <a:t>()              </a:t>
            </a:r>
            <a:r>
              <a:rPr lang="en-US" altLang="zh-CN" sz="1100" dirty="0" smtClean="0">
                <a:solidFill>
                  <a:srgbClr val="6A9955"/>
                </a:solidFill>
                <a:latin typeface="Consolas" panose="020B0609020204030204" pitchFamily="49" charset="0"/>
              </a:rPr>
              <a:t># </a:t>
            </a:r>
            <a:r>
              <a:rPr lang="zh-CN" altLang="en-US" sz="1100" dirty="0" smtClean="0">
                <a:solidFill>
                  <a:srgbClr val="6A9955"/>
                </a:solidFill>
                <a:latin typeface="Consolas" panose="020B0609020204030204" pitchFamily="49" charset="0"/>
              </a:rPr>
              <a:t>生成输入数据</a:t>
            </a:r>
            <a:endParaRPr lang="zh-CN" altLang="en-US" sz="1100" dirty="0" smtClean="0">
              <a:solidFill>
                <a:srgbClr val="D4D4D4"/>
              </a:solidFill>
              <a:latin typeface="Consolas" panose="020B0609020204030204" pitchFamily="49" charset="0"/>
            </a:endParaRPr>
          </a:p>
          <a:p>
            <a:r>
              <a:rPr lang="en-US" altLang="zh-CN" sz="1100" dirty="0" err="1" smtClean="0">
                <a:solidFill>
                  <a:srgbClr val="9CDCFE"/>
                </a:solidFill>
                <a:latin typeface="Consolas" panose="020B0609020204030204" pitchFamily="49" charset="0"/>
              </a:rPr>
              <a:t>export_onnx_file</a:t>
            </a:r>
            <a:r>
              <a:rPr lang="en-US" altLang="zh-CN" sz="1100" dirty="0" smtClean="0">
                <a:solidFill>
                  <a:srgbClr val="D4D4D4"/>
                </a:solidFill>
                <a:latin typeface="Consolas" panose="020B0609020204030204" pitchFamily="49" charset="0"/>
              </a:rPr>
              <a:t> = </a:t>
            </a:r>
            <a:r>
              <a:rPr lang="en-US" altLang="zh-CN" sz="1100" dirty="0" smtClean="0">
                <a:solidFill>
                  <a:srgbClr val="CE9178"/>
                </a:solidFill>
                <a:latin typeface="Consolas" panose="020B0609020204030204" pitchFamily="49" charset="0"/>
              </a:rPr>
              <a:t>"./</a:t>
            </a:r>
            <a:r>
              <a:rPr lang="en-US" altLang="zh-CN" sz="1100" dirty="0" err="1" smtClean="0">
                <a:solidFill>
                  <a:srgbClr val="CE9178"/>
                </a:solidFill>
                <a:latin typeface="Consolas" panose="020B0609020204030204" pitchFamily="49" charset="0"/>
              </a:rPr>
              <a:t>ibotModelDeploy</a:t>
            </a:r>
            <a:r>
              <a:rPr lang="en-US" altLang="zh-CN" sz="1100" dirty="0" smtClean="0">
                <a:solidFill>
                  <a:srgbClr val="CE9178"/>
                </a:solidFill>
                <a:latin typeface="Consolas" panose="020B0609020204030204" pitchFamily="49" charset="0"/>
              </a:rPr>
              <a:t>/</a:t>
            </a:r>
            <a:r>
              <a:rPr lang="en-US" altLang="zh-CN" sz="1100" dirty="0" err="1" smtClean="0">
                <a:solidFill>
                  <a:srgbClr val="CE9178"/>
                </a:solidFill>
                <a:latin typeface="Consolas" panose="020B0609020204030204" pitchFamily="49" charset="0"/>
              </a:rPr>
              <a:t>modelTrans</a:t>
            </a:r>
            <a:r>
              <a:rPr lang="en-US" altLang="zh-CN" sz="1100" dirty="0" smtClean="0">
                <a:solidFill>
                  <a:srgbClr val="CE9178"/>
                </a:solidFill>
                <a:latin typeface="Consolas" panose="020B0609020204030204" pitchFamily="49" charset="0"/>
              </a:rPr>
              <a:t>/tool/</a:t>
            </a:r>
            <a:r>
              <a:rPr lang="en-US" altLang="zh-CN" sz="1100" dirty="0" err="1" smtClean="0">
                <a:solidFill>
                  <a:srgbClr val="CE9178"/>
                </a:solidFill>
                <a:latin typeface="Consolas" panose="020B0609020204030204" pitchFamily="49" charset="0"/>
              </a:rPr>
              <a:t>model_fine_new.onnx</a:t>
            </a:r>
            <a:r>
              <a:rPr lang="en-US" altLang="zh-CN" sz="1100" dirty="0" smtClean="0">
                <a:solidFill>
                  <a:srgbClr val="CE9178"/>
                </a:solidFill>
                <a:latin typeface="Consolas" panose="020B0609020204030204" pitchFamily="49" charset="0"/>
              </a:rPr>
              <a:t>"</a:t>
            </a:r>
            <a:r>
              <a:rPr lang="en-US" altLang="zh-CN" sz="1100" dirty="0" smtClean="0">
                <a:solidFill>
                  <a:srgbClr val="D4D4D4"/>
                </a:solidFill>
                <a:latin typeface="Consolas" panose="020B0609020204030204" pitchFamily="49" charset="0"/>
              </a:rPr>
              <a:t>  </a:t>
            </a:r>
            <a:r>
              <a:rPr lang="en-US" altLang="zh-CN" sz="1100" dirty="0" smtClean="0">
                <a:solidFill>
                  <a:srgbClr val="6A9955"/>
                </a:solidFill>
                <a:latin typeface="Consolas" panose="020B0609020204030204" pitchFamily="49" charset="0"/>
              </a:rPr>
              <a:t># </a:t>
            </a:r>
            <a:r>
              <a:rPr lang="zh-CN" altLang="en-US" sz="1100" dirty="0" smtClean="0">
                <a:solidFill>
                  <a:srgbClr val="6A9955"/>
                </a:solidFill>
                <a:latin typeface="Consolas" panose="020B0609020204030204" pitchFamily="49" charset="0"/>
              </a:rPr>
              <a:t>目的</a:t>
            </a:r>
            <a:r>
              <a:rPr lang="en-US" altLang="zh-CN" sz="1100" dirty="0" smtClean="0">
                <a:solidFill>
                  <a:srgbClr val="6A9955"/>
                </a:solidFill>
                <a:latin typeface="Consolas" panose="020B0609020204030204" pitchFamily="49" charset="0"/>
              </a:rPr>
              <a:t>ONNX</a:t>
            </a:r>
            <a:r>
              <a:rPr lang="zh-CN" altLang="en-US" sz="1100" dirty="0" smtClean="0">
                <a:solidFill>
                  <a:srgbClr val="6A9955"/>
                </a:solidFill>
                <a:latin typeface="Consolas" panose="020B0609020204030204" pitchFamily="49" charset="0"/>
              </a:rPr>
              <a:t>文件名</a:t>
            </a:r>
            <a:endParaRPr lang="en-US" altLang="zh-CN" sz="1100" dirty="0">
              <a:solidFill>
                <a:srgbClr val="D4D4D4"/>
              </a:solidFill>
              <a:latin typeface="Consolas" panose="020B0609020204030204" pitchFamily="49" charset="0"/>
            </a:endParaRPr>
          </a:p>
          <a:p>
            <a:r>
              <a:rPr lang="en-US" altLang="zh-CN" sz="1100" dirty="0" smtClean="0">
                <a:solidFill>
                  <a:srgbClr val="6A9955"/>
                </a:solidFill>
                <a:latin typeface="Consolas" panose="020B0609020204030204" pitchFamily="49" charset="0"/>
              </a:rPr>
              <a:t># set the model to inference mode</a:t>
            </a:r>
            <a:endParaRPr lang="en-US" altLang="zh-CN" sz="1100" dirty="0" smtClean="0">
              <a:solidFill>
                <a:srgbClr val="D4D4D4"/>
              </a:solidFill>
              <a:latin typeface="Consolas" panose="020B0609020204030204" pitchFamily="49" charset="0"/>
            </a:endParaRPr>
          </a:p>
          <a:p>
            <a:r>
              <a:rPr lang="en-US" altLang="zh-CN" sz="1100" dirty="0" err="1" smtClean="0">
                <a:solidFill>
                  <a:srgbClr val="9CDCFE"/>
                </a:solidFill>
                <a:latin typeface="Consolas" panose="020B0609020204030204" pitchFamily="49" charset="0"/>
              </a:rPr>
              <a:t>torch_model</a:t>
            </a:r>
            <a:r>
              <a:rPr lang="en-US" altLang="zh-CN" sz="1100" dirty="0" err="1" smtClean="0">
                <a:solidFill>
                  <a:srgbClr val="D4D4D4"/>
                </a:solidFill>
                <a:latin typeface="Consolas" panose="020B0609020204030204" pitchFamily="49" charset="0"/>
              </a:rPr>
              <a:t>.eval</a:t>
            </a:r>
            <a:r>
              <a:rPr lang="en-US" altLang="zh-CN" sz="1100" dirty="0" smtClean="0">
                <a:solidFill>
                  <a:srgbClr val="D4D4D4"/>
                </a:solidFill>
                <a:latin typeface="Consolas" panose="020B0609020204030204" pitchFamily="49" charset="0"/>
              </a:rPr>
              <a:t>().</a:t>
            </a:r>
            <a:r>
              <a:rPr lang="en-US" altLang="zh-CN" sz="1100" dirty="0" err="1" smtClean="0">
                <a:solidFill>
                  <a:srgbClr val="D4D4D4"/>
                </a:solidFill>
                <a:latin typeface="Consolas" panose="020B0609020204030204" pitchFamily="49" charset="0"/>
              </a:rPr>
              <a:t>cuda</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endParaRPr lang="en-US" altLang="zh-CN" sz="1100" dirty="0" smtClean="0">
              <a:solidFill>
                <a:srgbClr val="D4D4D4"/>
              </a:solidFill>
              <a:latin typeface="Consolas" panose="020B0609020204030204" pitchFamily="49" charset="0"/>
            </a:endParaRPr>
          </a:p>
          <a:p>
            <a:endParaRPr lang="en-US" altLang="zh-CN" sz="1100" dirty="0">
              <a:solidFill>
                <a:srgbClr val="D4D4D4"/>
              </a:solidFill>
              <a:latin typeface="Consolas" panose="020B0609020204030204" pitchFamily="49" charset="0"/>
            </a:endParaRPr>
          </a:p>
          <a:p>
            <a:endParaRPr lang="en-US" altLang="zh-CN" sz="1100" dirty="0" smtClean="0">
              <a:solidFill>
                <a:srgbClr val="D4D4D4"/>
              </a:solidFill>
              <a:latin typeface="Consolas" panose="020B0609020204030204" pitchFamily="49" charset="0"/>
            </a:endParaRPr>
          </a:p>
          <a:p>
            <a:endParaRPr lang="en-US" altLang="zh-CN" sz="1100" dirty="0" smtClean="0">
              <a:solidFill>
                <a:srgbClr val="D4D4D4"/>
              </a:solidFill>
              <a:latin typeface="Consolas" panose="020B0609020204030204" pitchFamily="49" charset="0"/>
            </a:endParaRPr>
          </a:p>
          <a:p>
            <a:r>
              <a:rPr lang="en-US" altLang="zh-CN" sz="1100" dirty="0">
                <a:solidFill>
                  <a:srgbClr val="C586C0"/>
                </a:solidFill>
                <a:latin typeface="Consolas" panose="020B0609020204030204" pitchFamily="49" charset="0"/>
              </a:rPr>
              <a:t>with</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torch</a:t>
            </a:r>
            <a:r>
              <a:rPr lang="en-US" altLang="zh-CN" sz="1100" dirty="0" err="1">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no_grad</a:t>
            </a:r>
            <a:r>
              <a:rPr lang="en-US" altLang="zh-CN" sz="1100" dirty="0">
                <a:solidFill>
                  <a:srgbClr val="D4D4D4"/>
                </a:solidFill>
                <a:latin typeface="Consolas" panose="020B0609020204030204" pitchFamily="49" charset="0"/>
              </a:rPr>
              <a:t>(): </a:t>
            </a:r>
          </a:p>
          <a:p>
            <a:r>
              <a:rPr lang="en-US" altLang="zh-CN" sz="1100" dirty="0">
                <a:solidFill>
                  <a:srgbClr val="D4D4D4"/>
                </a:solidFill>
                <a:latin typeface="Consolas" panose="020B0609020204030204" pitchFamily="49" charset="0"/>
              </a:rPr>
              <a:t>      </a:t>
            </a:r>
            <a:r>
              <a:rPr lang="en-US" altLang="zh-CN" sz="1100" dirty="0" err="1" smtClean="0">
                <a:solidFill>
                  <a:srgbClr val="4EC9B0"/>
                </a:solidFill>
                <a:latin typeface="Consolas" panose="020B0609020204030204" pitchFamily="49" charset="0"/>
              </a:rPr>
              <a:t>torch</a:t>
            </a:r>
            <a:r>
              <a:rPr lang="en-US" altLang="zh-CN" sz="1100" dirty="0" err="1" smtClean="0">
                <a:solidFill>
                  <a:srgbClr val="D4D4D4"/>
                </a:solidFill>
                <a:latin typeface="Consolas" panose="020B0609020204030204" pitchFamily="49" charset="0"/>
              </a:rPr>
              <a:t>.</a:t>
            </a:r>
            <a:r>
              <a:rPr lang="en-US" altLang="zh-CN" sz="1100" dirty="0" err="1" smtClean="0">
                <a:solidFill>
                  <a:srgbClr val="4EC9B0"/>
                </a:solidFill>
                <a:latin typeface="Consolas" panose="020B0609020204030204" pitchFamily="49" charset="0"/>
              </a:rPr>
              <a:t>onnx</a:t>
            </a:r>
            <a:r>
              <a:rPr lang="en-US" altLang="zh-CN" sz="1100" dirty="0" err="1" smtClean="0">
                <a:solidFill>
                  <a:srgbClr val="D4D4D4"/>
                </a:solidFill>
                <a:latin typeface="Consolas" panose="020B0609020204030204" pitchFamily="49" charset="0"/>
              </a:rPr>
              <a:t>.</a:t>
            </a:r>
            <a:r>
              <a:rPr lang="en-US" altLang="zh-CN" sz="1100" dirty="0" err="1" smtClean="0">
                <a:solidFill>
                  <a:srgbClr val="DCDCAA"/>
                </a:solidFill>
                <a:latin typeface="Consolas" panose="020B0609020204030204" pitchFamily="49" charset="0"/>
              </a:rPr>
              <a:t>export</a:t>
            </a:r>
            <a:r>
              <a:rPr lang="en-US" altLang="zh-CN" sz="1100" dirty="0" smtClean="0">
                <a:solidFill>
                  <a:srgbClr val="D4D4D4"/>
                </a:solidFill>
                <a:latin typeface="Consolas" panose="020B0609020204030204" pitchFamily="49" charset="0"/>
              </a:rPr>
              <a:t>(</a:t>
            </a:r>
            <a:r>
              <a:rPr lang="en-US" altLang="zh-CN" sz="1100" dirty="0" err="1" smtClean="0">
                <a:solidFill>
                  <a:srgbClr val="9CDCFE"/>
                </a:solidFill>
                <a:latin typeface="Consolas" panose="020B0609020204030204" pitchFamily="49" charset="0"/>
              </a:rPr>
              <a:t>torch_model</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加载的</a:t>
            </a:r>
            <a:r>
              <a:rPr lang="en-US" altLang="zh-CN" sz="1100" dirty="0" err="1">
                <a:solidFill>
                  <a:srgbClr val="6A9955"/>
                </a:solidFill>
                <a:latin typeface="Consolas" panose="020B0609020204030204" pitchFamily="49" charset="0"/>
              </a:rPr>
              <a:t>pt</a:t>
            </a:r>
            <a:r>
              <a:rPr lang="zh-CN" altLang="en-US" sz="1100" dirty="0">
                <a:solidFill>
                  <a:srgbClr val="6A9955"/>
                </a:solidFill>
                <a:latin typeface="Consolas" panose="020B0609020204030204" pitchFamily="49" charset="0"/>
              </a:rPr>
              <a:t>模型</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input_tensor</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输入张量</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export_onnx_file</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导出的</a:t>
            </a:r>
            <a:r>
              <a:rPr lang="en-US" altLang="zh-CN" sz="1100" dirty="0">
                <a:solidFill>
                  <a:srgbClr val="6A9955"/>
                </a:solidFill>
                <a:latin typeface="Consolas" panose="020B0609020204030204" pitchFamily="49" charset="0"/>
              </a:rPr>
              <a:t>ONNX</a:t>
            </a:r>
            <a:r>
              <a:rPr lang="zh-CN" altLang="en-US" sz="1100" dirty="0">
                <a:solidFill>
                  <a:srgbClr val="6A9955"/>
                </a:solidFill>
                <a:latin typeface="Consolas" panose="020B0609020204030204" pitchFamily="49" charset="0"/>
              </a:rPr>
              <a:t>文件名</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opset_version</a:t>
            </a:r>
            <a:r>
              <a:rPr lang="en-US" altLang="zh-CN" sz="1100" dirty="0" smtClean="0">
                <a:solidFill>
                  <a:srgbClr val="D4D4D4"/>
                </a:solidFill>
                <a:latin typeface="Consolas" panose="020B0609020204030204" pitchFamily="49" charset="0"/>
              </a:rPr>
              <a:t>=</a:t>
            </a:r>
            <a:r>
              <a:rPr lang="en-US" altLang="zh-CN" sz="1100" dirty="0" smtClean="0">
                <a:solidFill>
                  <a:srgbClr val="B5CEA8"/>
                </a:solidFill>
                <a:latin typeface="Consolas" panose="020B0609020204030204" pitchFamily="49" charset="0"/>
              </a:rPr>
              <a:t>9</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en-US" altLang="zh-CN" sz="1100" dirty="0" err="1">
                <a:solidFill>
                  <a:srgbClr val="6A9955"/>
                </a:solidFill>
                <a:latin typeface="Consolas" panose="020B0609020204030204" pitchFamily="49" charset="0"/>
              </a:rPr>
              <a:t>onnx</a:t>
            </a:r>
            <a:r>
              <a:rPr lang="zh-CN" altLang="en-US" sz="1100" dirty="0">
                <a:solidFill>
                  <a:srgbClr val="6A9955"/>
                </a:solidFill>
                <a:latin typeface="Consolas" panose="020B0609020204030204" pitchFamily="49" charset="0"/>
              </a:rPr>
              <a:t>算子版本，默认取</a:t>
            </a:r>
            <a:r>
              <a:rPr lang="en-US" altLang="zh-CN" sz="1100" dirty="0">
                <a:solidFill>
                  <a:srgbClr val="6A9955"/>
                </a:solidFill>
                <a:latin typeface="Consolas" panose="020B0609020204030204" pitchFamily="49" charset="0"/>
              </a:rPr>
              <a:t>9</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input_names</a:t>
            </a:r>
            <a:r>
              <a:rPr lang="en-US" altLang="zh-CN" sz="1100" dirty="0">
                <a:solidFill>
                  <a:srgbClr val="D4D4D4"/>
                </a:solidFill>
                <a:latin typeface="Consolas" panose="020B0609020204030204" pitchFamily="49" charset="0"/>
              </a:rPr>
              <a:t>=[</a:t>
            </a:r>
            <a:r>
              <a:rPr lang="en-US" altLang="zh-CN" sz="1100" dirty="0">
                <a:solidFill>
                  <a:srgbClr val="CE9178"/>
                </a:solidFill>
                <a:latin typeface="Consolas" panose="020B0609020204030204" pitchFamily="49" charset="0"/>
              </a:rPr>
              <a:t>"INPUT__0"</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输入节点指定名称，方便后面查看或者操作</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output_names</a:t>
            </a:r>
            <a:r>
              <a:rPr lang="en-US" altLang="zh-CN" sz="1100" dirty="0">
                <a:solidFill>
                  <a:srgbClr val="D4D4D4"/>
                </a:solidFill>
                <a:latin typeface="Consolas" panose="020B0609020204030204" pitchFamily="49" charset="0"/>
              </a:rPr>
              <a:t>=[</a:t>
            </a:r>
            <a:r>
              <a:rPr lang="en-US" altLang="zh-CN" sz="1100" dirty="0">
                <a:solidFill>
                  <a:srgbClr val="CE9178"/>
                </a:solidFill>
                <a:latin typeface="Consolas" panose="020B0609020204030204" pitchFamily="49" charset="0"/>
              </a:rPr>
              <a:t>"OUTPUT__0"</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输出节点指定名称，方便后面查看或者操作</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err="1" smtClean="0">
                <a:solidFill>
                  <a:srgbClr val="9CDCFE"/>
                </a:solidFill>
                <a:latin typeface="Consolas" panose="020B0609020204030204" pitchFamily="49" charset="0"/>
              </a:rPr>
              <a:t>dynamic_axes</a:t>
            </a:r>
            <a:r>
              <a:rPr lang="en-US" altLang="zh-CN" sz="1100" dirty="0" smtClean="0">
                <a:solidFill>
                  <a:srgbClr val="D4D4D4"/>
                </a:solidFill>
                <a:latin typeface="Consolas" panose="020B0609020204030204" pitchFamily="49" charset="0"/>
              </a:rPr>
              <a:t>=</a:t>
            </a:r>
            <a:r>
              <a:rPr lang="en-US" altLang="zh-CN" sz="1100" dirty="0" smtClean="0">
                <a:solidFill>
                  <a:srgbClr val="569CD6"/>
                </a:solidFill>
                <a:latin typeface="Consolas" panose="020B0609020204030204" pitchFamily="49" charset="0"/>
              </a:rPr>
              <a:t>None</a:t>
            </a:r>
            <a:r>
              <a:rPr lang="en-US" altLang="zh-CN" sz="1100" dirty="0" smtClean="0">
                <a:solidFill>
                  <a:srgbClr val="D4D4D4"/>
                </a:solidFill>
                <a:latin typeface="Consolas" panose="020B0609020204030204" pitchFamily="49" charset="0"/>
              </a:rPr>
              <a:t> </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是否支持动态维度</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t>
            </a:r>
            <a:r>
              <a:rPr lang="en-US" altLang="zh-CN" sz="1100" dirty="0" smtClean="0">
                <a:solidFill>
                  <a:srgbClr val="D4D4D4"/>
                </a:solidFill>
                <a:latin typeface="Consolas" panose="020B0609020204030204" pitchFamily="49" charset="0"/>
              </a:rPr>
              <a:t>)</a:t>
            </a:r>
            <a:endParaRPr lang="en-US" altLang="zh-CN" sz="1100" b="0" dirty="0">
              <a:solidFill>
                <a:srgbClr val="D4D4D4"/>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3908554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14</a:t>
            </a:fld>
            <a:endParaRPr lang="zh-CN" altLang="en-US" sz="1200">
              <a:solidFill>
                <a:prstClr val="black">
                  <a:tint val="75000"/>
                </a:prstClr>
              </a:solidFill>
              <a:ea typeface="Microsoft YaHei"/>
            </a:endParaRPr>
          </a:p>
        </p:txBody>
      </p:sp>
      <p:sp>
        <p:nvSpPr>
          <p:cNvPr id="10" name="文本框 9"/>
          <p:cNvSpPr txBox="1"/>
          <p:nvPr/>
        </p:nvSpPr>
        <p:spPr>
          <a:xfrm>
            <a:off x="695326" y="1136469"/>
            <a:ext cx="46459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2.4 </a:t>
            </a:r>
            <a:r>
              <a:rPr lang="zh-CN" altLang="en-US" sz="2400" dirty="0" smtClean="0">
                <a:solidFill>
                  <a:schemeClr val="accent1"/>
                </a:solidFill>
                <a:latin typeface="Times New Roman" panose="02020603050405020304" pitchFamily="18" charset="0"/>
                <a:cs typeface="Times New Roman" panose="02020603050405020304" pitchFamily="18" charset="0"/>
              </a:rPr>
              <a:t>引擎构建</a:t>
            </a:r>
            <a:r>
              <a:rPr lang="en-US" altLang="zh-CN" sz="2400" dirty="0" smtClean="0">
                <a:solidFill>
                  <a:schemeClr val="accent1"/>
                </a:solidFill>
                <a:latin typeface="Times New Roman" panose="02020603050405020304" pitchFamily="18" charset="0"/>
                <a:cs typeface="Times New Roman" panose="02020603050405020304" pitchFamily="18" charset="0"/>
              </a:rPr>
              <a:t>-</a:t>
            </a:r>
            <a:r>
              <a:rPr lang="zh-CN" altLang="en-US" sz="2400" dirty="0" smtClean="0">
                <a:solidFill>
                  <a:schemeClr val="accent1"/>
                </a:solidFill>
                <a:latin typeface="Times New Roman" panose="02020603050405020304" pitchFamily="18" charset="0"/>
                <a:cs typeface="Times New Roman" panose="02020603050405020304" pitchFamily="18" charset="0"/>
              </a:rPr>
              <a:t>模型校验</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1191999" y="1489313"/>
            <a:ext cx="10433944" cy="1200329"/>
          </a:xfrm>
          <a:prstGeom prst="rect">
            <a:avLst/>
          </a:prstGeom>
          <a:noFill/>
        </p:spPr>
        <p:txBody>
          <a:bodyPr wrap="square" rtlCol="0">
            <a:spAutoFit/>
          </a:bodyPr>
          <a:lstStyle/>
          <a:p>
            <a:pPr indent="457200">
              <a:lnSpc>
                <a:spcPct val="200000"/>
              </a:lnSpc>
            </a:pPr>
            <a:r>
              <a:rPr lang="zh-CN" altLang="en-US" dirty="0" smtClean="0"/>
              <a:t>转换前后的模型要对其进行正确性校验，可使用</a:t>
            </a:r>
            <a:r>
              <a:rPr lang="en-US" altLang="zh-CN" dirty="0" err="1" smtClean="0">
                <a:hlinkClick r:id="rId4"/>
              </a:rPr>
              <a:t>Netron</a:t>
            </a:r>
            <a:r>
              <a:rPr lang="zh-CN" altLang="en-US" dirty="0" smtClean="0"/>
              <a:t>工具进行可视化网络结构比对</a:t>
            </a:r>
            <a:endParaRPr lang="en-US" altLang="zh-CN" dirty="0"/>
          </a:p>
          <a:p>
            <a:pPr indent="457200">
              <a:lnSpc>
                <a:spcPct val="200000"/>
              </a:lnSpc>
            </a:pPr>
            <a:r>
              <a:rPr lang="zh-CN" altLang="en-US" dirty="0" smtClean="0"/>
              <a:t>校验项：网络</a:t>
            </a:r>
            <a:r>
              <a:rPr lang="zh-CN" altLang="en-US" dirty="0"/>
              <a:t>计算图</a:t>
            </a:r>
            <a:r>
              <a:rPr lang="zh-CN" altLang="en-US" dirty="0" smtClean="0"/>
              <a:t>，输出结果验证</a:t>
            </a:r>
            <a:r>
              <a:rPr lang="zh-CN" altLang="en-US" dirty="0" smtClean="0">
                <a:latin typeface="+mn-ea"/>
              </a:rPr>
              <a:t>。</a:t>
            </a:r>
            <a:endParaRPr lang="zh-CN" altLang="en-US" dirty="0">
              <a:latin typeface="+mn-ea"/>
            </a:endParaRPr>
          </a:p>
        </p:txBody>
      </p:sp>
      <p:pic>
        <p:nvPicPr>
          <p:cNvPr id="12" name="图片 11"/>
          <p:cNvPicPr>
            <a:picLocks noChangeAspect="1"/>
          </p:cNvPicPr>
          <p:nvPr/>
        </p:nvPicPr>
        <p:blipFill>
          <a:blip r:embed="rId5"/>
          <a:stretch>
            <a:fillRect/>
          </a:stretch>
        </p:blipFill>
        <p:spPr>
          <a:xfrm>
            <a:off x="1582056" y="2689642"/>
            <a:ext cx="9027888" cy="3474182"/>
          </a:xfrm>
          <a:prstGeom prst="rect">
            <a:avLst/>
          </a:prstGeom>
        </p:spPr>
      </p:pic>
    </p:spTree>
    <p:custDataLst>
      <p:tags r:id="rId1"/>
    </p:custDataLst>
    <p:extLst>
      <p:ext uri="{BB962C8B-B14F-4D97-AF65-F5344CB8AC3E}">
        <p14:creationId xmlns:p14="http://schemas.microsoft.com/office/powerpoint/2010/main" val="1818953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15</a:t>
            </a:fld>
            <a:endParaRPr lang="zh-CN" altLang="en-US" sz="1200">
              <a:solidFill>
                <a:prstClr val="black">
                  <a:tint val="75000"/>
                </a:prstClr>
              </a:solidFill>
              <a:ea typeface="Microsoft YaHei"/>
            </a:endParaRPr>
          </a:p>
        </p:txBody>
      </p:sp>
      <p:sp>
        <p:nvSpPr>
          <p:cNvPr id="10" name="文本框 9"/>
          <p:cNvSpPr txBox="1"/>
          <p:nvPr/>
        </p:nvSpPr>
        <p:spPr>
          <a:xfrm>
            <a:off x="695326" y="1136469"/>
            <a:ext cx="46459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2.5 </a:t>
            </a:r>
            <a:r>
              <a:rPr lang="zh-CN" altLang="en-US" sz="2400" dirty="0" smtClean="0">
                <a:solidFill>
                  <a:schemeClr val="accent1"/>
                </a:solidFill>
                <a:latin typeface="Times New Roman" panose="02020603050405020304" pitchFamily="18" charset="0"/>
                <a:cs typeface="Times New Roman" panose="02020603050405020304" pitchFamily="18" charset="0"/>
              </a:rPr>
              <a:t>引擎构建</a:t>
            </a:r>
            <a:r>
              <a:rPr lang="en-US" altLang="zh-CN" sz="2400" dirty="0" smtClean="0">
                <a:solidFill>
                  <a:schemeClr val="accent1"/>
                </a:solidFill>
                <a:latin typeface="Times New Roman" panose="02020603050405020304" pitchFamily="18" charset="0"/>
                <a:cs typeface="Times New Roman" panose="02020603050405020304" pitchFamily="18" charset="0"/>
              </a:rPr>
              <a:t>-</a:t>
            </a:r>
            <a:r>
              <a:rPr lang="zh-CN" altLang="en-US" sz="2400" dirty="0" smtClean="0">
                <a:solidFill>
                  <a:schemeClr val="accent1"/>
                </a:solidFill>
                <a:latin typeface="Times New Roman" panose="02020603050405020304" pitchFamily="18" charset="0"/>
                <a:cs typeface="Times New Roman" panose="02020603050405020304" pitchFamily="18" charset="0"/>
              </a:rPr>
              <a:t>模型校验</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95326" y="1489313"/>
            <a:ext cx="9857021" cy="1200329"/>
          </a:xfrm>
          <a:prstGeom prst="rect">
            <a:avLst/>
          </a:prstGeom>
          <a:noFill/>
        </p:spPr>
        <p:txBody>
          <a:bodyPr wrap="square" rtlCol="0">
            <a:spAutoFit/>
          </a:bodyPr>
          <a:lstStyle/>
          <a:p>
            <a:pPr indent="457200">
              <a:lnSpc>
                <a:spcPct val="200000"/>
              </a:lnSpc>
            </a:pPr>
            <a:r>
              <a:rPr lang="zh-CN" altLang="en-US" dirty="0" smtClean="0"/>
              <a:t>转换前后的模型要对其进行推理结果正确性校验</a:t>
            </a:r>
            <a:endParaRPr lang="en-US" altLang="zh-CN" dirty="0"/>
          </a:p>
          <a:p>
            <a:pPr indent="457200">
              <a:lnSpc>
                <a:spcPct val="200000"/>
              </a:lnSpc>
            </a:pPr>
            <a:r>
              <a:rPr lang="zh-CN" altLang="en-US" dirty="0" smtClean="0"/>
              <a:t>校验项：输出结果验证</a:t>
            </a:r>
            <a:r>
              <a:rPr lang="zh-CN" altLang="en-US" dirty="0" smtClean="0">
                <a:latin typeface="+mn-ea"/>
              </a:rPr>
              <a:t>。</a:t>
            </a:r>
            <a:endParaRPr lang="zh-CN" altLang="en-US" dirty="0">
              <a:latin typeface="+mn-ea"/>
            </a:endParaRPr>
          </a:p>
        </p:txBody>
      </p:sp>
      <p:sp>
        <p:nvSpPr>
          <p:cNvPr id="2" name="矩形 1"/>
          <p:cNvSpPr/>
          <p:nvPr/>
        </p:nvSpPr>
        <p:spPr>
          <a:xfrm>
            <a:off x="1191999" y="2664251"/>
            <a:ext cx="9512300" cy="2631490"/>
          </a:xfrm>
          <a:prstGeom prst="rect">
            <a:avLst/>
          </a:prstGeom>
        </p:spPr>
        <p:txBody>
          <a:bodyPr wrap="square">
            <a:spAutoFit/>
          </a:bodyPr>
          <a:lstStyle/>
          <a:p>
            <a:r>
              <a:rPr lang="en-US" altLang="zh-CN" sz="1100" dirty="0">
                <a:solidFill>
                  <a:srgbClr val="C586C0"/>
                </a:solidFill>
                <a:latin typeface="Consolas" panose="020B0609020204030204" pitchFamily="49" charset="0"/>
              </a:rPr>
              <a:t>import</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onnxruntime</a:t>
            </a:r>
            <a:r>
              <a:rPr lang="en-US" altLang="zh-CN" sz="1100" dirty="0">
                <a:solidFill>
                  <a:srgbClr val="D4D4D4"/>
                </a:solidFill>
                <a:latin typeface="Consolas" panose="020B0609020204030204" pitchFamily="49" charset="0"/>
              </a:rPr>
              <a:t> </a:t>
            </a:r>
            <a:r>
              <a:rPr lang="en-US" altLang="zh-CN" sz="1100" dirty="0">
                <a:solidFill>
                  <a:srgbClr val="C586C0"/>
                </a:solidFill>
                <a:latin typeface="Consolas" panose="020B0609020204030204" pitchFamily="49" charset="0"/>
              </a:rPr>
              <a:t>as</a:t>
            </a:r>
            <a:r>
              <a:rPr lang="en-US" altLang="zh-CN" sz="1100" dirty="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ort</a:t>
            </a:r>
            <a:endParaRPr lang="en-US" altLang="zh-CN" sz="1100" dirty="0">
              <a:solidFill>
                <a:srgbClr val="D4D4D4"/>
              </a:solidFill>
              <a:latin typeface="Consolas" panose="020B0609020204030204" pitchFamily="49" charset="0"/>
            </a:endParaRPr>
          </a:p>
          <a:p>
            <a:r>
              <a:rPr lang="en-US" altLang="zh-CN" sz="1100" dirty="0">
                <a:solidFill>
                  <a:srgbClr val="C586C0"/>
                </a:solidFill>
                <a:latin typeface="Consolas" panose="020B0609020204030204" pitchFamily="49" charset="0"/>
              </a:rPr>
              <a:t>import</a:t>
            </a:r>
            <a:r>
              <a:rPr lang="en-US" altLang="zh-CN" sz="1100" dirty="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torch</a:t>
            </a:r>
            <a:endParaRPr lang="en-US" altLang="zh-CN" sz="1100" dirty="0">
              <a:solidFill>
                <a:srgbClr val="D4D4D4"/>
              </a:solidFill>
              <a:latin typeface="Consolas" panose="020B0609020204030204" pitchFamily="49" charset="0"/>
            </a:endParaRPr>
          </a:p>
          <a:p>
            <a:r>
              <a:rPr lang="en-US" altLang="zh-CN" sz="1100" dirty="0">
                <a:solidFill>
                  <a:srgbClr val="C586C0"/>
                </a:solidFill>
                <a:latin typeface="Consolas" panose="020B0609020204030204" pitchFamily="49" charset="0"/>
              </a:rPr>
              <a:t>from</a:t>
            </a:r>
            <a:r>
              <a:rPr lang="en-US" altLang="zh-CN" sz="1100" dirty="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torch</a:t>
            </a:r>
            <a:r>
              <a:rPr lang="en-US" altLang="zh-CN" sz="1100" dirty="0">
                <a:solidFill>
                  <a:srgbClr val="D4D4D4"/>
                </a:solidFill>
                <a:latin typeface="Consolas" panose="020B0609020204030204" pitchFamily="49" charset="0"/>
              </a:rPr>
              <a:t> </a:t>
            </a:r>
            <a:r>
              <a:rPr lang="en-US" altLang="zh-CN" sz="1100" dirty="0">
                <a:solidFill>
                  <a:srgbClr val="C586C0"/>
                </a:solidFill>
                <a:latin typeface="Consolas" panose="020B0609020204030204" pitchFamily="49" charset="0"/>
              </a:rPr>
              <a:t>import</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nn</a:t>
            </a:r>
            <a:endParaRPr lang="en-US" altLang="zh-CN" sz="1100" dirty="0">
              <a:solidFill>
                <a:srgbClr val="D4D4D4"/>
              </a:solidFill>
              <a:latin typeface="Consolas" panose="020B0609020204030204" pitchFamily="49" charset="0"/>
            </a:endParaRPr>
          </a:p>
          <a:p>
            <a:r>
              <a:rPr lang="en-US" altLang="zh-CN" sz="1100" dirty="0">
                <a:solidFill>
                  <a:srgbClr val="C586C0"/>
                </a:solidFill>
                <a:latin typeface="Consolas" panose="020B0609020204030204" pitchFamily="49" charset="0"/>
              </a:rPr>
              <a:t>import</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numpy</a:t>
            </a:r>
            <a:r>
              <a:rPr lang="en-US" altLang="zh-CN" sz="1100" dirty="0">
                <a:solidFill>
                  <a:srgbClr val="D4D4D4"/>
                </a:solidFill>
                <a:latin typeface="Consolas" panose="020B0609020204030204" pitchFamily="49" charset="0"/>
              </a:rPr>
              <a:t> </a:t>
            </a:r>
            <a:r>
              <a:rPr lang="en-US" altLang="zh-CN" sz="1100" dirty="0">
                <a:solidFill>
                  <a:srgbClr val="C586C0"/>
                </a:solidFill>
                <a:latin typeface="Consolas" panose="020B0609020204030204" pitchFamily="49" charset="0"/>
              </a:rPr>
              <a:t>as</a:t>
            </a:r>
            <a:r>
              <a:rPr lang="en-US" altLang="zh-CN" sz="1100" dirty="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np</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r>
            <a:br>
              <a:rPr lang="en-US" altLang="zh-CN" sz="1100" dirty="0">
                <a:solidFill>
                  <a:srgbClr val="D4D4D4"/>
                </a:solidFill>
                <a:latin typeface="Consolas" panose="020B0609020204030204" pitchFamily="49" charset="0"/>
              </a:rPr>
            </a:br>
            <a:r>
              <a:rPr lang="en-US" altLang="zh-CN" sz="1100" dirty="0">
                <a:solidFill>
                  <a:srgbClr val="9CDCFE"/>
                </a:solidFill>
                <a:latin typeface="Consolas" panose="020B0609020204030204" pitchFamily="49" charset="0"/>
              </a:rPr>
              <a:t>model</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torch</a:t>
            </a:r>
            <a:r>
              <a:rPr lang="en-US" altLang="zh-CN" sz="1100" dirty="0" err="1">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jit</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load</a:t>
            </a:r>
            <a:r>
              <a:rPr lang="en-US" altLang="zh-CN" sz="1100" dirty="0" smtClean="0">
                <a:solidFill>
                  <a:srgbClr val="D4D4D4"/>
                </a:solidFill>
                <a:latin typeface="Consolas" panose="020B0609020204030204" pitchFamily="49" charset="0"/>
              </a:rPr>
              <a:t>(</a:t>
            </a:r>
            <a:r>
              <a:rPr lang="en-US" altLang="zh-CN" sz="1100" dirty="0" smtClean="0">
                <a:solidFill>
                  <a:srgbClr val="CE9178"/>
                </a:solidFill>
                <a:latin typeface="Consolas" panose="020B0609020204030204" pitchFamily="49" charset="0"/>
              </a:rPr>
              <a:t>“model.pt</a:t>
            </a:r>
            <a:r>
              <a:rPr lang="en-US" altLang="zh-CN" sz="1100" dirty="0">
                <a:solidFill>
                  <a:srgbClr val="CE9178"/>
                </a:solidFill>
                <a:latin typeface="Consolas" panose="020B0609020204030204" pitchFamily="49" charset="0"/>
              </a:rPr>
              <a:t>"</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en-US" altLang="zh-CN" sz="1100" dirty="0" err="1">
                <a:solidFill>
                  <a:srgbClr val="6A9955"/>
                </a:solidFill>
                <a:latin typeface="Consolas" panose="020B0609020204030204" pitchFamily="49" charset="0"/>
              </a:rPr>
              <a:t>pytorch</a:t>
            </a:r>
            <a:r>
              <a:rPr lang="zh-CN" altLang="en-US" sz="1100" dirty="0">
                <a:solidFill>
                  <a:srgbClr val="6A9955"/>
                </a:solidFill>
                <a:latin typeface="Consolas" panose="020B0609020204030204" pitchFamily="49" charset="0"/>
              </a:rPr>
              <a:t>模型加载</a:t>
            </a:r>
            <a:endParaRPr lang="zh-CN" altLang="en-US" sz="1100" dirty="0">
              <a:solidFill>
                <a:srgbClr val="D4D4D4"/>
              </a:solidFill>
              <a:latin typeface="Consolas" panose="020B0609020204030204" pitchFamily="49" charset="0"/>
            </a:endParaRPr>
          </a:p>
          <a:p>
            <a:r>
              <a:rPr lang="en-US" altLang="zh-CN" sz="1100" dirty="0" err="1">
                <a:solidFill>
                  <a:srgbClr val="9CDCFE"/>
                </a:solidFill>
                <a:latin typeface="Consolas" panose="020B0609020204030204" pitchFamily="49" charset="0"/>
              </a:rPr>
              <a:t>ort_session</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ort</a:t>
            </a:r>
            <a:r>
              <a:rPr lang="en-US" altLang="zh-CN" sz="1100" dirty="0" err="1">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InferenceSession</a:t>
            </a:r>
            <a:r>
              <a:rPr lang="en-US" altLang="zh-CN" sz="1100" dirty="0" smtClean="0">
                <a:solidFill>
                  <a:srgbClr val="D4D4D4"/>
                </a:solidFill>
                <a:latin typeface="Consolas" panose="020B0609020204030204" pitchFamily="49" charset="0"/>
              </a:rPr>
              <a:t>(</a:t>
            </a:r>
            <a:r>
              <a:rPr lang="en-US" altLang="zh-CN" sz="1100" dirty="0" smtClean="0">
                <a:solidFill>
                  <a:srgbClr val="CE9178"/>
                </a:solidFill>
                <a:latin typeface="Consolas" panose="020B0609020204030204" pitchFamily="49" charset="0"/>
              </a:rPr>
              <a:t>“</a:t>
            </a:r>
            <a:r>
              <a:rPr lang="en-US" altLang="zh-CN" sz="1100" dirty="0" err="1" smtClean="0">
                <a:solidFill>
                  <a:srgbClr val="CE9178"/>
                </a:solidFill>
                <a:latin typeface="Consolas" panose="020B0609020204030204" pitchFamily="49" charset="0"/>
              </a:rPr>
              <a:t>model.onnx</a:t>
            </a:r>
            <a:r>
              <a:rPr lang="en-US" altLang="zh-CN" sz="1100" dirty="0">
                <a:solidFill>
                  <a:srgbClr val="CE9178"/>
                </a:solidFill>
                <a:latin typeface="Consolas" panose="020B0609020204030204" pitchFamily="49" charset="0"/>
              </a:rPr>
              <a:t>"</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en-US" altLang="zh-CN" sz="1100" dirty="0" err="1">
                <a:solidFill>
                  <a:srgbClr val="6A9955"/>
                </a:solidFill>
                <a:latin typeface="Consolas" panose="020B0609020204030204" pitchFamily="49" charset="0"/>
              </a:rPr>
              <a:t>onnx</a:t>
            </a:r>
            <a:r>
              <a:rPr lang="zh-CN" altLang="en-US" sz="1100" dirty="0">
                <a:solidFill>
                  <a:srgbClr val="6A9955"/>
                </a:solidFill>
                <a:latin typeface="Consolas" panose="020B0609020204030204" pitchFamily="49" charset="0"/>
              </a:rPr>
              <a:t>模型加载</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r>
            <a:br>
              <a:rPr lang="zh-CN" altLang="en-US" sz="1100" dirty="0">
                <a:solidFill>
                  <a:srgbClr val="D4D4D4"/>
                </a:solidFill>
                <a:latin typeface="Consolas" panose="020B0609020204030204" pitchFamily="49" charset="0"/>
              </a:rPr>
            </a:br>
            <a:r>
              <a:rPr lang="en-US" altLang="zh-CN" sz="1100" dirty="0">
                <a:solidFill>
                  <a:srgbClr val="9CDCFE"/>
                </a:solidFill>
                <a:latin typeface="Consolas" panose="020B0609020204030204" pitchFamily="49" charset="0"/>
              </a:rPr>
              <a:t>input</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torch</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rand</a:t>
            </a:r>
            <a:r>
              <a:rPr lang="en-US" altLang="zh-CN" sz="1100" dirty="0">
                <a:solidFill>
                  <a:srgbClr val="D4D4D4"/>
                </a:solidFill>
                <a:latin typeface="Consolas" panose="020B0609020204030204" pitchFamily="49" charset="0"/>
              </a:rPr>
              <a:t>(</a:t>
            </a:r>
            <a:r>
              <a:rPr lang="en-US" altLang="zh-CN" sz="1100" dirty="0">
                <a:solidFill>
                  <a:srgbClr val="B5CEA8"/>
                </a:solidFill>
                <a:latin typeface="Consolas" panose="020B0609020204030204" pitchFamily="49" charset="0"/>
              </a:rPr>
              <a:t>1</a:t>
            </a:r>
            <a:r>
              <a:rPr lang="en-US" altLang="zh-CN" sz="1100" dirty="0">
                <a:solidFill>
                  <a:srgbClr val="D4D4D4"/>
                </a:solidFill>
                <a:latin typeface="Consolas" panose="020B0609020204030204" pitchFamily="49" charset="0"/>
              </a:rPr>
              <a:t>, </a:t>
            </a:r>
            <a:r>
              <a:rPr lang="en-US" altLang="zh-CN" sz="1100" dirty="0">
                <a:solidFill>
                  <a:srgbClr val="B5CEA8"/>
                </a:solidFill>
                <a:latin typeface="Consolas" panose="020B0609020204030204" pitchFamily="49" charset="0"/>
              </a:rPr>
              <a:t>1</a:t>
            </a:r>
            <a:r>
              <a:rPr lang="en-US" altLang="zh-CN" sz="1100" dirty="0">
                <a:solidFill>
                  <a:srgbClr val="D4D4D4"/>
                </a:solidFill>
                <a:latin typeface="Consolas" panose="020B0609020204030204" pitchFamily="49" charset="0"/>
              </a:rPr>
              <a:t>, </a:t>
            </a:r>
            <a:r>
              <a:rPr lang="en-US" altLang="zh-CN" sz="1100" dirty="0">
                <a:solidFill>
                  <a:srgbClr val="B5CEA8"/>
                </a:solidFill>
                <a:latin typeface="Consolas" panose="020B0609020204030204" pitchFamily="49" charset="0"/>
              </a:rPr>
              <a:t>96</a:t>
            </a:r>
            <a:r>
              <a:rPr lang="en-US" altLang="zh-CN" sz="1100" dirty="0">
                <a:solidFill>
                  <a:srgbClr val="D4D4D4"/>
                </a:solidFill>
                <a:latin typeface="Consolas" panose="020B0609020204030204" pitchFamily="49" charset="0"/>
              </a:rPr>
              <a:t>, </a:t>
            </a:r>
            <a:r>
              <a:rPr lang="en-US" altLang="zh-CN" sz="1100" dirty="0">
                <a:solidFill>
                  <a:srgbClr val="B5CEA8"/>
                </a:solidFill>
                <a:latin typeface="Consolas" panose="020B0609020204030204" pitchFamily="49" charset="0"/>
              </a:rPr>
              <a:t>160</a:t>
            </a:r>
            <a:r>
              <a:rPr lang="en-US" altLang="zh-CN" sz="1100" dirty="0">
                <a:solidFill>
                  <a:srgbClr val="D4D4D4"/>
                </a:solidFill>
                <a:latin typeface="Consolas" panose="020B0609020204030204" pitchFamily="49" charset="0"/>
              </a:rPr>
              <a:t>, </a:t>
            </a:r>
            <a:r>
              <a:rPr lang="en-US" altLang="zh-CN" sz="1100" dirty="0">
                <a:solidFill>
                  <a:srgbClr val="B5CEA8"/>
                </a:solidFill>
                <a:latin typeface="Consolas" panose="020B0609020204030204" pitchFamily="49" charset="0"/>
              </a:rPr>
              <a:t>160</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zh-CN" altLang="en-US" sz="1100" dirty="0">
                <a:solidFill>
                  <a:srgbClr val="6A9955"/>
                </a:solidFill>
                <a:latin typeface="Consolas" panose="020B0609020204030204" pitchFamily="49" charset="0"/>
              </a:rPr>
              <a:t>输入初始化</a:t>
            </a:r>
            <a:endParaRPr lang="zh-CN" altLang="en-US" sz="1100" dirty="0">
              <a:solidFill>
                <a:srgbClr val="D4D4D4"/>
              </a:solidFill>
              <a:latin typeface="Consolas" panose="020B0609020204030204" pitchFamily="49" charset="0"/>
            </a:endParaRPr>
          </a:p>
          <a:p>
            <a:r>
              <a:rPr lang="en-US" altLang="zh-CN" sz="1100" dirty="0" err="1">
                <a:solidFill>
                  <a:srgbClr val="9CDCFE"/>
                </a:solidFill>
                <a:latin typeface="Consolas" panose="020B0609020204030204" pitchFamily="49" charset="0"/>
              </a:rPr>
              <a:t>input_torch</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torch</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tensor</a:t>
            </a:r>
            <a:r>
              <a:rPr lang="en-US" altLang="zh-CN" sz="1100" dirty="0">
                <a:solidFill>
                  <a:srgbClr val="D4D4D4"/>
                </a:solidFill>
                <a:latin typeface="Consolas" panose="020B0609020204030204" pitchFamily="49" charset="0"/>
              </a:rPr>
              <a:t>(</a:t>
            </a:r>
            <a:r>
              <a:rPr lang="en-US" altLang="zh-CN" sz="1100" dirty="0">
                <a:solidFill>
                  <a:srgbClr val="9CDCFE"/>
                </a:solidFill>
                <a:latin typeface="Consolas" panose="020B0609020204030204" pitchFamily="49" charset="0"/>
              </a:rPr>
              <a:t>input</a:t>
            </a:r>
            <a:r>
              <a:rPr lang="en-US" altLang="zh-CN" sz="1100" dirty="0">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cuda</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r>
            <a:br>
              <a:rPr lang="en-US" altLang="zh-CN" sz="1100" dirty="0">
                <a:solidFill>
                  <a:srgbClr val="D4D4D4"/>
                </a:solidFill>
                <a:latin typeface="Consolas" panose="020B0609020204030204" pitchFamily="49" charset="0"/>
              </a:rPr>
            </a:br>
            <a:r>
              <a:rPr lang="en-US" altLang="zh-CN" sz="1100" dirty="0" err="1">
                <a:solidFill>
                  <a:srgbClr val="9CDCFE"/>
                </a:solidFill>
                <a:latin typeface="Consolas" panose="020B0609020204030204" pitchFamily="49" charset="0"/>
              </a:rPr>
              <a:t>torch_output</a:t>
            </a:r>
            <a:r>
              <a:rPr lang="en-US" altLang="zh-CN" sz="1100" dirty="0">
                <a:solidFill>
                  <a:srgbClr val="D4D4D4"/>
                </a:solidFill>
                <a:latin typeface="Consolas" panose="020B0609020204030204" pitchFamily="49" charset="0"/>
              </a:rPr>
              <a:t> = </a:t>
            </a:r>
            <a:r>
              <a:rPr lang="en-US" altLang="zh-CN" sz="1100" dirty="0">
                <a:solidFill>
                  <a:srgbClr val="9CDCFE"/>
                </a:solidFill>
                <a:latin typeface="Consolas" panose="020B0609020204030204" pitchFamily="49" charset="0"/>
              </a:rPr>
              <a:t>model</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input_torch</a:t>
            </a:r>
            <a:r>
              <a:rPr lang="en-US" altLang="zh-CN" sz="1100" dirty="0" smtClean="0">
                <a:solidFill>
                  <a:srgbClr val="D4D4D4"/>
                </a:solidFill>
                <a:latin typeface="Consolas" panose="020B0609020204030204" pitchFamily="49" charset="0"/>
              </a:rPr>
              <a:t>).</a:t>
            </a:r>
            <a:r>
              <a:rPr lang="en-US" altLang="zh-CN" sz="1100" dirty="0" err="1" smtClean="0">
                <a:solidFill>
                  <a:srgbClr val="D4D4D4"/>
                </a:solidFill>
                <a:latin typeface="Consolas" panose="020B0609020204030204" pitchFamily="49" charset="0"/>
              </a:rPr>
              <a:t>cpu</a:t>
            </a:r>
            <a:r>
              <a:rPr lang="en-US" altLang="zh-CN" sz="1100" dirty="0">
                <a:solidFill>
                  <a:srgbClr val="D4D4D4"/>
                </a:solidFill>
                <a:latin typeface="Consolas" panose="020B0609020204030204" pitchFamily="49" charset="0"/>
              </a:rPr>
              <a:t>().detach().</a:t>
            </a:r>
            <a:r>
              <a:rPr lang="en-US" altLang="zh-CN" sz="1100" dirty="0" err="1">
                <a:solidFill>
                  <a:srgbClr val="D4D4D4"/>
                </a:solidFill>
                <a:latin typeface="Consolas" panose="020B0609020204030204" pitchFamily="49" charset="0"/>
              </a:rPr>
              <a:t>numpy</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torch</a:t>
            </a:r>
            <a:r>
              <a:rPr lang="zh-CN" altLang="en-US" sz="1100" dirty="0">
                <a:solidFill>
                  <a:srgbClr val="6A9955"/>
                </a:solidFill>
                <a:latin typeface="Consolas" panose="020B0609020204030204" pitchFamily="49" charset="0"/>
              </a:rPr>
              <a:t>模型输出计算</a:t>
            </a:r>
            <a:endParaRPr lang="zh-CN" altLang="en-US" sz="1100" dirty="0">
              <a:solidFill>
                <a:srgbClr val="D4D4D4"/>
              </a:solidFill>
              <a:latin typeface="Consolas" panose="020B0609020204030204" pitchFamily="49" charset="0"/>
            </a:endParaRPr>
          </a:p>
          <a:p>
            <a:r>
              <a:rPr lang="en-US" altLang="zh-CN" sz="1100" dirty="0" err="1">
                <a:solidFill>
                  <a:srgbClr val="9CDCFE"/>
                </a:solidFill>
                <a:latin typeface="Consolas" panose="020B0609020204030204" pitchFamily="49" charset="0"/>
              </a:rPr>
              <a:t>ort_output</a:t>
            </a:r>
            <a:r>
              <a:rPr lang="en-US" altLang="zh-CN" sz="1100" dirty="0">
                <a:solidFill>
                  <a:srgbClr val="D4D4D4"/>
                </a:solidFill>
                <a:latin typeface="Consolas" panose="020B0609020204030204" pitchFamily="49" charset="0"/>
              </a:rPr>
              <a:t> = </a:t>
            </a:r>
            <a:r>
              <a:rPr lang="en-US" altLang="zh-CN" sz="1100" dirty="0" err="1">
                <a:solidFill>
                  <a:srgbClr val="9CDCFE"/>
                </a:solidFill>
                <a:latin typeface="Consolas" panose="020B0609020204030204" pitchFamily="49" charset="0"/>
              </a:rPr>
              <a:t>ort_session</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run</a:t>
            </a:r>
            <a:r>
              <a:rPr lang="en-US" altLang="zh-CN" sz="1100" dirty="0">
                <a:solidFill>
                  <a:srgbClr val="D4D4D4"/>
                </a:solidFill>
                <a:latin typeface="Consolas" panose="020B0609020204030204" pitchFamily="49" charset="0"/>
              </a:rPr>
              <a:t>(</a:t>
            </a:r>
            <a:r>
              <a:rPr lang="en-US" altLang="zh-CN" sz="1100" dirty="0">
                <a:solidFill>
                  <a:srgbClr val="569CD6"/>
                </a:solidFill>
                <a:latin typeface="Consolas" panose="020B0609020204030204" pitchFamily="49" charset="0"/>
              </a:rPr>
              <a:t>None</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ort_session</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get_inputs</a:t>
            </a:r>
            <a:r>
              <a:rPr lang="en-US" altLang="zh-CN" sz="1100" dirty="0" smtClean="0">
                <a:solidFill>
                  <a:srgbClr val="D4D4D4"/>
                </a:solidFill>
                <a:latin typeface="Consolas" panose="020B0609020204030204" pitchFamily="49" charset="0"/>
              </a:rPr>
              <a:t>().name</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input</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numpy</a:t>
            </a:r>
            <a:r>
              <a:rPr lang="en-US" altLang="zh-CN" sz="1100" dirty="0">
                <a:solidFill>
                  <a:srgbClr val="D4D4D4"/>
                </a:solidFill>
                <a:latin typeface="Consolas" panose="020B0609020204030204" pitchFamily="49" charset="0"/>
              </a:rPr>
              <a:t>()})[</a:t>
            </a:r>
            <a:r>
              <a:rPr lang="en-US" altLang="zh-CN" sz="1100" dirty="0">
                <a:solidFill>
                  <a:srgbClr val="B5CEA8"/>
                </a:solidFill>
                <a:latin typeface="Consolas" panose="020B0609020204030204" pitchFamily="49" charset="0"/>
              </a:rPr>
              <a:t>0</a:t>
            </a:r>
            <a:r>
              <a:rPr lang="en-US" altLang="zh-CN" sz="1100" dirty="0">
                <a:solidFill>
                  <a:srgbClr val="D4D4D4"/>
                </a:solidFill>
                <a:latin typeface="Consolas" panose="020B0609020204030204" pitchFamily="49" charset="0"/>
              </a:rPr>
              <a:t>]  </a:t>
            </a:r>
            <a:r>
              <a:rPr lang="en-US" altLang="zh-CN" sz="1100" dirty="0">
                <a:solidFill>
                  <a:srgbClr val="6A9955"/>
                </a:solidFill>
                <a:latin typeface="Consolas" panose="020B0609020204030204" pitchFamily="49" charset="0"/>
              </a:rPr>
              <a:t># </a:t>
            </a:r>
            <a:r>
              <a:rPr lang="en-US" altLang="zh-CN" sz="1100" dirty="0" err="1">
                <a:solidFill>
                  <a:srgbClr val="6A9955"/>
                </a:solidFill>
                <a:latin typeface="Consolas" panose="020B0609020204030204" pitchFamily="49" charset="0"/>
              </a:rPr>
              <a:t>onnx</a:t>
            </a:r>
            <a:r>
              <a:rPr lang="zh-CN" altLang="en-US" sz="1100" dirty="0">
                <a:solidFill>
                  <a:srgbClr val="6A9955"/>
                </a:solidFill>
                <a:latin typeface="Consolas" panose="020B0609020204030204" pitchFamily="49" charset="0"/>
              </a:rPr>
              <a:t>模型输出计算</a:t>
            </a:r>
            <a:endParaRPr lang="zh-CN" altLang="en-US" sz="1100" dirty="0">
              <a:solidFill>
                <a:srgbClr val="D4D4D4"/>
              </a:solidFill>
              <a:latin typeface="Consolas" panose="020B0609020204030204" pitchFamily="49" charset="0"/>
            </a:endParaRPr>
          </a:p>
          <a:p>
            <a:r>
              <a:rPr lang="zh-CN" altLang="en-US" sz="1100" dirty="0">
                <a:solidFill>
                  <a:srgbClr val="D4D4D4"/>
                </a:solidFill>
                <a:latin typeface="Consolas" panose="020B0609020204030204" pitchFamily="49" charset="0"/>
              </a:rPr>
              <a:t/>
            </a:r>
            <a:br>
              <a:rPr lang="zh-CN" altLang="en-US" sz="1100" dirty="0">
                <a:solidFill>
                  <a:srgbClr val="D4D4D4"/>
                </a:solidFill>
                <a:latin typeface="Consolas" panose="020B0609020204030204" pitchFamily="49" charset="0"/>
              </a:rPr>
            </a:br>
            <a:r>
              <a:rPr lang="en-US" altLang="zh-CN" sz="1100" dirty="0">
                <a:solidFill>
                  <a:srgbClr val="DCDCAA"/>
                </a:solidFill>
                <a:latin typeface="Consolas" panose="020B0609020204030204" pitchFamily="49" charset="0"/>
              </a:rPr>
              <a:t>print</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np</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mean</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torch_output</a:t>
            </a:r>
            <a:r>
              <a:rPr lang="en-US" altLang="zh-CN" sz="1100" dirty="0" err="1">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ort_output</a:t>
            </a:r>
            <a:r>
              <a:rPr lang="en-US" altLang="zh-CN" sz="1100" dirty="0">
                <a:solidFill>
                  <a:srgbClr val="D4D4D4"/>
                </a:solidFill>
                <a:latin typeface="Consolas" panose="020B0609020204030204" pitchFamily="49" charset="0"/>
              </a:rPr>
              <a:t>))</a:t>
            </a:r>
            <a:endParaRPr lang="en-US" altLang="zh-CN" sz="1100" b="0" dirty="0">
              <a:solidFill>
                <a:srgbClr val="D4D4D4"/>
              </a:solidFill>
              <a:effectLst/>
              <a:latin typeface="Consolas" panose="020B0609020204030204" pitchFamily="49" charset="0"/>
            </a:endParaRPr>
          </a:p>
        </p:txBody>
      </p:sp>
      <p:pic>
        <p:nvPicPr>
          <p:cNvPr id="4" name="图片 3"/>
          <p:cNvPicPr>
            <a:picLocks noChangeAspect="1"/>
          </p:cNvPicPr>
          <p:nvPr/>
        </p:nvPicPr>
        <p:blipFill>
          <a:blip r:embed="rId4"/>
          <a:stretch>
            <a:fillRect/>
          </a:stretch>
        </p:blipFill>
        <p:spPr>
          <a:xfrm>
            <a:off x="8087329" y="2915358"/>
            <a:ext cx="3416737" cy="1442311"/>
          </a:xfrm>
          <a:prstGeom prst="rect">
            <a:avLst/>
          </a:prstGeom>
        </p:spPr>
      </p:pic>
    </p:spTree>
    <p:custDataLst>
      <p:tags r:id="rId1"/>
    </p:custDataLst>
    <p:extLst>
      <p:ext uri="{BB962C8B-B14F-4D97-AF65-F5344CB8AC3E}">
        <p14:creationId xmlns:p14="http://schemas.microsoft.com/office/powerpoint/2010/main" val="410938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16</a:t>
            </a:fld>
            <a:endParaRPr lang="zh-CN" altLang="en-US" sz="1200">
              <a:solidFill>
                <a:prstClr val="black">
                  <a:tint val="75000"/>
                </a:prstClr>
              </a:solidFill>
              <a:ea typeface="Microsoft YaHei"/>
            </a:endParaRPr>
          </a:p>
        </p:txBody>
      </p:sp>
      <p:sp>
        <p:nvSpPr>
          <p:cNvPr id="6" name="文本框 5"/>
          <p:cNvSpPr txBox="1"/>
          <p:nvPr/>
        </p:nvSpPr>
        <p:spPr>
          <a:xfrm>
            <a:off x="695326" y="1078413"/>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2.6 </a:t>
            </a:r>
            <a:r>
              <a:rPr lang="zh-CN" altLang="en-US" sz="2400" dirty="0" smtClean="0">
                <a:solidFill>
                  <a:schemeClr val="accent1"/>
                </a:solidFill>
                <a:latin typeface="Times New Roman" panose="02020603050405020304" pitchFamily="18" charset="0"/>
                <a:cs typeface="Times New Roman" panose="02020603050405020304" pitchFamily="18" charset="0"/>
              </a:rPr>
              <a:t>引擎构建</a:t>
            </a:r>
            <a:r>
              <a:rPr lang="en-US" altLang="zh-CN" sz="2400" dirty="0" smtClean="0">
                <a:solidFill>
                  <a:schemeClr val="accent1"/>
                </a:solidFill>
                <a:latin typeface="Times New Roman" panose="02020603050405020304" pitchFamily="18" charset="0"/>
                <a:cs typeface="Times New Roman" panose="02020603050405020304" pitchFamily="18" charset="0"/>
              </a:rPr>
              <a:t>-Engine</a:t>
            </a:r>
            <a:r>
              <a:rPr lang="zh-CN" altLang="en-US" sz="2400" dirty="0" smtClean="0">
                <a:solidFill>
                  <a:schemeClr val="accent1"/>
                </a:solidFill>
                <a:latin typeface="Times New Roman" panose="02020603050405020304" pitchFamily="18" charset="0"/>
                <a:cs typeface="Times New Roman" panose="02020603050405020304" pitchFamily="18" charset="0"/>
              </a:rPr>
              <a:t>生成 </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3" name="矩形 2"/>
          <p:cNvSpPr/>
          <p:nvPr/>
        </p:nvSpPr>
        <p:spPr>
          <a:xfrm>
            <a:off x="530225" y="1569727"/>
            <a:ext cx="7343775" cy="4154984"/>
          </a:xfrm>
          <a:prstGeom prst="rect">
            <a:avLst/>
          </a:prstGeom>
        </p:spPr>
        <p:txBody>
          <a:bodyPr wrap="square">
            <a:spAutoFit/>
          </a:bodyPr>
          <a:lstStyle/>
          <a:p>
            <a:r>
              <a:rPr lang="en-US" altLang="zh-CN" sz="1100" dirty="0" smtClean="0">
                <a:solidFill>
                  <a:srgbClr val="6A9955"/>
                </a:solidFill>
                <a:latin typeface="Consolas" panose="020B0609020204030204" pitchFamily="49" charset="0"/>
              </a:rPr>
              <a:t>  // Create </a:t>
            </a:r>
            <a:r>
              <a:rPr lang="en-US" altLang="zh-CN" sz="1100" dirty="0">
                <a:solidFill>
                  <a:srgbClr val="6A9955"/>
                </a:solidFill>
                <a:latin typeface="Consolas" panose="020B0609020204030204" pitchFamily="49" charset="0"/>
              </a:rPr>
              <a:t>builder.</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auto</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builder</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TrtUniquePtr</a:t>
            </a:r>
            <a:r>
              <a:rPr lang="en-US" altLang="zh-CN" sz="1100" dirty="0">
                <a:solidFill>
                  <a:srgbClr val="D4D4D4"/>
                </a:solidFill>
                <a:latin typeface="Consolas" panose="020B0609020204030204" pitchFamily="49" charset="0"/>
              </a:rPr>
              <a:t>&lt;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smtClean="0">
                <a:solidFill>
                  <a:srgbClr val="4EC9B0"/>
                </a:solidFill>
                <a:latin typeface="Consolas" panose="020B0609020204030204" pitchFamily="49" charset="0"/>
              </a:rPr>
              <a:t>Ibuilder</a:t>
            </a:r>
            <a:r>
              <a:rPr lang="en-US" altLang="zh-CN" sz="1100" dirty="0">
                <a:solidFill>
                  <a:srgbClr val="D4D4D4"/>
                </a:solidFill>
                <a:latin typeface="Consolas" panose="020B0609020204030204" pitchFamily="49" charset="0"/>
              </a:rPr>
              <a:t>&gt;(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createInferBuilder</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gLogger</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a:t>
            </a:r>
            <a:r>
              <a:rPr lang="en-US" altLang="zh-CN" sz="1100" dirty="0" smtClean="0">
                <a:solidFill>
                  <a:srgbClr val="6A9955"/>
                </a:solidFill>
                <a:latin typeface="Consolas" panose="020B0609020204030204" pitchFamily="49" charset="0"/>
              </a:rPr>
              <a:t>Create </a:t>
            </a:r>
            <a:r>
              <a:rPr lang="en-US" altLang="zh-CN" sz="1100" dirty="0">
                <a:solidFill>
                  <a:srgbClr val="6A9955"/>
                </a:solidFill>
                <a:latin typeface="Consolas" panose="020B0609020204030204" pitchFamily="49" charset="0"/>
              </a:rPr>
              <a:t>Network.</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auto</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network</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TrtUniquePtr</a:t>
            </a:r>
            <a:r>
              <a:rPr lang="en-US" altLang="zh-CN" sz="1100" dirty="0">
                <a:solidFill>
                  <a:srgbClr val="D4D4D4"/>
                </a:solidFill>
                <a:latin typeface="Consolas" panose="020B0609020204030204" pitchFamily="49" charset="0"/>
              </a:rPr>
              <a:t>&lt;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INetworkDefinition</a:t>
            </a:r>
            <a:r>
              <a:rPr lang="en-US" altLang="zh-CN" sz="1100" dirty="0">
                <a:solidFill>
                  <a:srgbClr val="D4D4D4"/>
                </a:solidFill>
                <a:latin typeface="Consolas" panose="020B0609020204030204" pitchFamily="49" charset="0"/>
              </a:rPr>
              <a:t>&gt;(</a:t>
            </a:r>
            <a:r>
              <a:rPr lang="en-US" altLang="zh-CN" sz="1100" dirty="0">
                <a:solidFill>
                  <a:srgbClr val="9CDCFE"/>
                </a:solidFill>
                <a:latin typeface="Consolas" panose="020B0609020204030204" pitchFamily="49" charset="0"/>
              </a:rPr>
              <a:t>builder</a:t>
            </a:r>
            <a:r>
              <a:rPr lang="en-US" altLang="zh-CN" sz="1100" dirty="0">
                <a:solidFill>
                  <a:srgbClr val="DCDCAA"/>
                </a:solidFill>
                <a:latin typeface="Consolas" panose="020B0609020204030204" pitchFamily="49" charset="0"/>
              </a:rPr>
              <a:t>-&gt;createNetworkV2</a:t>
            </a:r>
            <a:r>
              <a:rPr lang="en-US" altLang="zh-CN" sz="1100" dirty="0">
                <a:solidFill>
                  <a:srgbClr val="D4D4D4"/>
                </a:solidFill>
                <a:latin typeface="Consolas" panose="020B0609020204030204" pitchFamily="49" charset="0"/>
              </a:rPr>
              <a:t>(</a:t>
            </a:r>
            <a:r>
              <a:rPr lang="en-US" altLang="zh-CN" sz="1100" dirty="0" err="1">
                <a:solidFill>
                  <a:srgbClr val="D4D4D4"/>
                </a:solidFill>
                <a:latin typeface="Consolas" panose="020B0609020204030204" pitchFamily="49" charset="0"/>
              </a:rPr>
              <a:t>explicitBatch</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a:t>
            </a:r>
            <a:r>
              <a:rPr lang="en-US" altLang="zh-CN" sz="1100" dirty="0" smtClean="0">
                <a:solidFill>
                  <a:srgbClr val="6A9955"/>
                </a:solidFill>
                <a:latin typeface="Consolas" panose="020B0609020204030204" pitchFamily="49" charset="0"/>
              </a:rPr>
              <a:t>Create </a:t>
            </a:r>
            <a:r>
              <a:rPr lang="en-US" altLang="zh-CN" sz="1100" dirty="0" err="1">
                <a:solidFill>
                  <a:srgbClr val="6A9955"/>
                </a:solidFill>
                <a:latin typeface="Consolas" panose="020B0609020204030204" pitchFamily="49" charset="0"/>
              </a:rPr>
              <a:t>config</a:t>
            </a:r>
            <a:r>
              <a:rPr lang="en-US" altLang="zh-CN" sz="1100" dirty="0">
                <a:solidFill>
                  <a:srgbClr val="6A9955"/>
                </a:solidFill>
                <a:latin typeface="Consolas" panose="020B0609020204030204" pitchFamily="49" charset="0"/>
              </a:rPr>
              <a:t>.</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auto</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config</a:t>
            </a:r>
            <a:r>
              <a:rPr lang="en-US" altLang="zh-CN" sz="1100" dirty="0">
                <a:solidFill>
                  <a:srgbClr val="D4D4D4"/>
                </a:solidFill>
                <a:latin typeface="Consolas" panose="020B0609020204030204" pitchFamily="49" charset="0"/>
              </a:rPr>
              <a:t> = </a:t>
            </a:r>
            <a:r>
              <a:rPr lang="en-US" altLang="zh-CN" sz="1100" dirty="0" err="1">
                <a:solidFill>
                  <a:srgbClr val="4EC9B0"/>
                </a:solidFill>
                <a:latin typeface="Consolas" panose="020B0609020204030204" pitchFamily="49" charset="0"/>
              </a:rPr>
              <a:t>TrtUniquePtr</a:t>
            </a:r>
            <a:r>
              <a:rPr lang="en-US" altLang="zh-CN" sz="1100" dirty="0">
                <a:solidFill>
                  <a:srgbClr val="D4D4D4"/>
                </a:solidFill>
                <a:latin typeface="Consolas" panose="020B0609020204030204" pitchFamily="49" charset="0"/>
              </a:rPr>
              <a:t>&lt;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IBuilderConfig</a:t>
            </a:r>
            <a:r>
              <a:rPr lang="en-US" altLang="zh-CN" sz="1100" dirty="0">
                <a:solidFill>
                  <a:srgbClr val="D4D4D4"/>
                </a:solidFill>
                <a:latin typeface="Consolas" panose="020B0609020204030204" pitchFamily="49" charset="0"/>
              </a:rPr>
              <a:t>&gt;(</a:t>
            </a:r>
            <a:r>
              <a:rPr lang="en-US" altLang="zh-CN" sz="1100" dirty="0">
                <a:solidFill>
                  <a:srgbClr val="9CDCFE"/>
                </a:solidFill>
                <a:latin typeface="Consolas" panose="020B0609020204030204" pitchFamily="49" charset="0"/>
              </a:rPr>
              <a:t>builder</a:t>
            </a:r>
            <a:r>
              <a:rPr lang="en-US" altLang="zh-CN" sz="1100" dirty="0">
                <a:solidFill>
                  <a:srgbClr val="DCDCAA"/>
                </a:solidFill>
                <a:latin typeface="Consolas" panose="020B0609020204030204" pitchFamily="49" charset="0"/>
              </a:rPr>
              <a:t>-&gt;</a:t>
            </a:r>
            <a:r>
              <a:rPr lang="en-US" altLang="zh-CN" sz="1100" dirty="0" err="1">
                <a:solidFill>
                  <a:srgbClr val="DCDCAA"/>
                </a:solidFill>
                <a:latin typeface="Consolas" panose="020B0609020204030204" pitchFamily="49" charset="0"/>
              </a:rPr>
              <a:t>createBuilderConfig</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a:t>
            </a:r>
            <a:r>
              <a:rPr lang="en-US" altLang="zh-CN" sz="1100" dirty="0" smtClean="0">
                <a:solidFill>
                  <a:srgbClr val="6A9955"/>
                </a:solidFill>
                <a:latin typeface="Consolas" panose="020B0609020204030204" pitchFamily="49" charset="0"/>
              </a:rPr>
              <a:t>Load </a:t>
            </a:r>
            <a:r>
              <a:rPr lang="en-US" altLang="zh-CN" sz="1100" dirty="0">
                <a:solidFill>
                  <a:srgbClr val="6A9955"/>
                </a:solidFill>
                <a:latin typeface="Consolas" panose="020B0609020204030204" pitchFamily="49" charset="0"/>
              </a:rPr>
              <a:t>ONNX model and parser ONNX model.</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IParser</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parser</a:t>
            </a:r>
            <a:r>
              <a:rPr lang="en-US" altLang="zh-CN" sz="1100" dirty="0">
                <a:solidFill>
                  <a:srgbClr val="D4D4D4"/>
                </a:solidFill>
                <a:latin typeface="Consolas" panose="020B0609020204030204" pitchFamily="49" charset="0"/>
              </a:rPr>
              <a:t> = </a:t>
            </a:r>
            <a:r>
              <a:rPr lang="en-US" altLang="zh-CN" sz="1100" dirty="0" err="1">
                <a:solidFill>
                  <a:srgbClr val="DCDCAA"/>
                </a:solidFill>
                <a:latin typeface="Consolas" panose="020B0609020204030204" pitchFamily="49" charset="0"/>
              </a:rPr>
              <a:t>createParser</a:t>
            </a:r>
            <a:r>
              <a:rPr lang="en-US" altLang="zh-CN" sz="1100" dirty="0">
                <a:solidFill>
                  <a:srgbClr val="D4D4D4"/>
                </a:solidFill>
                <a:latin typeface="Consolas" panose="020B0609020204030204" pitchFamily="49" charset="0"/>
              </a:rPr>
              <a:t>(</a:t>
            </a:r>
            <a:r>
              <a:rPr lang="en-US" altLang="zh-CN" sz="1100" dirty="0">
                <a:solidFill>
                  <a:srgbClr val="DCDCAA"/>
                </a:solidFill>
                <a:latin typeface="Consolas" panose="020B0609020204030204" pitchFamily="49" charset="0"/>
              </a:rPr>
              <a:t>*</a:t>
            </a:r>
            <a:r>
              <a:rPr lang="en-US" altLang="zh-CN" sz="1100" dirty="0">
                <a:solidFill>
                  <a:srgbClr val="9CDCFE"/>
                </a:solidFill>
                <a:latin typeface="Consolas" panose="020B0609020204030204" pitchFamily="49" charset="0"/>
              </a:rPr>
              <a:t>network</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gLogger</a:t>
            </a:r>
            <a:r>
              <a:rPr lang="en-US" altLang="zh-CN" sz="1100" dirty="0" smtClean="0">
                <a:solidFill>
                  <a:srgbClr val="D4D4D4"/>
                </a:solidFill>
                <a:latin typeface="Consolas" panose="020B0609020204030204" pitchFamily="49" charset="0"/>
              </a:rPr>
              <a:t>);</a:t>
            </a:r>
          </a:p>
          <a:p>
            <a:r>
              <a:rPr lang="en-US" altLang="zh-CN" sz="1100" dirty="0" smtClean="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parser</a:t>
            </a:r>
            <a:r>
              <a:rPr lang="en-US" altLang="zh-CN" sz="1100" dirty="0">
                <a:solidFill>
                  <a:srgbClr val="D4D4D4"/>
                </a:solidFill>
                <a:latin typeface="Consolas" panose="020B0609020204030204" pitchFamily="49" charset="0"/>
              </a:rPr>
              <a:t>-</a:t>
            </a:r>
            <a:r>
              <a:rPr lang="en-US" altLang="zh-CN" sz="1100" dirty="0" smtClean="0">
                <a:solidFill>
                  <a:srgbClr val="D4D4D4"/>
                </a:solidFill>
                <a:latin typeface="Consolas" panose="020B0609020204030204" pitchFamily="49" charset="0"/>
              </a:rPr>
              <a:t>&gt;</a:t>
            </a:r>
            <a:r>
              <a:rPr lang="en-US" altLang="zh-CN" sz="1100" dirty="0" err="1" smtClean="0">
                <a:solidFill>
                  <a:srgbClr val="DCDCAA"/>
                </a:solidFill>
                <a:latin typeface="Consolas" panose="020B0609020204030204" pitchFamily="49" charset="0"/>
              </a:rPr>
              <a:t>parseFromFile</a:t>
            </a:r>
            <a:r>
              <a:rPr lang="en-US" altLang="zh-CN" sz="1100" dirty="0" smtClean="0">
                <a:solidFill>
                  <a:srgbClr val="D4D4D4"/>
                </a:solidFill>
                <a:latin typeface="Consolas" panose="020B0609020204030204" pitchFamily="49" charset="0"/>
              </a:rPr>
              <a:t>(</a:t>
            </a:r>
            <a:r>
              <a:rPr lang="en-US" altLang="zh-CN" sz="1100" dirty="0" err="1" smtClean="0">
                <a:solidFill>
                  <a:srgbClr val="9CDCFE"/>
                </a:solidFill>
                <a:latin typeface="Consolas" panose="020B0609020204030204" pitchFamily="49" charset="0"/>
              </a:rPr>
              <a:t>onnxModelPath</a:t>
            </a:r>
            <a:r>
              <a:rPr lang="en-US" altLang="zh-CN" sz="1100" dirty="0" err="1" smtClean="0">
                <a:solidFill>
                  <a:srgbClr val="D4D4D4"/>
                </a:solidFill>
                <a:latin typeface="Consolas" panose="020B0609020204030204" pitchFamily="49" charset="0"/>
              </a:rPr>
              <a:t>.</a:t>
            </a:r>
            <a:r>
              <a:rPr lang="en-US" altLang="zh-CN" sz="1100" dirty="0" err="1" smtClean="0">
                <a:solidFill>
                  <a:srgbClr val="DCDCAA"/>
                </a:solidFill>
                <a:latin typeface="Consolas" panose="020B0609020204030204" pitchFamily="49" charset="0"/>
              </a:rPr>
              <a:t>c_str</a:t>
            </a:r>
            <a:r>
              <a:rPr lang="en-US" altLang="zh-CN" sz="1100" dirty="0" smtClean="0">
                <a:solidFill>
                  <a:srgbClr val="D4D4D4"/>
                </a:solidFill>
                <a:latin typeface="Consolas" panose="020B0609020204030204" pitchFamily="49" charset="0"/>
              </a:rPr>
              <a:t>(), </a:t>
            </a:r>
            <a:r>
              <a:rPr lang="en-US" altLang="zh-CN" sz="1100" dirty="0" err="1">
                <a:solidFill>
                  <a:srgbClr val="569CD6"/>
                </a:solidFill>
                <a:latin typeface="Consolas" panose="020B0609020204030204" pitchFamily="49" charset="0"/>
              </a:rPr>
              <a:t>static_cast</a:t>
            </a:r>
            <a:r>
              <a:rPr lang="en-US" altLang="zh-CN" sz="1100" dirty="0">
                <a:solidFill>
                  <a:srgbClr val="D4D4D4"/>
                </a:solidFill>
                <a:latin typeface="Consolas" panose="020B0609020204030204" pitchFamily="49" charset="0"/>
              </a:rPr>
              <a:t>&lt;</a:t>
            </a:r>
            <a:r>
              <a:rPr lang="en-US" altLang="zh-CN" sz="1100" dirty="0">
                <a:solidFill>
                  <a:srgbClr val="4EC9B0"/>
                </a:solidFill>
                <a:latin typeface="Consolas" panose="020B0609020204030204" pitchFamily="49" charset="0"/>
              </a:rPr>
              <a:t>int32_t</a:t>
            </a:r>
            <a:r>
              <a:rPr lang="en-US" altLang="zh-CN" sz="1100" dirty="0">
                <a:solidFill>
                  <a:srgbClr val="D4D4D4"/>
                </a:solidFill>
                <a:latin typeface="Consolas" panose="020B0609020204030204" pitchFamily="49" charset="0"/>
              </a:rPr>
              <a:t>&gt;(</a:t>
            </a:r>
            <a:r>
              <a:rPr lang="en-US" altLang="zh-CN" sz="1100" dirty="0">
                <a:solidFill>
                  <a:srgbClr val="4EC9B0"/>
                </a:solidFill>
                <a:latin typeface="Consolas" panose="020B0609020204030204" pitchFamily="49" charset="0"/>
              </a:rPr>
              <a:t>Logger</a:t>
            </a:r>
            <a:r>
              <a:rPr lang="en-US" altLang="zh-CN" sz="1100" dirty="0">
                <a:solidFill>
                  <a:srgbClr val="D4D4D4"/>
                </a:solidFill>
                <a:latin typeface="Consolas" panose="020B0609020204030204" pitchFamily="49" charset="0"/>
              </a:rPr>
              <a:t>::</a:t>
            </a:r>
            <a:r>
              <a:rPr lang="en-US" altLang="zh-CN" sz="1100" dirty="0">
                <a:solidFill>
                  <a:srgbClr val="4EC9B0"/>
                </a:solidFill>
                <a:latin typeface="Consolas" panose="020B0609020204030204" pitchFamily="49" charset="0"/>
              </a:rPr>
              <a:t>Severity</a:t>
            </a:r>
            <a:r>
              <a:rPr lang="en-US" altLang="zh-CN" sz="1100" dirty="0">
                <a:solidFill>
                  <a:srgbClr val="D4D4D4"/>
                </a:solidFill>
                <a:latin typeface="Consolas" panose="020B0609020204030204" pitchFamily="49" charset="0"/>
              </a:rPr>
              <a:t>::</a:t>
            </a:r>
            <a:r>
              <a:rPr lang="en-US" altLang="zh-CN" sz="1100" dirty="0" err="1">
                <a:solidFill>
                  <a:srgbClr val="4FC1FF"/>
                </a:solidFill>
                <a:latin typeface="Consolas" panose="020B0609020204030204" pitchFamily="49" charset="0"/>
              </a:rPr>
              <a:t>kWARNING</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B</a:t>
            </a:r>
            <a:r>
              <a:rPr lang="en-US" altLang="zh-CN" sz="1100" dirty="0" smtClean="0">
                <a:solidFill>
                  <a:srgbClr val="6A9955"/>
                </a:solidFill>
                <a:latin typeface="Consolas" panose="020B0609020204030204" pitchFamily="49" charset="0"/>
              </a:rPr>
              <a:t>uild engine.</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builder</a:t>
            </a:r>
            <a:r>
              <a:rPr lang="en-US" altLang="zh-CN" sz="1100" dirty="0">
                <a:solidFill>
                  <a:srgbClr val="DCDCAA"/>
                </a:solidFill>
                <a:latin typeface="Consolas" panose="020B0609020204030204" pitchFamily="49" charset="0"/>
              </a:rPr>
              <a:t>-&gt;</a:t>
            </a:r>
            <a:r>
              <a:rPr lang="en-US" altLang="zh-CN" sz="1100" dirty="0" err="1">
                <a:solidFill>
                  <a:srgbClr val="DCDCAA"/>
                </a:solidFill>
                <a:latin typeface="Consolas" panose="020B0609020204030204" pitchFamily="49" charset="0"/>
              </a:rPr>
              <a:t>setMaxBatchSize</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inferOption</a:t>
            </a:r>
            <a:r>
              <a:rPr lang="en-US" altLang="zh-CN" sz="1100" dirty="0">
                <a:solidFill>
                  <a:srgbClr val="9CDCFE"/>
                </a:solidFill>
                <a:latin typeface="Consolas" panose="020B0609020204030204" pitchFamily="49" charset="0"/>
              </a:rPr>
              <a:t>_</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maxBatchSize</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config</a:t>
            </a:r>
            <a:r>
              <a:rPr lang="en-US" altLang="zh-CN" sz="1100" dirty="0">
                <a:solidFill>
                  <a:srgbClr val="DCDCAA"/>
                </a:solidFill>
                <a:latin typeface="Consolas" panose="020B0609020204030204" pitchFamily="49" charset="0"/>
              </a:rPr>
              <a:t>-&gt;</a:t>
            </a:r>
            <a:r>
              <a:rPr lang="en-US" altLang="zh-CN" sz="1100" dirty="0" err="1">
                <a:solidFill>
                  <a:srgbClr val="DCDCAA"/>
                </a:solidFill>
                <a:latin typeface="Consolas" panose="020B0609020204030204" pitchFamily="49" charset="0"/>
              </a:rPr>
              <a:t>setMaxWorkspaceSize</a:t>
            </a:r>
            <a:r>
              <a:rPr lang="en-US" altLang="zh-CN" sz="1100" dirty="0">
                <a:solidFill>
                  <a:srgbClr val="D4D4D4"/>
                </a:solidFill>
                <a:latin typeface="Consolas" panose="020B0609020204030204" pitchFamily="49" charset="0"/>
              </a:rPr>
              <a:t>(</a:t>
            </a:r>
            <a:r>
              <a:rPr lang="en-US" altLang="zh-CN" sz="1100" dirty="0">
                <a:solidFill>
                  <a:srgbClr val="B5CEA8"/>
                </a:solidFill>
                <a:latin typeface="Consolas" panose="020B0609020204030204" pitchFamily="49" charset="0"/>
              </a:rPr>
              <a:t>1</a:t>
            </a:r>
            <a:r>
              <a:rPr lang="en-US" altLang="zh-CN" sz="1100" dirty="0">
                <a:solidFill>
                  <a:srgbClr val="D4D4D4"/>
                </a:solidFill>
                <a:latin typeface="Consolas" panose="020B0609020204030204" pitchFamily="49" charset="0"/>
              </a:rPr>
              <a:t> &lt;&lt; </a:t>
            </a:r>
            <a:r>
              <a:rPr lang="en-US" altLang="zh-CN" sz="1100" dirty="0">
                <a:solidFill>
                  <a:srgbClr val="B5CEA8"/>
                </a:solidFill>
                <a:latin typeface="Consolas" panose="020B0609020204030204" pitchFamily="49" charset="0"/>
              </a:rPr>
              <a:t>20</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engine_ = </a:t>
            </a:r>
            <a:r>
              <a:rPr lang="en-US" altLang="zh-CN" sz="1100" dirty="0">
                <a:solidFill>
                  <a:srgbClr val="9CDCFE"/>
                </a:solidFill>
                <a:latin typeface="Consolas" panose="020B0609020204030204" pitchFamily="49" charset="0"/>
              </a:rPr>
              <a:t>builder</a:t>
            </a:r>
            <a:r>
              <a:rPr lang="en-US" altLang="zh-CN" sz="1100" dirty="0">
                <a:solidFill>
                  <a:srgbClr val="DCDCAA"/>
                </a:solidFill>
                <a:latin typeface="Consolas" panose="020B0609020204030204" pitchFamily="49" charset="0"/>
              </a:rPr>
              <a:t>-&gt;</a:t>
            </a:r>
            <a:r>
              <a:rPr lang="en-US" altLang="zh-CN" sz="1100" dirty="0" err="1">
                <a:solidFill>
                  <a:srgbClr val="DCDCAA"/>
                </a:solidFill>
                <a:latin typeface="Consolas" panose="020B0609020204030204" pitchFamily="49" charset="0"/>
              </a:rPr>
              <a:t>buildEngineWithConfig</a:t>
            </a:r>
            <a:r>
              <a:rPr lang="en-US" altLang="zh-CN" sz="1100" dirty="0">
                <a:solidFill>
                  <a:srgbClr val="D4D4D4"/>
                </a:solidFill>
                <a:latin typeface="Consolas" panose="020B0609020204030204" pitchFamily="49" charset="0"/>
              </a:rPr>
              <a:t>(</a:t>
            </a:r>
            <a:r>
              <a:rPr lang="en-US" altLang="zh-CN" sz="1100" dirty="0">
                <a:solidFill>
                  <a:srgbClr val="DCDCAA"/>
                </a:solidFill>
                <a:latin typeface="Consolas" panose="020B0609020204030204" pitchFamily="49" charset="0"/>
              </a:rPr>
              <a:t>*</a:t>
            </a:r>
            <a:r>
              <a:rPr lang="en-US" altLang="zh-CN" sz="1100" dirty="0">
                <a:solidFill>
                  <a:srgbClr val="9CDCFE"/>
                </a:solidFill>
                <a:latin typeface="Consolas" panose="020B0609020204030204" pitchFamily="49" charset="0"/>
              </a:rPr>
              <a:t>network</a:t>
            </a:r>
            <a:r>
              <a:rPr lang="en-US" altLang="zh-CN" sz="1100" dirty="0">
                <a:solidFill>
                  <a:srgbClr val="D4D4D4"/>
                </a:solidFill>
                <a:latin typeface="Consolas" panose="020B0609020204030204" pitchFamily="49" charset="0"/>
              </a:rPr>
              <a:t>, </a:t>
            </a:r>
            <a:r>
              <a:rPr lang="en-US" altLang="zh-CN" sz="1100" dirty="0">
                <a:solidFill>
                  <a:srgbClr val="DCDCAA"/>
                </a:solidFill>
                <a:latin typeface="Consolas" panose="020B0609020204030204" pitchFamily="49" charset="0"/>
              </a:rPr>
              <a:t>*</a:t>
            </a:r>
            <a:r>
              <a:rPr lang="en-US" altLang="zh-CN" sz="1100" dirty="0" err="1">
                <a:solidFill>
                  <a:srgbClr val="9CDCFE"/>
                </a:solidFill>
                <a:latin typeface="Consolas" panose="020B0609020204030204" pitchFamily="49" charset="0"/>
              </a:rPr>
              <a:t>config</a:t>
            </a:r>
            <a:r>
              <a:rPr lang="en-US" altLang="zh-CN" sz="1100" dirty="0" smtClean="0">
                <a:solidFill>
                  <a:srgbClr val="D4D4D4"/>
                </a:solidFill>
                <a:latin typeface="Consolas" panose="020B0609020204030204" pitchFamily="49" charset="0"/>
              </a:rPr>
              <a:t>);</a:t>
            </a:r>
          </a:p>
          <a:p>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a:t>
            </a:r>
            <a:r>
              <a:rPr lang="en-US" altLang="zh-CN" sz="1100" dirty="0" smtClean="0">
                <a:solidFill>
                  <a:srgbClr val="6A9955"/>
                </a:solidFill>
                <a:latin typeface="Consolas" panose="020B0609020204030204" pitchFamily="49" charset="0"/>
              </a:rPr>
              <a:t>Save </a:t>
            </a:r>
            <a:r>
              <a:rPr lang="en-US" altLang="zh-CN" sz="1100" dirty="0">
                <a:solidFill>
                  <a:srgbClr val="6A9955"/>
                </a:solidFill>
                <a:latin typeface="Consolas" panose="020B0609020204030204" pitchFamily="49" charset="0"/>
              </a:rPr>
              <a:t>Engine.</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IHostMemory</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modelStream</a:t>
            </a:r>
            <a:r>
              <a:rPr lang="en-US" altLang="zh-CN" sz="1100" dirty="0">
                <a:solidFill>
                  <a:srgbClr val="D4D4D4"/>
                </a:solidFill>
                <a:latin typeface="Consolas" panose="020B0609020204030204" pitchFamily="49" charset="0"/>
              </a:rPr>
              <a:t> = </a:t>
            </a:r>
            <a:r>
              <a:rPr lang="en-US" altLang="zh-CN" sz="1100" dirty="0">
                <a:solidFill>
                  <a:srgbClr val="9CDCFE"/>
                </a:solidFill>
                <a:latin typeface="Consolas" panose="020B0609020204030204" pitchFamily="49" charset="0"/>
              </a:rPr>
              <a:t>engine</a:t>
            </a:r>
            <a:r>
              <a:rPr lang="en-US" altLang="zh-CN" sz="1100" dirty="0">
                <a:solidFill>
                  <a:srgbClr val="D4D4D4"/>
                </a:solidFill>
                <a:latin typeface="Consolas" panose="020B0609020204030204" pitchFamily="49" charset="0"/>
              </a:rPr>
              <a:t>-&gt;</a:t>
            </a:r>
            <a:r>
              <a:rPr lang="en-US" altLang="zh-CN" sz="1100" dirty="0">
                <a:solidFill>
                  <a:srgbClr val="DCDCAA"/>
                </a:solidFill>
                <a:latin typeface="Consolas" panose="020B0609020204030204" pitchFamily="49" charset="0"/>
              </a:rPr>
              <a:t>serialize</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std</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ofstream</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engineFile</a:t>
            </a:r>
            <a:r>
              <a:rPr lang="en-US" altLang="zh-CN" sz="1100" dirty="0">
                <a:solidFill>
                  <a:srgbClr val="D4D4D4"/>
                </a:solidFill>
                <a:latin typeface="Consolas" panose="020B0609020204030204" pitchFamily="49" charset="0"/>
              </a:rPr>
              <a:t>(</a:t>
            </a:r>
            <a:r>
              <a:rPr lang="en-US" altLang="zh-CN" sz="1100" dirty="0" err="1">
                <a:solidFill>
                  <a:srgbClr val="D4D4D4"/>
                </a:solidFill>
                <a:latin typeface="Consolas" panose="020B0609020204030204" pitchFamily="49" charset="0"/>
              </a:rPr>
              <a:t>fileName</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std</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ios</a:t>
            </a:r>
            <a:r>
              <a:rPr lang="en-US" altLang="zh-CN" sz="1100" dirty="0">
                <a:solidFill>
                  <a:srgbClr val="D4D4D4"/>
                </a:solidFill>
                <a:latin typeface="Consolas" panose="020B0609020204030204" pitchFamily="49" charset="0"/>
              </a:rPr>
              <a:t>::</a:t>
            </a:r>
            <a:r>
              <a:rPr lang="en-US" altLang="zh-CN" sz="1100" dirty="0">
                <a:solidFill>
                  <a:srgbClr val="9CDCFE"/>
                </a:solidFill>
                <a:latin typeface="Consolas" panose="020B0609020204030204" pitchFamily="49" charset="0"/>
              </a:rPr>
              <a:t>binary</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engineFile</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write</a:t>
            </a:r>
            <a:r>
              <a:rPr lang="en-US" altLang="zh-CN" sz="1100" dirty="0">
                <a:solidFill>
                  <a:srgbClr val="D4D4D4"/>
                </a:solidFill>
                <a:latin typeface="Consolas" panose="020B0609020204030204" pitchFamily="49" charset="0"/>
              </a:rPr>
              <a:t>(</a:t>
            </a:r>
            <a:r>
              <a:rPr lang="en-US" altLang="zh-CN" sz="1100" dirty="0" err="1">
                <a:solidFill>
                  <a:srgbClr val="569CD6"/>
                </a:solidFill>
                <a:latin typeface="Consolas" panose="020B0609020204030204" pitchFamily="49" charset="0"/>
              </a:rPr>
              <a:t>reinterpret_cast</a:t>
            </a:r>
            <a:r>
              <a:rPr lang="en-US" altLang="zh-CN" sz="1100" dirty="0">
                <a:solidFill>
                  <a:srgbClr val="D4D4D4"/>
                </a:solidFill>
                <a:latin typeface="Consolas" panose="020B0609020204030204" pitchFamily="49" charset="0"/>
              </a:rPr>
              <a:t>&lt;</a:t>
            </a:r>
            <a:r>
              <a:rPr lang="en-US" altLang="zh-CN" sz="1100" dirty="0" err="1">
                <a:solidFill>
                  <a:srgbClr val="569CD6"/>
                </a:solidFill>
                <a:latin typeface="Consolas" panose="020B0609020204030204" pitchFamily="49" charset="0"/>
              </a:rPr>
              <a:t>const</a:t>
            </a:r>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char</a:t>
            </a:r>
            <a:r>
              <a:rPr lang="en-US" altLang="zh-CN" sz="1100" dirty="0">
                <a:solidFill>
                  <a:srgbClr val="D4D4D4"/>
                </a:solidFill>
                <a:latin typeface="Consolas" panose="020B0609020204030204" pitchFamily="49" charset="0"/>
              </a:rPr>
              <a:t>*&gt;(</a:t>
            </a:r>
            <a:r>
              <a:rPr lang="en-US" altLang="zh-CN" sz="1100" dirty="0" err="1">
                <a:solidFill>
                  <a:srgbClr val="9CDCFE"/>
                </a:solidFill>
                <a:latin typeface="Consolas" panose="020B0609020204030204" pitchFamily="49" charset="0"/>
              </a:rPr>
              <a:t>modelStream</a:t>
            </a:r>
            <a:r>
              <a:rPr lang="en-US" altLang="zh-CN" sz="1100" dirty="0">
                <a:solidFill>
                  <a:srgbClr val="D4D4D4"/>
                </a:solidFill>
                <a:latin typeface="Consolas" panose="020B0609020204030204" pitchFamily="49" charset="0"/>
              </a:rPr>
              <a:t>-&gt;</a:t>
            </a:r>
            <a:r>
              <a:rPr lang="en-US" altLang="zh-CN" sz="1100" dirty="0">
                <a:solidFill>
                  <a:srgbClr val="DCDCAA"/>
                </a:solidFill>
                <a:latin typeface="Consolas" panose="020B0609020204030204" pitchFamily="49" charset="0"/>
              </a:rPr>
              <a:t>data</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modelStream</a:t>
            </a:r>
            <a:r>
              <a:rPr lang="en-US" altLang="zh-CN" sz="1100" dirty="0">
                <a:solidFill>
                  <a:srgbClr val="D4D4D4"/>
                </a:solidFill>
                <a:latin typeface="Consolas" panose="020B0609020204030204" pitchFamily="49" charset="0"/>
              </a:rPr>
              <a:t>-&gt;</a:t>
            </a:r>
            <a:r>
              <a:rPr lang="en-US" altLang="zh-CN" sz="1100" dirty="0">
                <a:solidFill>
                  <a:srgbClr val="DCDCAA"/>
                </a:solidFill>
                <a:latin typeface="Consolas" panose="020B0609020204030204" pitchFamily="49" charset="0"/>
              </a:rPr>
              <a:t>size</a:t>
            </a:r>
            <a:r>
              <a:rPr lang="en-US" altLang="zh-CN" sz="1100" dirty="0">
                <a:solidFill>
                  <a:srgbClr val="D4D4D4"/>
                </a:solidFill>
                <a:latin typeface="Consolas" panose="020B0609020204030204" pitchFamily="49" charset="0"/>
              </a:rPr>
              <a:t>());</a:t>
            </a:r>
            <a:endParaRPr lang="en-US" altLang="zh-CN" sz="1100" b="0" dirty="0">
              <a:solidFill>
                <a:srgbClr val="D4D4D4"/>
              </a:solidFill>
              <a:effectLst/>
              <a:latin typeface="Consolas" panose="020B0609020204030204" pitchFamily="49" charset="0"/>
            </a:endParaRPr>
          </a:p>
        </p:txBody>
      </p:sp>
      <p:sp>
        <p:nvSpPr>
          <p:cNvPr id="4" name="矩形 3"/>
          <p:cNvSpPr/>
          <p:nvPr/>
        </p:nvSpPr>
        <p:spPr>
          <a:xfrm>
            <a:off x="8045398" y="2538815"/>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Logger</a:t>
            </a:r>
            <a:endParaRPr lang="zh-CN" altLang="en-US" sz="1600" dirty="0"/>
          </a:p>
        </p:txBody>
      </p:sp>
      <p:sp>
        <p:nvSpPr>
          <p:cNvPr id="5" name="下箭头 4"/>
          <p:cNvSpPr/>
          <p:nvPr/>
        </p:nvSpPr>
        <p:spPr>
          <a:xfrm>
            <a:off x="8810747" y="2998612"/>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8058098" y="3368188"/>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Builder</a:t>
            </a:r>
            <a:endParaRPr lang="zh-CN" altLang="en-US" sz="1600" dirty="0"/>
          </a:p>
        </p:txBody>
      </p:sp>
      <p:sp>
        <p:nvSpPr>
          <p:cNvPr id="13" name="下箭头 12"/>
          <p:cNvSpPr/>
          <p:nvPr/>
        </p:nvSpPr>
        <p:spPr>
          <a:xfrm>
            <a:off x="8823447" y="3827985"/>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4" name="矩形 13"/>
          <p:cNvSpPr/>
          <p:nvPr/>
        </p:nvSpPr>
        <p:spPr>
          <a:xfrm>
            <a:off x="8070798" y="4172161"/>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Network</a:t>
            </a:r>
            <a:endParaRPr lang="zh-CN" altLang="en-US" sz="1600" dirty="0"/>
          </a:p>
        </p:txBody>
      </p:sp>
      <p:sp>
        <p:nvSpPr>
          <p:cNvPr id="15" name="下箭头 14"/>
          <p:cNvSpPr/>
          <p:nvPr/>
        </p:nvSpPr>
        <p:spPr>
          <a:xfrm>
            <a:off x="8836147" y="4631958"/>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8070798" y="5003830"/>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Serialized Network</a:t>
            </a:r>
            <a:endParaRPr lang="zh-CN" altLang="en-US" sz="1400" dirty="0"/>
          </a:p>
        </p:txBody>
      </p:sp>
      <p:sp>
        <p:nvSpPr>
          <p:cNvPr id="20" name="下箭头 19"/>
          <p:cNvSpPr/>
          <p:nvPr/>
        </p:nvSpPr>
        <p:spPr>
          <a:xfrm>
            <a:off x="8836147" y="5463627"/>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矩形 20"/>
          <p:cNvSpPr/>
          <p:nvPr/>
        </p:nvSpPr>
        <p:spPr>
          <a:xfrm>
            <a:off x="8070798" y="5814334"/>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t>E</a:t>
            </a:r>
            <a:r>
              <a:rPr lang="en-US" altLang="zh-CN" sz="1600" dirty="0" smtClean="0"/>
              <a:t>ngine</a:t>
            </a:r>
            <a:endParaRPr lang="zh-CN" altLang="en-US" sz="1600" dirty="0"/>
          </a:p>
        </p:txBody>
      </p:sp>
      <p:sp>
        <p:nvSpPr>
          <p:cNvPr id="26" name="矩形 25"/>
          <p:cNvSpPr/>
          <p:nvPr/>
        </p:nvSpPr>
        <p:spPr>
          <a:xfrm>
            <a:off x="6365356" y="5003830"/>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.plan</a:t>
            </a:r>
            <a:endParaRPr lang="zh-CN" altLang="en-US" sz="1400" dirty="0"/>
          </a:p>
        </p:txBody>
      </p:sp>
      <p:sp>
        <p:nvSpPr>
          <p:cNvPr id="27" name="矩形 26"/>
          <p:cNvSpPr/>
          <p:nvPr/>
        </p:nvSpPr>
        <p:spPr>
          <a:xfrm>
            <a:off x="10131214" y="3368188"/>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err="1" smtClean="0"/>
              <a:t>BuilderConfig</a:t>
            </a:r>
            <a:endParaRPr lang="zh-CN" altLang="en-US" sz="1400" dirty="0"/>
          </a:p>
        </p:txBody>
      </p:sp>
      <p:sp>
        <p:nvSpPr>
          <p:cNvPr id="10" name="左右箭头 9"/>
          <p:cNvSpPr/>
          <p:nvPr/>
        </p:nvSpPr>
        <p:spPr>
          <a:xfrm>
            <a:off x="7716080" y="5081640"/>
            <a:ext cx="340766" cy="1556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下箭头 27"/>
          <p:cNvSpPr/>
          <p:nvPr/>
        </p:nvSpPr>
        <p:spPr>
          <a:xfrm rot="16200000">
            <a:off x="9885307" y="3423558"/>
            <a:ext cx="202152" cy="212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31" name="肘形连接符 30"/>
          <p:cNvCxnSpPr>
            <a:stCxn id="27" idx="2"/>
            <a:endCxn id="16" idx="3"/>
          </p:cNvCxnSpPr>
          <p:nvPr/>
        </p:nvCxnSpPr>
        <p:spPr>
          <a:xfrm rot="5400000">
            <a:off x="9577488" y="3932624"/>
            <a:ext cx="1480021" cy="973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6370232" y="3860919"/>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API </a:t>
            </a:r>
            <a:r>
              <a:rPr lang="zh-CN" altLang="en-US" sz="1400" dirty="0" smtClean="0"/>
              <a:t>搭建</a:t>
            </a:r>
            <a:endParaRPr lang="zh-CN" altLang="en-US" sz="1400" dirty="0"/>
          </a:p>
        </p:txBody>
      </p:sp>
      <p:sp>
        <p:nvSpPr>
          <p:cNvPr id="34" name="矩形 33"/>
          <p:cNvSpPr/>
          <p:nvPr/>
        </p:nvSpPr>
        <p:spPr>
          <a:xfrm>
            <a:off x="6370232" y="4432374"/>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Parser</a:t>
            </a:r>
            <a:endParaRPr lang="zh-CN" altLang="en-US" sz="1400" dirty="0"/>
          </a:p>
        </p:txBody>
      </p:sp>
      <p:sp>
        <p:nvSpPr>
          <p:cNvPr id="36" name="下箭头 35"/>
          <p:cNvSpPr/>
          <p:nvPr/>
        </p:nvSpPr>
        <p:spPr>
          <a:xfrm rot="16200000">
            <a:off x="7785387" y="4241295"/>
            <a:ext cx="202152" cy="212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Tree>
    <p:custDataLst>
      <p:tags r:id="rId1"/>
    </p:custDataLst>
    <p:extLst>
      <p:ext uri="{BB962C8B-B14F-4D97-AF65-F5344CB8AC3E}">
        <p14:creationId xmlns:p14="http://schemas.microsoft.com/office/powerpoint/2010/main" val="41637424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2</a:t>
            </a:r>
            <a:r>
              <a:rPr lang="zh-CN" altLang="en-US" sz="3600" kern="0" dirty="0" smtClean="0">
                <a:solidFill>
                  <a:srgbClr val="002060"/>
                </a:solidFill>
              </a:rPr>
              <a:t>、集成部署</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416277"/>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17</a:t>
            </a:fld>
            <a:endParaRPr lang="zh-CN" altLang="en-US" sz="1200">
              <a:solidFill>
                <a:prstClr val="black">
                  <a:tint val="75000"/>
                </a:prstClr>
              </a:solidFill>
              <a:ea typeface="Microsoft YaHei"/>
            </a:endParaRPr>
          </a:p>
        </p:txBody>
      </p:sp>
      <p:sp>
        <p:nvSpPr>
          <p:cNvPr id="6" name="文本框 5"/>
          <p:cNvSpPr txBox="1"/>
          <p:nvPr/>
        </p:nvSpPr>
        <p:spPr>
          <a:xfrm>
            <a:off x="695326" y="1078413"/>
            <a:ext cx="361102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2.7 </a:t>
            </a:r>
            <a:r>
              <a:rPr lang="zh-CN" altLang="en-US" sz="2400" dirty="0" smtClean="0">
                <a:solidFill>
                  <a:schemeClr val="accent1"/>
                </a:solidFill>
                <a:latin typeface="Times New Roman" panose="02020603050405020304" pitchFamily="18" charset="0"/>
                <a:cs typeface="Times New Roman" panose="02020603050405020304" pitchFamily="18" charset="0"/>
              </a:rPr>
              <a:t>推理运行</a:t>
            </a:r>
            <a:r>
              <a:rPr lang="en-US" altLang="zh-CN" sz="2400" dirty="0" smtClean="0">
                <a:solidFill>
                  <a:schemeClr val="accent1"/>
                </a:solidFill>
                <a:latin typeface="Times New Roman" panose="02020603050405020304" pitchFamily="18" charset="0"/>
                <a:cs typeface="Times New Roman" panose="02020603050405020304" pitchFamily="18" charset="0"/>
              </a:rPr>
              <a:t>-Runtime </a:t>
            </a:r>
            <a:r>
              <a:rPr lang="zh-CN" altLang="en-US" sz="2400" dirty="0" smtClean="0">
                <a:solidFill>
                  <a:schemeClr val="accent1"/>
                </a:solidFill>
                <a:latin typeface="Times New Roman" panose="02020603050405020304" pitchFamily="18" charset="0"/>
                <a:cs typeface="Times New Roman" panose="02020603050405020304" pitchFamily="18" charset="0"/>
              </a:rPr>
              <a:t> </a:t>
            </a:r>
            <a:endParaRPr lang="en-US" altLang="zh-CN" sz="2400" dirty="0">
              <a:solidFill>
                <a:schemeClr val="accent1"/>
              </a:solidFill>
              <a:latin typeface="Times New Roman" panose="02020603050405020304" pitchFamily="18" charset="0"/>
              <a:cs typeface="Times New Roman" panose="02020603050405020304" pitchFamily="18" charset="0"/>
            </a:endParaRPr>
          </a:p>
        </p:txBody>
      </p:sp>
      <p:sp>
        <p:nvSpPr>
          <p:cNvPr id="19" name="文本框 18"/>
          <p:cNvSpPr txBox="1"/>
          <p:nvPr/>
        </p:nvSpPr>
        <p:spPr>
          <a:xfrm>
            <a:off x="166468" y="5514810"/>
            <a:ext cx="8982911" cy="584775"/>
          </a:xfrm>
          <a:prstGeom prst="rect">
            <a:avLst/>
          </a:prstGeom>
          <a:noFill/>
        </p:spPr>
        <p:txBody>
          <a:bodyPr wrap="square" rtlCol="0">
            <a:spAutoFit/>
          </a:bodyPr>
          <a:lstStyle/>
          <a:p>
            <a:pPr indent="457200">
              <a:lnSpc>
                <a:spcPct val="200000"/>
              </a:lnSpc>
            </a:pPr>
            <a:r>
              <a:rPr lang="zh-CN" altLang="en-US" sz="1600" dirty="0" smtClean="0">
                <a:latin typeface="+mn-ea"/>
              </a:rPr>
              <a:t>运行时是</a:t>
            </a:r>
            <a:r>
              <a:rPr lang="en-US" altLang="zh-CN" sz="1600" dirty="0" smtClean="0">
                <a:latin typeface="+mn-ea"/>
              </a:rPr>
              <a:t>TensorRT</a:t>
            </a:r>
            <a:r>
              <a:rPr lang="zh-CN" altLang="en-US" sz="1600" dirty="0" smtClean="0">
                <a:latin typeface="+mn-ea"/>
              </a:rPr>
              <a:t>推理部分的主体实现，数据传输使用</a:t>
            </a:r>
            <a:r>
              <a:rPr lang="en-US" altLang="zh-CN" sz="1600" dirty="0" smtClean="0">
                <a:latin typeface="+mn-ea"/>
              </a:rPr>
              <a:t>CUDA API</a:t>
            </a:r>
            <a:r>
              <a:rPr lang="zh-CN" altLang="en-US" sz="1600" dirty="0" smtClean="0">
                <a:latin typeface="+mn-ea"/>
              </a:rPr>
              <a:t>动态显存申请和异步传输</a:t>
            </a:r>
            <a:endParaRPr lang="en-US" altLang="zh-CN" sz="1600" dirty="0" smtClean="0">
              <a:latin typeface="+mn-ea"/>
            </a:endParaRPr>
          </a:p>
        </p:txBody>
      </p:sp>
      <p:sp>
        <p:nvSpPr>
          <p:cNvPr id="2" name="矩形 1"/>
          <p:cNvSpPr/>
          <p:nvPr/>
        </p:nvSpPr>
        <p:spPr>
          <a:xfrm>
            <a:off x="695326" y="1427913"/>
            <a:ext cx="7924332" cy="4832092"/>
          </a:xfrm>
          <a:prstGeom prst="rect">
            <a:avLst/>
          </a:prstGeom>
        </p:spPr>
        <p:txBody>
          <a:bodyPr wrap="square">
            <a:spAutoFit/>
          </a:bodyPr>
          <a:lstStyle/>
          <a:p>
            <a:r>
              <a:rPr lang="en-US" altLang="zh-CN" sz="1100" dirty="0" smtClean="0">
                <a:solidFill>
                  <a:srgbClr val="6A9955"/>
                </a:solidFill>
                <a:latin typeface="Consolas" panose="020B0609020204030204" pitchFamily="49" charset="0"/>
              </a:rPr>
              <a:t>  // Runtime phase</a:t>
            </a:r>
            <a:endParaRPr lang="en-US" altLang="zh-CN" sz="1100" dirty="0">
              <a:solidFill>
                <a:srgbClr val="D4D4D4"/>
              </a:solidFill>
              <a:latin typeface="Consolas" panose="020B0609020204030204" pitchFamily="49" charset="0"/>
            </a:endParaRPr>
          </a:p>
          <a:p>
            <a:r>
              <a:rPr lang="en-US" altLang="zh-CN" sz="1100" dirty="0">
                <a:solidFill>
                  <a:srgbClr val="6A9955"/>
                </a:solidFill>
                <a:latin typeface="Consolas" panose="020B0609020204030204" pitchFamily="49" charset="0"/>
              </a:rPr>
              <a:t>  // Create Runtime.</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TrtUniquePtr</a:t>
            </a:r>
            <a:r>
              <a:rPr lang="en-US" altLang="zh-CN" sz="1100" dirty="0">
                <a:solidFill>
                  <a:srgbClr val="D4D4D4"/>
                </a:solidFill>
                <a:latin typeface="Consolas" panose="020B0609020204030204" pitchFamily="49" charset="0"/>
              </a:rPr>
              <a:t>&lt;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Iruntime</a:t>
            </a:r>
            <a:r>
              <a:rPr lang="en-US" altLang="zh-CN" sz="1100" dirty="0">
                <a:solidFill>
                  <a:srgbClr val="D4D4D4"/>
                </a:solidFill>
                <a:latin typeface="Consolas" panose="020B0609020204030204" pitchFamily="49" charset="0"/>
              </a:rPr>
              <a:t>&gt; </a:t>
            </a:r>
            <a:r>
              <a:rPr lang="en-US" altLang="zh-CN" sz="1100" dirty="0">
                <a:solidFill>
                  <a:srgbClr val="9CDCFE"/>
                </a:solidFill>
                <a:latin typeface="Consolas" panose="020B0609020204030204" pitchFamily="49" charset="0"/>
              </a:rPr>
              <a:t>runtime</a:t>
            </a:r>
            <a:r>
              <a:rPr lang="en-US" altLang="zh-CN" sz="1100" dirty="0">
                <a:solidFill>
                  <a:srgbClr val="D4D4D4"/>
                </a:solidFill>
                <a:latin typeface="Consolas" panose="020B0609020204030204" pitchFamily="49" charset="0"/>
              </a:rPr>
              <a:t>{</a:t>
            </a:r>
            <a:r>
              <a:rPr lang="en-US" altLang="zh-CN" sz="1100" dirty="0">
                <a:solidFill>
                  <a:srgbClr val="4EC9B0"/>
                </a:solidFill>
                <a:latin typeface="Consolas" panose="020B0609020204030204" pitchFamily="49" charset="0"/>
              </a:rPr>
              <a:t>nvinfer1</a:t>
            </a:r>
            <a:r>
              <a:rPr lang="en-US" altLang="zh-CN" sz="1100" dirty="0">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createInferRuntime</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gLogger</a:t>
            </a:r>
            <a:r>
              <a:rPr lang="en-US" altLang="zh-CN" sz="1100" dirty="0" smtClean="0">
                <a:solidFill>
                  <a:srgbClr val="D4D4D4"/>
                </a:solidFill>
                <a:latin typeface="Consolas" panose="020B0609020204030204" pitchFamily="49" charset="0"/>
              </a:rPr>
              <a:t>)};</a:t>
            </a:r>
          </a:p>
          <a:p>
            <a:r>
              <a:rPr lang="en-US" altLang="zh-CN" sz="1100" dirty="0">
                <a:solidFill>
                  <a:srgbClr val="6A9955"/>
                </a:solidFill>
                <a:latin typeface="Consolas" panose="020B0609020204030204" pitchFamily="49" charset="0"/>
              </a:rPr>
              <a:t>  // load </a:t>
            </a:r>
            <a:r>
              <a:rPr lang="en-US" altLang="zh-CN" sz="1100" dirty="0" smtClean="0">
                <a:solidFill>
                  <a:srgbClr val="6A9955"/>
                </a:solidFill>
                <a:latin typeface="Consolas" panose="020B0609020204030204" pitchFamily="49" charset="0"/>
              </a:rPr>
              <a:t>engine from file</a:t>
            </a:r>
            <a:endParaRPr lang="en-US" altLang="zh-CN" sz="1100" dirty="0">
              <a:solidFill>
                <a:srgbClr val="6A9955"/>
              </a:solidFill>
              <a:latin typeface="Consolas" panose="020B0609020204030204" pitchFamily="49" charset="0"/>
            </a:endParaRPr>
          </a:p>
          <a:p>
            <a:r>
              <a:rPr lang="en-US" altLang="zh-CN" sz="1100" dirty="0" smtClean="0">
                <a:solidFill>
                  <a:srgbClr val="4EC9B0"/>
                </a:solidFill>
                <a:latin typeface="Consolas" panose="020B0609020204030204" pitchFamily="49" charset="0"/>
              </a:rPr>
              <a:t>  </a:t>
            </a:r>
            <a:r>
              <a:rPr lang="en-US" altLang="zh-CN" sz="1100" dirty="0" err="1" smtClean="0">
                <a:solidFill>
                  <a:srgbClr val="4EC9B0"/>
                </a:solidFill>
                <a:latin typeface="Consolas" panose="020B0609020204030204" pitchFamily="49" charset="0"/>
              </a:rPr>
              <a:t>std</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ifstream</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file</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modelPath</a:t>
            </a:r>
            <a:r>
              <a:rPr lang="en-US" altLang="zh-CN" sz="1100" dirty="0">
                <a:solidFill>
                  <a:srgbClr val="D4D4D4"/>
                </a:solidFill>
                <a:latin typeface="Consolas" panose="020B0609020204030204" pitchFamily="49" charset="0"/>
              </a:rPr>
              <a:t>, </a:t>
            </a:r>
            <a:r>
              <a:rPr lang="en-US" altLang="zh-CN" sz="1100" dirty="0" err="1">
                <a:solidFill>
                  <a:srgbClr val="4EC9B0"/>
                </a:solidFill>
                <a:latin typeface="Consolas" panose="020B0609020204030204" pitchFamily="49" charset="0"/>
              </a:rPr>
              <a:t>std</a:t>
            </a:r>
            <a:r>
              <a:rPr lang="en-US" altLang="zh-CN" sz="1100" dirty="0">
                <a:solidFill>
                  <a:srgbClr val="D4D4D4"/>
                </a:solidFill>
                <a:latin typeface="Consolas" panose="020B0609020204030204" pitchFamily="49" charset="0"/>
              </a:rPr>
              <a:t>::</a:t>
            </a:r>
            <a:r>
              <a:rPr lang="en-US" altLang="zh-CN" sz="1100" dirty="0" err="1">
                <a:solidFill>
                  <a:srgbClr val="4EC9B0"/>
                </a:solidFill>
                <a:latin typeface="Consolas" panose="020B0609020204030204" pitchFamily="49" charset="0"/>
              </a:rPr>
              <a:t>ios</a:t>
            </a:r>
            <a:r>
              <a:rPr lang="en-US" altLang="zh-CN" sz="1100" dirty="0">
                <a:solidFill>
                  <a:srgbClr val="D4D4D4"/>
                </a:solidFill>
                <a:latin typeface="Consolas" panose="020B0609020204030204" pitchFamily="49" charset="0"/>
              </a:rPr>
              <a:t>::</a:t>
            </a:r>
            <a:r>
              <a:rPr lang="en-US" altLang="zh-CN" sz="1100" dirty="0">
                <a:solidFill>
                  <a:srgbClr val="9CDCFE"/>
                </a:solidFill>
                <a:latin typeface="Consolas" panose="020B0609020204030204" pitchFamily="49" charset="0"/>
              </a:rPr>
              <a:t>binary</a:t>
            </a:r>
            <a:r>
              <a:rPr lang="en-US" altLang="zh-CN" sz="1100" dirty="0" smtClean="0">
                <a:solidFill>
                  <a:srgbClr val="D4D4D4"/>
                </a:solidFill>
                <a:latin typeface="Consolas" panose="020B0609020204030204" pitchFamily="49" charset="0"/>
              </a:rPr>
              <a:t>);</a:t>
            </a:r>
          </a:p>
          <a:p>
            <a:r>
              <a:rPr lang="en-US" altLang="zh-CN" sz="1100" dirty="0" smtClean="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file</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read</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modelStream</a:t>
            </a:r>
            <a:r>
              <a:rPr lang="en-US" altLang="zh-CN" sz="1100" dirty="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modelSize</a:t>
            </a:r>
            <a:r>
              <a:rPr lang="en-US" altLang="zh-CN" sz="1100" dirty="0">
                <a:solidFill>
                  <a:srgbClr val="D4D4D4"/>
                </a:solidFill>
                <a:latin typeface="Consolas" panose="020B0609020204030204" pitchFamily="49" charset="0"/>
              </a:rPr>
              <a:t>);</a:t>
            </a:r>
          </a:p>
          <a:p>
            <a:r>
              <a:rPr lang="en-US" altLang="zh-CN" sz="1100" dirty="0" smtClean="0">
                <a:solidFill>
                  <a:srgbClr val="D4D4D4"/>
                </a:solidFill>
                <a:latin typeface="Consolas" panose="020B0609020204030204" pitchFamily="49" charset="0"/>
              </a:rPr>
              <a:t>  </a:t>
            </a:r>
            <a:r>
              <a:rPr lang="en-US" altLang="zh-CN" sz="1100" dirty="0" err="1">
                <a:solidFill>
                  <a:srgbClr val="9CDCFE"/>
                </a:solidFill>
                <a:latin typeface="Consolas" panose="020B0609020204030204" pitchFamily="49" charset="0"/>
              </a:rPr>
              <a:t>file</a:t>
            </a:r>
            <a:r>
              <a:rPr lang="en-US" altLang="zh-CN" sz="1100" dirty="0" err="1">
                <a:solidFill>
                  <a:srgbClr val="D4D4D4"/>
                </a:solidFill>
                <a:latin typeface="Consolas" panose="020B0609020204030204" pitchFamily="49" charset="0"/>
              </a:rPr>
              <a:t>.</a:t>
            </a:r>
            <a:r>
              <a:rPr lang="en-US" altLang="zh-CN" sz="1100" dirty="0" err="1">
                <a:solidFill>
                  <a:srgbClr val="DCDCAA"/>
                </a:solidFill>
                <a:latin typeface="Consolas" panose="020B0609020204030204" pitchFamily="49" charset="0"/>
              </a:rPr>
              <a:t>close</a:t>
            </a:r>
            <a:r>
              <a:rPr lang="en-US" altLang="zh-CN" sz="1100" dirty="0" smtClean="0">
                <a:solidFill>
                  <a:srgbClr val="D4D4D4"/>
                </a:solidFill>
                <a:latin typeface="Consolas" panose="020B0609020204030204" pitchFamily="49" charset="0"/>
              </a:rPr>
              <a:t>();</a:t>
            </a:r>
          </a:p>
          <a:p>
            <a:r>
              <a:rPr lang="en-US" altLang="zh-CN" sz="1100" dirty="0" smtClean="0">
                <a:solidFill>
                  <a:srgbClr val="000000"/>
                </a:solidFill>
                <a:latin typeface="Source Code Pro"/>
              </a:rPr>
              <a:t>  </a:t>
            </a:r>
            <a:r>
              <a:rPr lang="en-US" altLang="zh-CN" sz="1100" dirty="0" err="1">
                <a:solidFill>
                  <a:srgbClr val="D4D4D4"/>
                </a:solidFill>
                <a:latin typeface="Consolas" panose="020B0609020204030204" pitchFamily="49" charset="0"/>
              </a:rPr>
              <a:t>ICudaEngine</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engine</a:t>
            </a:r>
            <a:r>
              <a:rPr lang="en-US" altLang="zh-CN" sz="1100" dirty="0">
                <a:solidFill>
                  <a:srgbClr val="D4D4D4"/>
                </a:solidFill>
                <a:latin typeface="Consolas" panose="020B0609020204030204" pitchFamily="49" charset="0"/>
              </a:rPr>
              <a:t> = </a:t>
            </a:r>
            <a:r>
              <a:rPr lang="en-US" altLang="zh-CN" sz="1100" dirty="0">
                <a:solidFill>
                  <a:srgbClr val="9CDCFE"/>
                </a:solidFill>
                <a:latin typeface="Consolas" panose="020B0609020204030204" pitchFamily="49" charset="0"/>
              </a:rPr>
              <a:t>runtime</a:t>
            </a:r>
            <a:r>
              <a:rPr lang="en-US" altLang="zh-CN" sz="1100" dirty="0">
                <a:solidFill>
                  <a:srgbClr val="D4D4D4"/>
                </a:solidFill>
                <a:latin typeface="Consolas" panose="020B0609020204030204" pitchFamily="49" charset="0"/>
              </a:rPr>
              <a:t>-&gt;</a:t>
            </a:r>
            <a:r>
              <a:rPr lang="en-US" altLang="zh-CN" sz="1100" dirty="0" err="1">
                <a:solidFill>
                  <a:srgbClr val="DCDCAA"/>
                </a:solidFill>
                <a:latin typeface="Consolas" panose="020B0609020204030204" pitchFamily="49" charset="0"/>
              </a:rPr>
              <a:t>deserializeCudaEngine</a:t>
            </a:r>
            <a:r>
              <a:rPr lang="en-US" altLang="zh-CN" sz="1100" dirty="0">
                <a:solidFill>
                  <a:srgbClr val="D4D4D4"/>
                </a:solidFill>
                <a:latin typeface="Consolas" panose="020B0609020204030204" pitchFamily="49" charset="0"/>
              </a:rPr>
              <a:t>(</a:t>
            </a:r>
            <a:r>
              <a:rPr lang="en-US" altLang="zh-CN" sz="1100" dirty="0" err="1">
                <a:solidFill>
                  <a:srgbClr val="D4D4D4"/>
                </a:solidFill>
                <a:latin typeface="Consolas" panose="020B0609020204030204" pitchFamily="49" charset="0"/>
              </a:rPr>
              <a:t>modelStream</a:t>
            </a:r>
            <a:r>
              <a:rPr lang="en-US" altLang="zh-CN" sz="1100" dirty="0">
                <a:solidFill>
                  <a:srgbClr val="D4D4D4"/>
                </a:solidFill>
                <a:latin typeface="Consolas" panose="020B0609020204030204" pitchFamily="49" charset="0"/>
              </a:rPr>
              <a:t>, size</a:t>
            </a:r>
            <a:r>
              <a:rPr lang="en-US" altLang="zh-CN" sz="1100" dirty="0" smtClean="0">
                <a:solidFill>
                  <a:srgbClr val="D4D4D4"/>
                </a:solidFill>
                <a:latin typeface="Consolas" panose="020B0609020204030204" pitchFamily="49" charset="0"/>
              </a:rPr>
              <a:t>);</a:t>
            </a:r>
          </a:p>
          <a:p>
            <a:endParaRPr lang="en-US" altLang="zh-CN" sz="1100" dirty="0" smtClean="0">
              <a:solidFill>
                <a:srgbClr val="6A9955"/>
              </a:solidFill>
              <a:latin typeface="Consolas" panose="020B0609020204030204" pitchFamily="49" charset="0"/>
            </a:endParaRPr>
          </a:p>
          <a:p>
            <a:r>
              <a:rPr lang="en-US" altLang="zh-CN" sz="1100" dirty="0" smtClean="0">
                <a:solidFill>
                  <a:srgbClr val="6A9955"/>
                </a:solidFill>
                <a:latin typeface="Consolas" panose="020B0609020204030204" pitchFamily="49" charset="0"/>
              </a:rPr>
              <a:t>  // </a:t>
            </a:r>
            <a:r>
              <a:rPr lang="en-US" altLang="zh-CN" sz="1100" dirty="0">
                <a:solidFill>
                  <a:srgbClr val="6A9955"/>
                </a:solidFill>
                <a:latin typeface="Consolas" panose="020B0609020204030204" pitchFamily="49" charset="0"/>
              </a:rPr>
              <a:t>Create </a:t>
            </a:r>
            <a:r>
              <a:rPr lang="en-US" altLang="zh-CN" sz="1100" dirty="0" err="1">
                <a:solidFill>
                  <a:srgbClr val="6A9955"/>
                </a:solidFill>
                <a:latin typeface="Consolas" panose="020B0609020204030204" pitchFamily="49" charset="0"/>
              </a:rPr>
              <a:t>cuda</a:t>
            </a:r>
            <a:r>
              <a:rPr lang="en-US" altLang="zh-CN" sz="1100" dirty="0">
                <a:solidFill>
                  <a:srgbClr val="6A9955"/>
                </a:solidFill>
                <a:latin typeface="Consolas" panose="020B0609020204030204" pitchFamily="49" charset="0"/>
              </a:rPr>
              <a:t> memory.</a:t>
            </a:r>
            <a:endParaRPr lang="en-US" altLang="zh-CN" sz="1100" dirty="0">
              <a:solidFill>
                <a:srgbClr val="D4D4D4"/>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err="1">
                <a:solidFill>
                  <a:srgbClr val="DCDCAA"/>
                </a:solidFill>
                <a:latin typeface="Consolas" panose="020B0609020204030204" pitchFamily="49" charset="0"/>
              </a:rPr>
              <a:t>cudaMalloc</a:t>
            </a:r>
            <a:r>
              <a:rPr lang="en-US" altLang="zh-CN" sz="1100" dirty="0">
                <a:solidFill>
                  <a:srgbClr val="D4D4D4"/>
                </a:solidFill>
                <a:latin typeface="Consolas" panose="020B0609020204030204" pitchFamily="49" charset="0"/>
              </a:rPr>
              <a:t>((</a:t>
            </a:r>
            <a:r>
              <a:rPr lang="en-US" altLang="zh-CN" sz="1100" dirty="0">
                <a:solidFill>
                  <a:srgbClr val="569CD6"/>
                </a:solidFill>
                <a:latin typeface="Consolas" panose="020B0609020204030204" pitchFamily="49" charset="0"/>
              </a:rPr>
              <a:t>void</a:t>
            </a:r>
            <a:r>
              <a:rPr lang="en-US" altLang="zh-CN" sz="1100" dirty="0">
                <a:solidFill>
                  <a:srgbClr val="D4D4D4"/>
                </a:solidFill>
                <a:latin typeface="Consolas" panose="020B0609020204030204" pitchFamily="49" charset="0"/>
              </a:rPr>
              <a:t>**)&amp;</a:t>
            </a:r>
            <a:r>
              <a:rPr lang="en-US" altLang="zh-CN" sz="1100" dirty="0">
                <a:solidFill>
                  <a:srgbClr val="9CDCFE"/>
                </a:solidFill>
                <a:latin typeface="Consolas" panose="020B0609020204030204" pitchFamily="49" charset="0"/>
              </a:rPr>
              <a:t>buffers_</a:t>
            </a:r>
            <a:r>
              <a:rPr lang="en-US" altLang="zh-CN" sz="1100" dirty="0">
                <a:solidFill>
                  <a:srgbClr val="D4D4D4"/>
                </a:solidFill>
                <a:latin typeface="Consolas" panose="020B0609020204030204" pitchFamily="49" charset="0"/>
              </a:rPr>
              <a:t>[</a:t>
            </a:r>
            <a:r>
              <a:rPr lang="en-US" altLang="zh-CN" sz="1100" dirty="0" err="1">
                <a:solidFill>
                  <a:srgbClr val="D4D4D4"/>
                </a:solidFill>
                <a:latin typeface="Consolas" panose="020B0609020204030204" pitchFamily="49" charset="0"/>
              </a:rPr>
              <a:t>inputIndex</a:t>
            </a:r>
            <a:r>
              <a:rPr lang="en-US" altLang="zh-CN" sz="1100" dirty="0">
                <a:solidFill>
                  <a:srgbClr val="D4D4D4"/>
                </a:solidFill>
                <a:latin typeface="Consolas" panose="020B0609020204030204" pitchFamily="49" charset="0"/>
              </a:rPr>
              <a:t>], </a:t>
            </a:r>
            <a:r>
              <a:rPr lang="en-US" altLang="zh-CN" sz="1100" dirty="0" err="1">
                <a:solidFill>
                  <a:srgbClr val="D4D4D4"/>
                </a:solidFill>
                <a:latin typeface="Consolas" panose="020B0609020204030204" pitchFamily="49" charset="0"/>
              </a:rPr>
              <a:t>inputLen</a:t>
            </a:r>
            <a:r>
              <a:rPr lang="en-US" altLang="zh-CN" sz="1100" dirty="0">
                <a:solidFill>
                  <a:srgbClr val="D4D4D4"/>
                </a:solidFill>
                <a:latin typeface="Consolas" panose="020B0609020204030204" pitchFamily="49" charset="0"/>
              </a:rPr>
              <a:t> * </a:t>
            </a:r>
            <a:r>
              <a:rPr lang="en-US" altLang="zh-CN" sz="1100" dirty="0" err="1">
                <a:solidFill>
                  <a:srgbClr val="569CD6"/>
                </a:solidFill>
                <a:latin typeface="Consolas" panose="020B0609020204030204" pitchFamily="49" charset="0"/>
              </a:rPr>
              <a:t>sizeof</a:t>
            </a:r>
            <a:r>
              <a:rPr lang="en-US" altLang="zh-CN" sz="1100" dirty="0">
                <a:solidFill>
                  <a:srgbClr val="D4D4D4"/>
                </a:solidFill>
                <a:latin typeface="Consolas" panose="020B0609020204030204" pitchFamily="49" charset="0"/>
              </a:rPr>
              <a:t>(</a:t>
            </a:r>
            <a:r>
              <a:rPr lang="en-US" altLang="zh-CN" sz="1100" dirty="0">
                <a:solidFill>
                  <a:srgbClr val="569CD6"/>
                </a:solidFill>
                <a:latin typeface="Consolas" panose="020B0609020204030204" pitchFamily="49" charset="0"/>
              </a:rPr>
              <a:t>float</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err="1">
                <a:solidFill>
                  <a:srgbClr val="DCDCAA"/>
                </a:solidFill>
                <a:latin typeface="Consolas" panose="020B0609020204030204" pitchFamily="49" charset="0"/>
              </a:rPr>
              <a:t>cudaMalloc</a:t>
            </a:r>
            <a:r>
              <a:rPr lang="en-US" altLang="zh-CN" sz="1100" dirty="0">
                <a:solidFill>
                  <a:srgbClr val="D4D4D4"/>
                </a:solidFill>
                <a:latin typeface="Consolas" panose="020B0609020204030204" pitchFamily="49" charset="0"/>
              </a:rPr>
              <a:t>((</a:t>
            </a:r>
            <a:r>
              <a:rPr lang="en-US" altLang="zh-CN" sz="1100" dirty="0">
                <a:solidFill>
                  <a:srgbClr val="569CD6"/>
                </a:solidFill>
                <a:latin typeface="Consolas" panose="020B0609020204030204" pitchFamily="49" charset="0"/>
              </a:rPr>
              <a:t>void</a:t>
            </a:r>
            <a:r>
              <a:rPr lang="en-US" altLang="zh-CN" sz="1100" dirty="0">
                <a:solidFill>
                  <a:srgbClr val="D4D4D4"/>
                </a:solidFill>
                <a:latin typeface="Consolas" panose="020B0609020204030204" pitchFamily="49" charset="0"/>
              </a:rPr>
              <a:t>**)&amp;</a:t>
            </a:r>
            <a:r>
              <a:rPr lang="en-US" altLang="zh-CN" sz="1100" dirty="0">
                <a:solidFill>
                  <a:srgbClr val="9CDCFE"/>
                </a:solidFill>
                <a:latin typeface="Consolas" panose="020B0609020204030204" pitchFamily="49" charset="0"/>
              </a:rPr>
              <a:t>buffers_</a:t>
            </a:r>
            <a:r>
              <a:rPr lang="en-US" altLang="zh-CN" sz="1100" dirty="0">
                <a:solidFill>
                  <a:srgbClr val="D4D4D4"/>
                </a:solidFill>
                <a:latin typeface="Consolas" panose="020B0609020204030204" pitchFamily="49" charset="0"/>
              </a:rPr>
              <a:t>[</a:t>
            </a:r>
            <a:r>
              <a:rPr lang="en-US" altLang="zh-CN" sz="1100" dirty="0" err="1">
                <a:solidFill>
                  <a:srgbClr val="D4D4D4"/>
                </a:solidFill>
                <a:latin typeface="Consolas" panose="020B0609020204030204" pitchFamily="49" charset="0"/>
              </a:rPr>
              <a:t>outputIndex</a:t>
            </a:r>
            <a:r>
              <a:rPr lang="en-US" altLang="zh-CN" sz="1100" dirty="0">
                <a:solidFill>
                  <a:srgbClr val="D4D4D4"/>
                </a:solidFill>
                <a:latin typeface="Consolas" panose="020B0609020204030204" pitchFamily="49" charset="0"/>
              </a:rPr>
              <a:t>], </a:t>
            </a:r>
            <a:r>
              <a:rPr lang="en-US" altLang="zh-CN" sz="1100" dirty="0" err="1">
                <a:solidFill>
                  <a:srgbClr val="D4D4D4"/>
                </a:solidFill>
                <a:latin typeface="Consolas" panose="020B0609020204030204" pitchFamily="49" charset="0"/>
              </a:rPr>
              <a:t>outputLen</a:t>
            </a:r>
            <a:r>
              <a:rPr lang="en-US" altLang="zh-CN" sz="1100" dirty="0">
                <a:solidFill>
                  <a:srgbClr val="D4D4D4"/>
                </a:solidFill>
                <a:latin typeface="Consolas" panose="020B0609020204030204" pitchFamily="49" charset="0"/>
              </a:rPr>
              <a:t> * </a:t>
            </a:r>
            <a:r>
              <a:rPr lang="en-US" altLang="zh-CN" sz="1100" dirty="0" err="1">
                <a:solidFill>
                  <a:srgbClr val="569CD6"/>
                </a:solidFill>
                <a:latin typeface="Consolas" panose="020B0609020204030204" pitchFamily="49" charset="0"/>
              </a:rPr>
              <a:t>sizeof</a:t>
            </a:r>
            <a:r>
              <a:rPr lang="en-US" altLang="zh-CN" sz="1100" dirty="0">
                <a:solidFill>
                  <a:srgbClr val="D4D4D4"/>
                </a:solidFill>
                <a:latin typeface="Consolas" panose="020B0609020204030204" pitchFamily="49" charset="0"/>
              </a:rPr>
              <a:t>(</a:t>
            </a:r>
            <a:r>
              <a:rPr lang="en-US" altLang="zh-CN" sz="1100" dirty="0">
                <a:solidFill>
                  <a:srgbClr val="569CD6"/>
                </a:solidFill>
                <a:latin typeface="Consolas" panose="020B0609020204030204" pitchFamily="49" charset="0"/>
              </a:rPr>
              <a:t>float</a:t>
            </a:r>
            <a:r>
              <a:rPr lang="en-US" altLang="zh-CN" sz="1100" dirty="0" smtClean="0">
                <a:solidFill>
                  <a:srgbClr val="D4D4D4"/>
                </a:solidFill>
                <a:latin typeface="Consolas" panose="020B0609020204030204" pitchFamily="49" charset="0"/>
              </a:rPr>
              <a:t>));</a:t>
            </a:r>
          </a:p>
          <a:p>
            <a:r>
              <a:rPr lang="en-US" altLang="zh-CN" sz="1100" dirty="0" smtClean="0">
                <a:solidFill>
                  <a:srgbClr val="6A9955"/>
                </a:solidFill>
                <a:latin typeface="Consolas" panose="020B0609020204030204" pitchFamily="49" charset="0"/>
              </a:rPr>
              <a:t>  // Create </a:t>
            </a:r>
            <a:r>
              <a:rPr lang="en-US" altLang="zh-CN" sz="1100" dirty="0">
                <a:solidFill>
                  <a:srgbClr val="6A9955"/>
                </a:solidFill>
                <a:latin typeface="Consolas" panose="020B0609020204030204" pitchFamily="49" charset="0"/>
              </a:rPr>
              <a:t>stream </a:t>
            </a:r>
            <a:endParaRPr lang="en-US" altLang="zh-CN" sz="1100" dirty="0" smtClean="0">
              <a:solidFill>
                <a:srgbClr val="6A9955"/>
              </a:solidFill>
              <a:latin typeface="Consolas" panose="020B0609020204030204" pitchFamily="49" charset="0"/>
            </a:endParaRPr>
          </a:p>
          <a:p>
            <a:r>
              <a:rPr lang="en-US" altLang="zh-CN" sz="1100" dirty="0">
                <a:solidFill>
                  <a:srgbClr val="D4D4D4"/>
                </a:solidFill>
                <a:latin typeface="Consolas" panose="020B0609020204030204" pitchFamily="49" charset="0"/>
              </a:rPr>
              <a:t>  </a:t>
            </a:r>
            <a:r>
              <a:rPr lang="en-US" altLang="zh-CN" sz="1100" dirty="0" err="1">
                <a:solidFill>
                  <a:srgbClr val="DCDCAA"/>
                </a:solidFill>
                <a:latin typeface="Consolas" panose="020B0609020204030204" pitchFamily="49" charset="0"/>
              </a:rPr>
              <a:t>cudaStreamCreate</a:t>
            </a:r>
            <a:r>
              <a:rPr lang="en-US" altLang="zh-CN" sz="1100" dirty="0">
                <a:solidFill>
                  <a:srgbClr val="D4D4D4"/>
                </a:solidFill>
                <a:latin typeface="Consolas" panose="020B0609020204030204" pitchFamily="49" charset="0"/>
              </a:rPr>
              <a:t>(&amp;stream</a:t>
            </a:r>
            <a:r>
              <a:rPr lang="en-US" altLang="zh-CN" sz="1100" dirty="0" smtClean="0">
                <a:solidFill>
                  <a:srgbClr val="D4D4D4"/>
                </a:solidFill>
                <a:latin typeface="Consolas" panose="020B0609020204030204" pitchFamily="49" charset="0"/>
              </a:rPr>
              <a:t>_);</a:t>
            </a:r>
          </a:p>
          <a:p>
            <a:r>
              <a:rPr lang="en-US" altLang="zh-CN" sz="1100" dirty="0" smtClean="0">
                <a:solidFill>
                  <a:srgbClr val="6A9955"/>
                </a:solidFill>
                <a:latin typeface="Consolas" panose="020B0609020204030204" pitchFamily="49" charset="0"/>
              </a:rPr>
              <a:t>  // </a:t>
            </a:r>
            <a:r>
              <a:rPr lang="en-US" altLang="zh-CN" sz="1100" dirty="0" err="1">
                <a:solidFill>
                  <a:srgbClr val="6A9955"/>
                </a:solidFill>
                <a:latin typeface="Consolas" panose="020B0609020204030204" pitchFamily="49" charset="0"/>
              </a:rPr>
              <a:t>Memcpy</a:t>
            </a:r>
            <a:r>
              <a:rPr lang="en-US" altLang="zh-CN" sz="1100" dirty="0">
                <a:solidFill>
                  <a:srgbClr val="6A9955"/>
                </a:solidFill>
                <a:latin typeface="Consolas" panose="020B0609020204030204" pitchFamily="49" charset="0"/>
              </a:rPr>
              <a:t> from host input buffers to device input buffers</a:t>
            </a:r>
            <a:endParaRPr lang="en-US" altLang="zh-CN" sz="1100" dirty="0">
              <a:solidFill>
                <a:srgbClr val="D4D4D4"/>
              </a:solidFill>
              <a:latin typeface="Consolas" panose="020B0609020204030204" pitchFamily="49" charset="0"/>
            </a:endParaRPr>
          </a:p>
          <a:p>
            <a:r>
              <a:rPr lang="en-US" altLang="zh-CN" sz="1100" dirty="0" smtClean="0">
                <a:solidFill>
                  <a:srgbClr val="D4D4D4"/>
                </a:solidFill>
                <a:latin typeface="Consolas" panose="020B0609020204030204" pitchFamily="49" charset="0"/>
              </a:rPr>
              <a:t>  data</a:t>
            </a:r>
            <a:r>
              <a:rPr lang="en-US" altLang="zh-CN" sz="1100" dirty="0">
                <a:solidFill>
                  <a:srgbClr val="D4D4D4"/>
                </a:solidFill>
                <a:latin typeface="Consolas" panose="020B0609020204030204" pitchFamily="49" charset="0"/>
              </a:rPr>
              <a:t>_ = &amp;(</a:t>
            </a:r>
            <a:r>
              <a:rPr lang="en-US" altLang="zh-CN" sz="1100" dirty="0" err="1">
                <a:solidFill>
                  <a:srgbClr val="D4D4D4"/>
                </a:solidFill>
                <a:latin typeface="Consolas" panose="020B0609020204030204" pitchFamily="49" charset="0"/>
              </a:rPr>
              <a:t>inferData</a:t>
            </a:r>
            <a:r>
              <a:rPr lang="en-US" altLang="zh-CN" sz="1100" dirty="0">
                <a:solidFill>
                  <a:srgbClr val="D4D4D4"/>
                </a:solidFill>
                <a:latin typeface="Consolas" panose="020B0609020204030204" pitchFamily="49" charset="0"/>
              </a:rPr>
              <a:t>[0</a:t>
            </a:r>
            <a:r>
              <a:rPr lang="en-US" altLang="zh-CN" sz="1100" dirty="0" smtClean="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err="1">
                <a:solidFill>
                  <a:srgbClr val="D4D4D4"/>
                </a:solidFill>
                <a:latin typeface="Consolas" panose="020B0609020204030204" pitchFamily="49" charset="0"/>
              </a:rPr>
              <a:t>cudaMemcpyAsync</a:t>
            </a:r>
            <a:r>
              <a:rPr lang="en-US" altLang="zh-CN" sz="1100" dirty="0">
                <a:solidFill>
                  <a:srgbClr val="D4D4D4"/>
                </a:solidFill>
                <a:latin typeface="Consolas" panose="020B0609020204030204" pitchFamily="49" charset="0"/>
              </a:rPr>
              <a:t>(buffers_[</a:t>
            </a:r>
            <a:r>
              <a:rPr lang="en-US" altLang="zh-CN" sz="1100" dirty="0" err="1">
                <a:solidFill>
                  <a:srgbClr val="D4D4D4"/>
                </a:solidFill>
                <a:latin typeface="Consolas" panose="020B0609020204030204" pitchFamily="49" charset="0"/>
              </a:rPr>
              <a:t>inputIndex</a:t>
            </a:r>
            <a:r>
              <a:rPr lang="en-US" altLang="zh-CN" sz="1100" dirty="0">
                <a:solidFill>
                  <a:srgbClr val="D4D4D4"/>
                </a:solidFill>
                <a:latin typeface="Consolas" panose="020B0609020204030204" pitchFamily="49" charset="0"/>
              </a:rPr>
              <a:t>], data_, </a:t>
            </a:r>
            <a:r>
              <a:rPr lang="en-US" altLang="zh-CN" sz="1100" dirty="0" err="1">
                <a:solidFill>
                  <a:srgbClr val="D4D4D4"/>
                </a:solidFill>
                <a:latin typeface="Consolas" panose="020B0609020204030204" pitchFamily="49" charset="0"/>
              </a:rPr>
              <a:t>inputLen</a:t>
            </a:r>
            <a:r>
              <a:rPr lang="en-US" altLang="zh-CN" sz="1100" dirty="0">
                <a:solidFill>
                  <a:srgbClr val="D4D4D4"/>
                </a:solidFill>
                <a:latin typeface="Consolas" panose="020B0609020204030204" pitchFamily="49" charset="0"/>
              </a:rPr>
              <a:t> * </a:t>
            </a:r>
            <a:r>
              <a:rPr lang="en-US" altLang="zh-CN" sz="1100" dirty="0" err="1">
                <a:solidFill>
                  <a:srgbClr val="D4D4D4"/>
                </a:solidFill>
                <a:latin typeface="Consolas" panose="020B0609020204030204" pitchFamily="49" charset="0"/>
              </a:rPr>
              <a:t>sizeof</a:t>
            </a:r>
            <a:r>
              <a:rPr lang="en-US" altLang="zh-CN" sz="1100" dirty="0">
                <a:solidFill>
                  <a:srgbClr val="D4D4D4"/>
                </a:solidFill>
                <a:latin typeface="Consolas" panose="020B0609020204030204" pitchFamily="49" charset="0"/>
              </a:rPr>
              <a:t>(float), </a:t>
            </a:r>
            <a:r>
              <a:rPr lang="en-US" altLang="zh-CN" sz="1100" dirty="0" err="1">
                <a:solidFill>
                  <a:srgbClr val="D4D4D4"/>
                </a:solidFill>
                <a:latin typeface="Consolas" panose="020B0609020204030204" pitchFamily="49" charset="0"/>
              </a:rPr>
              <a:t>cudaMemcpyHostToDevice</a:t>
            </a:r>
            <a:r>
              <a:rPr lang="en-US" altLang="zh-CN" sz="1100" dirty="0">
                <a:solidFill>
                  <a:srgbClr val="D4D4D4"/>
                </a:solidFill>
                <a:latin typeface="Consolas" panose="020B0609020204030204" pitchFamily="49" charset="0"/>
              </a:rPr>
              <a:t>, stream_); </a:t>
            </a:r>
            <a:endParaRPr lang="en-US" altLang="zh-CN" sz="1100" dirty="0" smtClean="0">
              <a:solidFill>
                <a:srgbClr val="6A9955"/>
              </a:solidFill>
              <a:latin typeface="Consolas" panose="020B0609020204030204" pitchFamily="49" charset="0"/>
            </a:endParaRPr>
          </a:p>
          <a:p>
            <a:r>
              <a:rPr lang="en-US" altLang="zh-CN" sz="1100" dirty="0" smtClean="0">
                <a:solidFill>
                  <a:srgbClr val="6A9955"/>
                </a:solidFill>
                <a:latin typeface="Consolas" panose="020B0609020204030204" pitchFamily="49" charset="0"/>
              </a:rPr>
              <a:t>  // Create Context</a:t>
            </a:r>
            <a:r>
              <a:rPr lang="en-US" altLang="zh-CN" sz="1100" dirty="0" smtClean="0">
                <a:solidFill>
                  <a:srgbClr val="D4D4D4"/>
                </a:solidFill>
                <a:latin typeface="Consolas" panose="020B0609020204030204" pitchFamily="49" charset="0"/>
              </a:rPr>
              <a:t/>
            </a:r>
            <a:br>
              <a:rPr lang="en-US" altLang="zh-CN" sz="1100" dirty="0" smtClean="0">
                <a:solidFill>
                  <a:srgbClr val="D4D4D4"/>
                </a:solidFill>
                <a:latin typeface="Consolas" panose="020B0609020204030204" pitchFamily="49" charset="0"/>
              </a:rPr>
            </a:br>
            <a:r>
              <a:rPr lang="en-US" altLang="zh-CN" sz="1100" dirty="0" smtClean="0">
                <a:solidFill>
                  <a:srgbClr val="D4D4D4"/>
                </a:solidFill>
                <a:latin typeface="Consolas" panose="020B0609020204030204" pitchFamily="49" charset="0"/>
              </a:rPr>
              <a:t>  </a:t>
            </a:r>
            <a:r>
              <a:rPr lang="en-US" altLang="zh-CN" sz="1100" dirty="0" smtClean="0">
                <a:solidFill>
                  <a:srgbClr val="569CD6"/>
                </a:solidFill>
                <a:latin typeface="Consolas" panose="020B0609020204030204" pitchFamily="49" charset="0"/>
              </a:rPr>
              <a:t>auto</a:t>
            </a:r>
            <a:r>
              <a:rPr lang="en-US" altLang="zh-CN" sz="1100" dirty="0" smtClean="0">
                <a:solidFill>
                  <a:srgbClr val="D4D4D4"/>
                </a:solidFill>
                <a:latin typeface="Consolas" panose="020B0609020204030204" pitchFamily="49" charset="0"/>
              </a:rPr>
              <a:t> </a:t>
            </a:r>
            <a:r>
              <a:rPr lang="en-US" altLang="zh-CN" sz="1100" dirty="0" smtClean="0">
                <a:solidFill>
                  <a:srgbClr val="9CDCFE"/>
                </a:solidFill>
                <a:latin typeface="Consolas" panose="020B0609020204030204" pitchFamily="49" charset="0"/>
              </a:rPr>
              <a:t>context</a:t>
            </a:r>
            <a:r>
              <a:rPr lang="en-US" altLang="zh-CN" sz="1100" dirty="0" smtClean="0">
                <a:solidFill>
                  <a:srgbClr val="D4D4D4"/>
                </a:solidFill>
                <a:latin typeface="Consolas" panose="020B0609020204030204" pitchFamily="49" charset="0"/>
              </a:rPr>
              <a:t> = </a:t>
            </a:r>
            <a:r>
              <a:rPr lang="en-US" altLang="zh-CN" sz="1100" dirty="0" err="1" smtClean="0">
                <a:solidFill>
                  <a:srgbClr val="4EC9B0"/>
                </a:solidFill>
                <a:latin typeface="Consolas" panose="020B0609020204030204" pitchFamily="49" charset="0"/>
              </a:rPr>
              <a:t>TrtUniquePtr</a:t>
            </a:r>
            <a:r>
              <a:rPr lang="en-US" altLang="zh-CN" sz="1100" dirty="0" smtClean="0">
                <a:solidFill>
                  <a:srgbClr val="D4D4D4"/>
                </a:solidFill>
                <a:latin typeface="Consolas" panose="020B0609020204030204" pitchFamily="49" charset="0"/>
              </a:rPr>
              <a:t>&lt;</a:t>
            </a:r>
            <a:r>
              <a:rPr lang="en-US" altLang="zh-CN" sz="1100" dirty="0" smtClean="0">
                <a:solidFill>
                  <a:srgbClr val="4EC9B0"/>
                </a:solidFill>
                <a:latin typeface="Consolas" panose="020B0609020204030204" pitchFamily="49" charset="0"/>
              </a:rPr>
              <a:t>nvinfer1</a:t>
            </a:r>
            <a:r>
              <a:rPr lang="en-US" altLang="zh-CN" sz="1100" dirty="0" smtClean="0">
                <a:solidFill>
                  <a:srgbClr val="D4D4D4"/>
                </a:solidFill>
                <a:latin typeface="Consolas" panose="020B0609020204030204" pitchFamily="49" charset="0"/>
              </a:rPr>
              <a:t>::</a:t>
            </a:r>
            <a:r>
              <a:rPr lang="en-US" altLang="zh-CN" sz="1100" dirty="0" err="1" smtClean="0">
                <a:solidFill>
                  <a:srgbClr val="4EC9B0"/>
                </a:solidFill>
                <a:latin typeface="Consolas" panose="020B0609020204030204" pitchFamily="49" charset="0"/>
              </a:rPr>
              <a:t>IExecutionContext</a:t>
            </a:r>
            <a:r>
              <a:rPr lang="en-US" altLang="zh-CN" sz="1100" dirty="0" smtClean="0">
                <a:solidFill>
                  <a:srgbClr val="D4D4D4"/>
                </a:solidFill>
                <a:latin typeface="Consolas" panose="020B0609020204030204" pitchFamily="49" charset="0"/>
              </a:rPr>
              <a:t>&gt;(</a:t>
            </a:r>
            <a:r>
              <a:rPr lang="en-US" altLang="zh-CN" sz="1100" dirty="0" smtClean="0">
                <a:solidFill>
                  <a:srgbClr val="9CDCFE"/>
                </a:solidFill>
                <a:latin typeface="Consolas" panose="020B0609020204030204" pitchFamily="49" charset="0"/>
              </a:rPr>
              <a:t>engine_</a:t>
            </a:r>
            <a:r>
              <a:rPr lang="en-US" altLang="zh-CN" sz="1100" dirty="0" smtClean="0">
                <a:solidFill>
                  <a:srgbClr val="DCDCAA"/>
                </a:solidFill>
                <a:latin typeface="Consolas" panose="020B0609020204030204" pitchFamily="49" charset="0"/>
              </a:rPr>
              <a:t>-&gt;</a:t>
            </a:r>
            <a:r>
              <a:rPr lang="en-US" altLang="zh-CN" sz="1100" dirty="0" err="1" smtClean="0">
                <a:solidFill>
                  <a:srgbClr val="DCDCAA"/>
                </a:solidFill>
                <a:latin typeface="Consolas" panose="020B0609020204030204" pitchFamily="49" charset="0"/>
              </a:rPr>
              <a:t>createExecutionContext</a:t>
            </a:r>
            <a:r>
              <a:rPr lang="en-US" altLang="zh-CN" sz="1100" dirty="0" smtClean="0">
                <a:solidFill>
                  <a:srgbClr val="D4D4D4"/>
                </a:solidFill>
                <a:latin typeface="Consolas" panose="020B0609020204030204" pitchFamily="49" charset="0"/>
              </a:rPr>
              <a:t>());</a:t>
            </a:r>
            <a:r>
              <a:rPr lang="en-US" altLang="zh-CN" sz="1100" dirty="0">
                <a:solidFill>
                  <a:srgbClr val="D4D4D4"/>
                </a:solidFill>
                <a:latin typeface="Consolas" panose="020B0609020204030204" pitchFamily="49" charset="0"/>
              </a:rPr>
              <a:t/>
            </a:r>
            <a:br>
              <a:rPr lang="en-US" altLang="zh-CN" sz="1100" dirty="0">
                <a:solidFill>
                  <a:srgbClr val="D4D4D4"/>
                </a:solidFill>
                <a:latin typeface="Consolas" panose="020B0609020204030204" pitchFamily="49" charset="0"/>
              </a:rPr>
            </a:br>
            <a:r>
              <a:rPr lang="en-US" altLang="zh-CN" sz="1100" dirty="0">
                <a:solidFill>
                  <a:srgbClr val="D4D4D4"/>
                </a:solidFill>
                <a:latin typeface="Consolas" panose="020B0609020204030204" pitchFamily="49" charset="0"/>
              </a:rPr>
              <a:t>  </a:t>
            </a:r>
            <a:r>
              <a:rPr lang="en-US" altLang="zh-CN" sz="1100" dirty="0" smtClean="0">
                <a:solidFill>
                  <a:srgbClr val="9CDCFE"/>
                </a:solidFill>
                <a:latin typeface="Consolas" panose="020B0609020204030204" pitchFamily="49" charset="0"/>
              </a:rPr>
              <a:t>context</a:t>
            </a:r>
            <a:r>
              <a:rPr lang="en-US" altLang="zh-CN" sz="1100" dirty="0">
                <a:solidFill>
                  <a:srgbClr val="9CDCFE"/>
                </a:solidFill>
                <a:latin typeface="Consolas" panose="020B0609020204030204" pitchFamily="49" charset="0"/>
              </a:rPr>
              <a:t>_</a:t>
            </a:r>
            <a:r>
              <a:rPr lang="en-US" altLang="zh-CN" sz="1100" dirty="0">
                <a:solidFill>
                  <a:srgbClr val="D4D4D4"/>
                </a:solidFill>
                <a:latin typeface="Consolas" panose="020B0609020204030204" pitchFamily="49" charset="0"/>
              </a:rPr>
              <a:t>-&gt;</a:t>
            </a:r>
            <a:r>
              <a:rPr lang="en-US" altLang="zh-CN" sz="1100" dirty="0" err="1" smtClean="0">
                <a:solidFill>
                  <a:srgbClr val="DCDCAA"/>
                </a:solidFill>
                <a:latin typeface="Consolas" panose="020B0609020204030204" pitchFamily="49" charset="0"/>
              </a:rPr>
              <a:t>enqueue</a:t>
            </a:r>
            <a:r>
              <a:rPr lang="en-US" altLang="zh-CN" sz="1100" dirty="0" smtClean="0">
                <a:solidFill>
                  <a:srgbClr val="D4D4D4"/>
                </a:solidFill>
                <a:latin typeface="Consolas" panose="020B0609020204030204" pitchFamily="49" charset="0"/>
              </a:rPr>
              <a:t>(</a:t>
            </a:r>
            <a:r>
              <a:rPr lang="en-US" altLang="zh-CN" sz="1100" dirty="0" err="1" smtClean="0">
                <a:solidFill>
                  <a:srgbClr val="9CDCFE"/>
                </a:solidFill>
                <a:latin typeface="Consolas" panose="020B0609020204030204" pitchFamily="49" charset="0"/>
              </a:rPr>
              <a:t>inferOption</a:t>
            </a:r>
            <a:r>
              <a:rPr lang="en-US" altLang="zh-CN" sz="1100" dirty="0">
                <a:solidFill>
                  <a:srgbClr val="9CDCFE"/>
                </a:solidFill>
                <a:latin typeface="Consolas" panose="020B0609020204030204" pitchFamily="49" charset="0"/>
              </a:rPr>
              <a:t>_</a:t>
            </a:r>
            <a:r>
              <a:rPr lang="en-US" altLang="zh-CN" sz="1100" dirty="0">
                <a:solidFill>
                  <a:srgbClr val="D4D4D4"/>
                </a:solidFill>
                <a:latin typeface="Consolas" panose="020B0609020204030204" pitchFamily="49" charset="0"/>
              </a:rPr>
              <a:t>.</a:t>
            </a:r>
            <a:r>
              <a:rPr lang="en-US" altLang="zh-CN" sz="1100" dirty="0" err="1">
                <a:solidFill>
                  <a:srgbClr val="9CDCFE"/>
                </a:solidFill>
                <a:latin typeface="Consolas" panose="020B0609020204030204" pitchFamily="49" charset="0"/>
              </a:rPr>
              <a:t>maxBatchSize</a:t>
            </a:r>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void</a:t>
            </a:r>
            <a:r>
              <a:rPr lang="en-US" altLang="zh-CN" sz="1100" dirty="0">
                <a:solidFill>
                  <a:srgbClr val="D4D4D4"/>
                </a:solidFill>
                <a:latin typeface="Consolas" panose="020B0609020204030204" pitchFamily="49" charset="0"/>
              </a:rPr>
              <a:t>**)buffers_, stream_, </a:t>
            </a:r>
            <a:r>
              <a:rPr lang="en-US" altLang="zh-CN" sz="1100" dirty="0" err="1">
                <a:solidFill>
                  <a:srgbClr val="569CD6"/>
                </a:solidFill>
                <a:latin typeface="Consolas" panose="020B0609020204030204" pitchFamily="49" charset="0"/>
              </a:rPr>
              <a:t>nullptr</a:t>
            </a:r>
            <a:r>
              <a:rPr lang="en-US" altLang="zh-CN" sz="1100" dirty="0">
                <a:solidFill>
                  <a:srgbClr val="D4D4D4"/>
                </a:solidFill>
                <a:latin typeface="Consolas" panose="020B0609020204030204" pitchFamily="49" charset="0"/>
              </a:rPr>
              <a:t>);</a:t>
            </a:r>
          </a:p>
          <a:p>
            <a:r>
              <a:rPr lang="en-US" altLang="zh-CN" sz="1100" dirty="0">
                <a:solidFill>
                  <a:srgbClr val="D4D4D4"/>
                </a:solidFill>
                <a:latin typeface="Consolas" panose="020B0609020204030204" pitchFamily="49" charset="0"/>
              </a:rPr>
              <a:t>  </a:t>
            </a:r>
            <a:r>
              <a:rPr lang="en-US" altLang="zh-CN" sz="1100" dirty="0">
                <a:solidFill>
                  <a:srgbClr val="C586C0"/>
                </a:solidFill>
                <a:latin typeface="Consolas" panose="020B0609020204030204" pitchFamily="49" charset="0"/>
              </a:rPr>
              <a:t>if</a:t>
            </a:r>
            <a:r>
              <a:rPr lang="en-US" altLang="zh-CN" sz="1100" dirty="0">
                <a:solidFill>
                  <a:srgbClr val="D4D4D4"/>
                </a:solidFill>
                <a:latin typeface="Consolas" panose="020B0609020204030204" pitchFamily="49" charset="0"/>
              </a:rPr>
              <a:t> (!</a:t>
            </a:r>
            <a:r>
              <a:rPr lang="en-US" altLang="zh-CN" sz="1100" dirty="0">
                <a:solidFill>
                  <a:srgbClr val="9CDCFE"/>
                </a:solidFill>
                <a:latin typeface="Consolas" panose="020B0609020204030204" pitchFamily="49" charset="0"/>
              </a:rPr>
              <a:t>status</a:t>
            </a:r>
            <a:r>
              <a:rPr lang="en-US" altLang="zh-CN" sz="1100" dirty="0">
                <a:solidFill>
                  <a:srgbClr val="D4D4D4"/>
                </a:solidFill>
                <a:latin typeface="Consolas" panose="020B0609020204030204" pitchFamily="49" charset="0"/>
              </a:rPr>
              <a:t>) { </a:t>
            </a:r>
            <a:r>
              <a:rPr lang="en-US" altLang="zh-CN" sz="1100" dirty="0">
                <a:solidFill>
                  <a:srgbClr val="C586C0"/>
                </a:solidFill>
                <a:latin typeface="Consolas" panose="020B0609020204030204" pitchFamily="49" charset="0"/>
              </a:rPr>
              <a:t>return</a:t>
            </a:r>
            <a:r>
              <a:rPr lang="en-US" altLang="zh-CN" sz="1100" dirty="0">
                <a:solidFill>
                  <a:srgbClr val="D4D4D4"/>
                </a:solidFill>
                <a:latin typeface="Consolas" panose="020B0609020204030204" pitchFamily="49" charset="0"/>
              </a:rPr>
              <a:t> </a:t>
            </a:r>
            <a:r>
              <a:rPr lang="en-US" altLang="zh-CN" sz="1100" dirty="0">
                <a:solidFill>
                  <a:srgbClr val="569CD6"/>
                </a:solidFill>
                <a:latin typeface="Consolas" panose="020B0609020204030204" pitchFamily="49" charset="0"/>
              </a:rPr>
              <a:t>false</a:t>
            </a:r>
            <a:r>
              <a:rPr lang="en-US" altLang="zh-CN" sz="1100" dirty="0">
                <a:solidFill>
                  <a:srgbClr val="D4D4D4"/>
                </a:solidFill>
                <a:latin typeface="Consolas" panose="020B0609020204030204" pitchFamily="49" charset="0"/>
              </a:rPr>
              <a:t>; </a:t>
            </a:r>
            <a:r>
              <a:rPr lang="en-US" altLang="zh-CN" sz="1100" dirty="0" smtClean="0">
                <a:solidFill>
                  <a:srgbClr val="D4D4D4"/>
                </a:solidFill>
                <a:latin typeface="Consolas" panose="020B0609020204030204" pitchFamily="49" charset="0"/>
              </a:rPr>
              <a:t>}</a:t>
            </a:r>
            <a:r>
              <a:rPr lang="en-US" altLang="zh-CN" sz="1100" dirty="0">
                <a:solidFill>
                  <a:srgbClr val="D4D4D4"/>
                </a:solidFill>
                <a:latin typeface="Consolas" panose="020B0609020204030204" pitchFamily="49" charset="0"/>
              </a:rPr>
              <a:t/>
            </a:r>
            <a:br>
              <a:rPr lang="en-US" altLang="zh-CN" sz="1100" dirty="0">
                <a:solidFill>
                  <a:srgbClr val="D4D4D4"/>
                </a:solidFill>
                <a:latin typeface="Consolas" panose="020B0609020204030204" pitchFamily="49" charset="0"/>
              </a:rPr>
            </a:br>
            <a:r>
              <a:rPr lang="en-US" altLang="zh-CN" sz="1100" dirty="0">
                <a:solidFill>
                  <a:srgbClr val="6A9955"/>
                </a:solidFill>
                <a:latin typeface="Consolas" panose="020B0609020204030204" pitchFamily="49" charset="0"/>
              </a:rPr>
              <a:t>  // </a:t>
            </a:r>
            <a:r>
              <a:rPr lang="en-US" altLang="zh-CN" sz="1100" dirty="0" err="1">
                <a:solidFill>
                  <a:srgbClr val="6A9955"/>
                </a:solidFill>
                <a:latin typeface="Consolas" panose="020B0609020204030204" pitchFamily="49" charset="0"/>
              </a:rPr>
              <a:t>Memcpy</a:t>
            </a:r>
            <a:r>
              <a:rPr lang="en-US" altLang="zh-CN" sz="1100" dirty="0">
                <a:solidFill>
                  <a:srgbClr val="6A9955"/>
                </a:solidFill>
                <a:latin typeface="Consolas" panose="020B0609020204030204" pitchFamily="49" charset="0"/>
              </a:rPr>
              <a:t> from device output buffers to host output </a:t>
            </a:r>
            <a:r>
              <a:rPr lang="en-US" altLang="zh-CN" sz="1100" dirty="0" smtClean="0">
                <a:solidFill>
                  <a:srgbClr val="6A9955"/>
                </a:solidFill>
                <a:latin typeface="Consolas" panose="020B0609020204030204" pitchFamily="49" charset="0"/>
              </a:rPr>
              <a:t>buffers</a:t>
            </a:r>
          </a:p>
          <a:p>
            <a:r>
              <a:rPr lang="en-US" altLang="zh-CN" sz="1100" dirty="0" smtClean="0">
                <a:solidFill>
                  <a:srgbClr val="DCDCAA"/>
                </a:solidFill>
                <a:latin typeface="Consolas" panose="020B0609020204030204" pitchFamily="49" charset="0"/>
              </a:rPr>
              <a:t>  </a:t>
            </a:r>
            <a:r>
              <a:rPr lang="en-US" altLang="zh-CN" sz="1100" dirty="0" err="1" smtClean="0">
                <a:solidFill>
                  <a:srgbClr val="DCDCAA"/>
                </a:solidFill>
                <a:latin typeface="Consolas" panose="020B0609020204030204" pitchFamily="49" charset="0"/>
              </a:rPr>
              <a:t>cudaMemcpyAsync</a:t>
            </a:r>
            <a:r>
              <a:rPr lang="en-US" altLang="zh-CN" sz="1100" dirty="0" smtClean="0">
                <a:solidFill>
                  <a:srgbClr val="D4D4D4"/>
                </a:solidFill>
                <a:latin typeface="Consolas" panose="020B0609020204030204" pitchFamily="49" charset="0"/>
              </a:rPr>
              <a:t>((</a:t>
            </a:r>
            <a:r>
              <a:rPr lang="en-US" altLang="zh-CN" sz="1100" dirty="0" smtClean="0">
                <a:solidFill>
                  <a:srgbClr val="569CD6"/>
                </a:solidFill>
                <a:latin typeface="Consolas" panose="020B0609020204030204" pitchFamily="49" charset="0"/>
              </a:rPr>
              <a:t>void</a:t>
            </a:r>
            <a:r>
              <a:rPr lang="en-US" altLang="zh-CN" sz="1100" dirty="0" smtClean="0">
                <a:solidFill>
                  <a:srgbClr val="D4D4D4"/>
                </a:solidFill>
                <a:latin typeface="Consolas" panose="020B0609020204030204" pitchFamily="49" charset="0"/>
              </a:rPr>
              <a:t>*)result_, </a:t>
            </a:r>
            <a:r>
              <a:rPr lang="en-US" altLang="zh-CN" sz="1100" dirty="0" smtClean="0">
                <a:solidFill>
                  <a:srgbClr val="9CDCFE"/>
                </a:solidFill>
                <a:latin typeface="Consolas" panose="020B0609020204030204" pitchFamily="49" charset="0"/>
              </a:rPr>
              <a:t>buffers_</a:t>
            </a:r>
            <a:r>
              <a:rPr lang="en-US" altLang="zh-CN" sz="1100" dirty="0" smtClean="0">
                <a:solidFill>
                  <a:srgbClr val="D4D4D4"/>
                </a:solidFill>
                <a:latin typeface="Consolas" panose="020B0609020204030204" pitchFamily="49" charset="0"/>
              </a:rPr>
              <a:t>[</a:t>
            </a:r>
            <a:r>
              <a:rPr lang="en-US" altLang="zh-CN" sz="1100" dirty="0" err="1" smtClean="0">
                <a:solidFill>
                  <a:srgbClr val="D4D4D4"/>
                </a:solidFill>
                <a:latin typeface="Consolas" panose="020B0609020204030204" pitchFamily="49" charset="0"/>
              </a:rPr>
              <a:t>outputIndex</a:t>
            </a:r>
            <a:r>
              <a:rPr lang="en-US" altLang="zh-CN" sz="1100" dirty="0" smtClean="0">
                <a:solidFill>
                  <a:srgbClr val="D4D4D4"/>
                </a:solidFill>
                <a:latin typeface="Consolas" panose="020B0609020204030204" pitchFamily="49" charset="0"/>
              </a:rPr>
              <a:t>], </a:t>
            </a:r>
            <a:r>
              <a:rPr lang="en-US" altLang="zh-CN" sz="1100" dirty="0" err="1" smtClean="0">
                <a:solidFill>
                  <a:srgbClr val="D4D4D4"/>
                </a:solidFill>
                <a:latin typeface="Consolas" panose="020B0609020204030204" pitchFamily="49" charset="0"/>
              </a:rPr>
              <a:t>outputLen</a:t>
            </a:r>
            <a:r>
              <a:rPr lang="en-US" altLang="zh-CN" sz="1100" dirty="0" smtClean="0">
                <a:solidFill>
                  <a:srgbClr val="D4D4D4"/>
                </a:solidFill>
                <a:latin typeface="Consolas" panose="020B0609020204030204" pitchFamily="49" charset="0"/>
              </a:rPr>
              <a:t> * </a:t>
            </a:r>
            <a:r>
              <a:rPr lang="en-US" altLang="zh-CN" sz="1100" dirty="0" err="1" smtClean="0">
                <a:solidFill>
                  <a:srgbClr val="569CD6"/>
                </a:solidFill>
                <a:latin typeface="Consolas" panose="020B0609020204030204" pitchFamily="49" charset="0"/>
              </a:rPr>
              <a:t>sizeof</a:t>
            </a:r>
            <a:r>
              <a:rPr lang="en-US" altLang="zh-CN" sz="1100" dirty="0" smtClean="0">
                <a:solidFill>
                  <a:srgbClr val="D4D4D4"/>
                </a:solidFill>
                <a:latin typeface="Consolas" panose="020B0609020204030204" pitchFamily="49" charset="0"/>
              </a:rPr>
              <a:t>(</a:t>
            </a:r>
            <a:r>
              <a:rPr lang="en-US" altLang="zh-CN" sz="1100" dirty="0" smtClean="0">
                <a:solidFill>
                  <a:srgbClr val="569CD6"/>
                </a:solidFill>
                <a:latin typeface="Consolas" panose="020B0609020204030204" pitchFamily="49" charset="0"/>
              </a:rPr>
              <a:t>float</a:t>
            </a:r>
            <a:r>
              <a:rPr lang="en-US" altLang="zh-CN" sz="1100" dirty="0" smtClean="0">
                <a:solidFill>
                  <a:srgbClr val="D4D4D4"/>
                </a:solidFill>
                <a:latin typeface="Consolas" panose="020B0609020204030204" pitchFamily="49" charset="0"/>
              </a:rPr>
              <a:t>), </a:t>
            </a:r>
            <a:r>
              <a:rPr lang="en-US" altLang="zh-CN" sz="1100" dirty="0" err="1" smtClean="0">
                <a:solidFill>
                  <a:srgbClr val="4FC1FF"/>
                </a:solidFill>
                <a:latin typeface="Consolas" panose="020B0609020204030204" pitchFamily="49" charset="0"/>
              </a:rPr>
              <a:t>cudaMemcpyDeviceToHost</a:t>
            </a:r>
            <a:r>
              <a:rPr lang="en-US" altLang="zh-CN" sz="1100" dirty="0" smtClean="0">
                <a:solidFill>
                  <a:srgbClr val="D4D4D4"/>
                </a:solidFill>
                <a:latin typeface="Consolas" panose="020B0609020204030204" pitchFamily="49" charset="0"/>
              </a:rPr>
              <a:t>, </a:t>
            </a:r>
          </a:p>
          <a:p>
            <a:r>
              <a:rPr lang="en-US" altLang="zh-CN" sz="1100" dirty="0">
                <a:solidFill>
                  <a:srgbClr val="D4D4D4"/>
                </a:solidFill>
                <a:latin typeface="Consolas" panose="020B0609020204030204" pitchFamily="49" charset="0"/>
              </a:rPr>
              <a:t> </a:t>
            </a:r>
            <a:r>
              <a:rPr lang="en-US" altLang="zh-CN" sz="1100" dirty="0" smtClean="0">
                <a:solidFill>
                  <a:srgbClr val="D4D4D4"/>
                </a:solidFill>
                <a:latin typeface="Consolas" panose="020B0609020204030204" pitchFamily="49" charset="0"/>
              </a:rPr>
              <a:t> stream_);</a:t>
            </a:r>
            <a:r>
              <a:rPr lang="en-US" altLang="zh-CN" sz="1100" dirty="0" smtClean="0">
                <a:solidFill>
                  <a:srgbClr val="6A9955"/>
                </a:solidFill>
                <a:latin typeface="Consolas" panose="020B0609020204030204" pitchFamily="49" charset="0"/>
              </a:rPr>
              <a:t> </a:t>
            </a:r>
            <a:r>
              <a:rPr lang="en-US" altLang="zh-CN" sz="1100" dirty="0" smtClean="0">
                <a:solidFill>
                  <a:srgbClr val="D4D4D4"/>
                </a:solidFill>
                <a:latin typeface="Consolas" panose="020B0609020204030204" pitchFamily="49" charset="0"/>
              </a:rPr>
              <a:t/>
            </a:r>
            <a:br>
              <a:rPr lang="en-US" altLang="zh-CN" sz="1100" dirty="0" smtClean="0">
                <a:solidFill>
                  <a:srgbClr val="D4D4D4"/>
                </a:solidFill>
                <a:latin typeface="Consolas" panose="020B0609020204030204" pitchFamily="49" charset="0"/>
              </a:rPr>
            </a:br>
            <a:r>
              <a:rPr lang="en-US" altLang="zh-CN" sz="1100" dirty="0" smtClean="0">
                <a:solidFill>
                  <a:srgbClr val="D4D4D4"/>
                </a:solidFill>
                <a:latin typeface="Consolas" panose="020B0609020204030204" pitchFamily="49" charset="0"/>
              </a:rPr>
              <a:t>  </a:t>
            </a:r>
            <a:r>
              <a:rPr lang="en-US" altLang="zh-CN" sz="1100" dirty="0" err="1" smtClean="0">
                <a:solidFill>
                  <a:srgbClr val="DCDCAA"/>
                </a:solidFill>
                <a:latin typeface="Consolas" panose="020B0609020204030204" pitchFamily="49" charset="0"/>
              </a:rPr>
              <a:t>cudaStreamSynchronize</a:t>
            </a:r>
            <a:r>
              <a:rPr lang="en-US" altLang="zh-CN" sz="1100" dirty="0" smtClean="0">
                <a:solidFill>
                  <a:srgbClr val="D4D4D4"/>
                </a:solidFill>
                <a:latin typeface="Consolas" panose="020B0609020204030204" pitchFamily="49" charset="0"/>
              </a:rPr>
              <a:t>(stream_);</a:t>
            </a:r>
            <a:endParaRPr lang="en-US" altLang="zh-CN" sz="1100" dirty="0">
              <a:solidFill>
                <a:srgbClr val="D4D4D4"/>
              </a:solidFill>
              <a:latin typeface="Consolas" panose="020B0609020204030204" pitchFamily="49" charset="0"/>
            </a:endParaRPr>
          </a:p>
        </p:txBody>
      </p:sp>
      <p:grpSp>
        <p:nvGrpSpPr>
          <p:cNvPr id="3" name="组合 2"/>
          <p:cNvGrpSpPr/>
          <p:nvPr/>
        </p:nvGrpSpPr>
        <p:grpSpPr>
          <a:xfrm>
            <a:off x="6366608" y="2102645"/>
            <a:ext cx="5137458" cy="3512408"/>
            <a:chOff x="6653188" y="1869214"/>
            <a:chExt cx="5137458" cy="3512408"/>
          </a:xfrm>
        </p:grpSpPr>
        <p:sp>
          <p:nvSpPr>
            <p:cNvPr id="10" name="矩形 9"/>
            <p:cNvSpPr/>
            <p:nvPr/>
          </p:nvSpPr>
          <p:spPr>
            <a:xfrm>
              <a:off x="8358630" y="2645761"/>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Engine</a:t>
              </a:r>
              <a:endParaRPr lang="zh-CN" altLang="en-US" sz="1600" dirty="0"/>
            </a:p>
          </p:txBody>
        </p:sp>
        <p:sp>
          <p:nvSpPr>
            <p:cNvPr id="11" name="下箭头 10"/>
            <p:cNvSpPr/>
            <p:nvPr/>
          </p:nvSpPr>
          <p:spPr>
            <a:xfrm>
              <a:off x="9123979" y="3105558"/>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8371330" y="3475134"/>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Context</a:t>
              </a:r>
              <a:endParaRPr lang="zh-CN" altLang="en-US" sz="1600" dirty="0"/>
            </a:p>
          </p:txBody>
        </p:sp>
        <p:sp>
          <p:nvSpPr>
            <p:cNvPr id="13" name="下箭头 12"/>
            <p:cNvSpPr/>
            <p:nvPr/>
          </p:nvSpPr>
          <p:spPr>
            <a:xfrm>
              <a:off x="9136679" y="3934931"/>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8384030" y="4259876"/>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E</a:t>
              </a:r>
              <a:r>
                <a:rPr lang="en-US" altLang="zh-CN" sz="1400" dirty="0" smtClean="0"/>
                <a:t>xecute/</a:t>
              </a:r>
              <a:r>
                <a:rPr lang="en-US" altLang="zh-CN" sz="1400" dirty="0" err="1" smtClean="0"/>
                <a:t>Enqueue</a:t>
              </a:r>
              <a:endParaRPr lang="zh-CN" altLang="en-US" sz="1400" dirty="0"/>
            </a:p>
          </p:txBody>
        </p:sp>
        <p:sp>
          <p:nvSpPr>
            <p:cNvPr id="20" name="下箭头 19"/>
            <p:cNvSpPr/>
            <p:nvPr/>
          </p:nvSpPr>
          <p:spPr>
            <a:xfrm>
              <a:off x="9149379" y="4719673"/>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21" name="矩形 20"/>
            <p:cNvSpPr/>
            <p:nvPr/>
          </p:nvSpPr>
          <p:spPr>
            <a:xfrm>
              <a:off x="8384030" y="5070380"/>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smtClean="0"/>
                <a:t>Result</a:t>
              </a:r>
              <a:endParaRPr lang="zh-CN" altLang="en-US" sz="1600" dirty="0"/>
            </a:p>
          </p:txBody>
        </p:sp>
        <p:sp>
          <p:nvSpPr>
            <p:cNvPr id="23" name="矩形 22"/>
            <p:cNvSpPr/>
            <p:nvPr/>
          </p:nvSpPr>
          <p:spPr>
            <a:xfrm>
              <a:off x="10444446" y="3475134"/>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t>Buffer</a:t>
              </a:r>
              <a:endParaRPr lang="zh-CN" altLang="en-US" sz="1400" dirty="0"/>
            </a:p>
          </p:txBody>
        </p:sp>
        <p:sp>
          <p:nvSpPr>
            <p:cNvPr id="25" name="下箭头 24"/>
            <p:cNvSpPr/>
            <p:nvPr/>
          </p:nvSpPr>
          <p:spPr>
            <a:xfrm rot="16200000">
              <a:off x="10198539" y="3530504"/>
              <a:ext cx="202152" cy="2122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cxnSp>
          <p:nvCxnSpPr>
            <p:cNvPr id="26" name="肘形连接符 25"/>
            <p:cNvCxnSpPr>
              <a:stCxn id="23" idx="2"/>
              <a:endCxn id="16" idx="3"/>
            </p:cNvCxnSpPr>
            <p:nvPr/>
          </p:nvCxnSpPr>
          <p:spPr>
            <a:xfrm rot="5400000">
              <a:off x="10316170" y="3614120"/>
              <a:ext cx="629121" cy="9736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8358630" y="1869214"/>
              <a:ext cx="1759884"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Serialized Network</a:t>
              </a:r>
              <a:endParaRPr lang="zh-CN" altLang="en-US" sz="1400" dirty="0"/>
            </a:p>
          </p:txBody>
        </p:sp>
        <p:sp>
          <p:nvSpPr>
            <p:cNvPr id="32" name="矩形 31"/>
            <p:cNvSpPr/>
            <p:nvPr/>
          </p:nvSpPr>
          <p:spPr>
            <a:xfrm>
              <a:off x="6653188" y="1869214"/>
              <a:ext cx="1346200" cy="3112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smtClean="0"/>
                <a:t>.plan</a:t>
              </a:r>
              <a:endParaRPr lang="zh-CN" altLang="en-US" sz="1400" dirty="0"/>
            </a:p>
          </p:txBody>
        </p:sp>
        <p:sp>
          <p:nvSpPr>
            <p:cNvPr id="33" name="左右箭头 32"/>
            <p:cNvSpPr/>
            <p:nvPr/>
          </p:nvSpPr>
          <p:spPr>
            <a:xfrm>
              <a:off x="8003912" y="1947024"/>
              <a:ext cx="340766" cy="155621"/>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下箭头 33"/>
            <p:cNvSpPr/>
            <p:nvPr/>
          </p:nvSpPr>
          <p:spPr>
            <a:xfrm>
              <a:off x="9123118" y="2292610"/>
              <a:ext cx="229186" cy="20215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grpSp>
    </p:spTree>
    <p:custDataLst>
      <p:tags r:id="rId1"/>
    </p:custDataLst>
    <p:extLst>
      <p:ext uri="{BB962C8B-B14F-4D97-AF65-F5344CB8AC3E}">
        <p14:creationId xmlns:p14="http://schemas.microsoft.com/office/powerpoint/2010/main" val="1702577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862048" y="1893884"/>
            <a:ext cx="10791380" cy="1672275"/>
          </a:xfrm>
        </p:spPr>
        <p:txBody>
          <a:bodyPr/>
          <a:lstStyle/>
          <a:p>
            <a:pPr algn="ct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CUDA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
        <p:nvSpPr>
          <p:cNvPr id="6" name="Title 11">
            <a:extLst>
              <a:ext uri="{FF2B5EF4-FFF2-40B4-BE49-F238E27FC236}">
                <a16:creationId xmlns:a16="http://schemas.microsoft.com/office/drawing/2014/main" id="{DC757D13-45E2-F24A-8C16-64A86312785A}"/>
              </a:ext>
            </a:extLst>
          </p:cNvPr>
          <p:cNvSpPr txBox="1">
            <a:spLocks/>
          </p:cNvSpPr>
          <p:nvPr/>
        </p:nvSpPr>
        <p:spPr>
          <a:xfrm>
            <a:off x="862048" y="2425704"/>
            <a:ext cx="10791380" cy="1672275"/>
          </a:xfrm>
          <a:prstGeom prst="rect">
            <a:avLst/>
          </a:prstGeom>
        </p:spPr>
        <p:txBody>
          <a:bodyPr lIns="0" tIns="0" rIns="0" bIns="0" anchor="t" anchorCtr="0">
            <a:noAutofit/>
          </a:bodyPr>
          <a:lstStyle>
            <a:lvl1pPr algn="l" defTabSz="914400" rtl="0" eaLnBrk="1" latinLnBrk="0" hangingPunct="1">
              <a:lnSpc>
                <a:spcPct val="90000"/>
              </a:lnSpc>
              <a:spcBef>
                <a:spcPct val="0"/>
              </a:spcBef>
              <a:buNone/>
              <a:defRPr sz="9600" b="1" i="0" kern="1200">
                <a:solidFill>
                  <a:schemeClr val="bg1"/>
                </a:solidFill>
                <a:latin typeface="Source Han Sans CN" panose="020B0500000000000000" pitchFamily="34" charset="-128"/>
                <a:ea typeface="Source Han Sans CN" panose="020B0500000000000000" pitchFamily="34" charset="-128"/>
                <a:cs typeface="+mj-cs"/>
              </a:defRPr>
            </a:lvl1pPr>
          </a:lstStyle>
          <a:p>
            <a:pPr algn="ctr"/>
            <a:r>
              <a:rPr lang="en-US" altLang="zh-CN" sz="48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思源黑体" panose="020B0500000000000000" pitchFamily="34" charset="-122"/>
              </a:rPr>
              <a:t>TensorRT</a:t>
            </a:r>
            <a:r>
              <a:rPr lang="zh-CN" altLang="en-US" sz="4800" dirty="0" smtClean="0">
                <a:solidFill>
                  <a:schemeClr val="tx1">
                    <a:lumMod val="95000"/>
                    <a:lumOff val="5000"/>
                  </a:schemeClr>
                </a:solidFill>
                <a:latin typeface="微软雅黑" panose="020B0503020204020204" pitchFamily="34" charset="-122"/>
                <a:ea typeface="微软雅黑" panose="020B0503020204020204" pitchFamily="34" charset="-122"/>
                <a:cs typeface="+mn-ea"/>
                <a:sym typeface="思源黑体" panose="020B0500000000000000" pitchFamily="34" charset="-122"/>
              </a:rPr>
              <a:t>部署实例</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Tree>
    <p:extLst>
      <p:ext uri="{BB962C8B-B14F-4D97-AF65-F5344CB8AC3E}">
        <p14:creationId xmlns:p14="http://schemas.microsoft.com/office/powerpoint/2010/main" val="27644407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rotWithShape="1">
          <a:blip r:embed="rId4"/>
          <a:srcRect l="4315" r="3913"/>
          <a:stretch/>
        </p:blipFill>
        <p:spPr>
          <a:xfrm>
            <a:off x="4156850" y="1817062"/>
            <a:ext cx="7736114" cy="4143375"/>
          </a:xfrm>
          <a:prstGeom prst="rect">
            <a:avLst/>
          </a:prstGeom>
        </p:spPr>
      </p:pic>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smtClean="0">
                <a:solidFill>
                  <a:srgbClr val="002060"/>
                </a:solidFill>
              </a:rPr>
              <a:t>TensorRT</a:t>
            </a:r>
            <a:r>
              <a:rPr lang="zh-CN" altLang="en-US" sz="3600" kern="0" dirty="0" smtClean="0">
                <a:solidFill>
                  <a:srgbClr val="002060"/>
                </a:solidFill>
              </a:rPr>
              <a:t>部署实例</a:t>
            </a:r>
            <a:endParaRPr lang="en-US" altLang="zh-CN" sz="3600" kern="0" dirty="0" smtClean="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19</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3.1 </a:t>
            </a:r>
            <a:r>
              <a:rPr lang="zh-CN" altLang="en-US" sz="2400" dirty="0" smtClean="0">
                <a:solidFill>
                  <a:schemeClr val="accent1"/>
                </a:solidFill>
                <a:latin typeface="Times New Roman" panose="02020603050405020304" pitchFamily="18" charset="0"/>
                <a:cs typeface="Times New Roman" panose="02020603050405020304" pitchFamily="18" charset="0"/>
              </a:rPr>
              <a:t>开发环境确定</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687935" y="1817062"/>
            <a:ext cx="3468915" cy="3416320"/>
          </a:xfrm>
          <a:prstGeom prst="rect">
            <a:avLst/>
          </a:prstGeom>
          <a:noFill/>
        </p:spPr>
        <p:txBody>
          <a:bodyPr wrap="square" rtlCol="0">
            <a:spAutoFit/>
          </a:bodyPr>
          <a:lstStyle/>
          <a:p>
            <a:pPr marL="342900" indent="-342900">
              <a:lnSpc>
                <a:spcPct val="150000"/>
              </a:lnSpc>
              <a:buAutoNum type="arabicPeriod"/>
            </a:pPr>
            <a:r>
              <a:rPr lang="en-US" altLang="zh-CN" dirty="0" err="1" smtClean="0"/>
              <a:t>TensorRT</a:t>
            </a:r>
            <a:r>
              <a:rPr lang="zh-CN" altLang="en-US" dirty="0" smtClean="0"/>
              <a:t>硬件型号和依赖库的软件版本对应上要求严格。</a:t>
            </a:r>
            <a:endParaRPr lang="en-US" altLang="zh-CN" dirty="0"/>
          </a:p>
          <a:p>
            <a:pPr marL="342900" indent="-342900">
              <a:lnSpc>
                <a:spcPct val="150000"/>
              </a:lnSpc>
              <a:buAutoNum type="arabicPeriod"/>
            </a:pPr>
            <a:r>
              <a:rPr lang="zh-CN" altLang="en-US" dirty="0" smtClean="0"/>
              <a:t>不同型号的硬件对应不同版本的显卡驱动</a:t>
            </a:r>
            <a:r>
              <a:rPr lang="en-US" altLang="zh-CN" dirty="0" smtClean="0"/>
              <a:t>,</a:t>
            </a:r>
            <a:r>
              <a:rPr lang="zh-CN" altLang="en-US" dirty="0" smtClean="0"/>
              <a:t>需要对应版本的</a:t>
            </a:r>
            <a:r>
              <a:rPr lang="en-US" altLang="zh-CN" dirty="0" err="1" smtClean="0"/>
              <a:t>cuda</a:t>
            </a:r>
            <a:r>
              <a:rPr lang="zh-CN" altLang="en-US" dirty="0" smtClean="0"/>
              <a:t>和</a:t>
            </a:r>
            <a:r>
              <a:rPr lang="en-US" altLang="zh-CN" dirty="0" err="1" smtClean="0"/>
              <a:t>cudnn</a:t>
            </a:r>
            <a:r>
              <a:rPr lang="zh-CN" altLang="en-US" dirty="0" smtClean="0"/>
              <a:t>。</a:t>
            </a:r>
            <a:endParaRPr lang="en-US" altLang="zh-CN" dirty="0" smtClean="0"/>
          </a:p>
          <a:p>
            <a:pPr marL="342900" indent="-342900">
              <a:lnSpc>
                <a:spcPct val="150000"/>
              </a:lnSpc>
              <a:buAutoNum type="arabicPeriod"/>
            </a:pPr>
            <a:r>
              <a:rPr lang="zh-CN" altLang="en-US" dirty="0" smtClean="0"/>
              <a:t>硬件资源如算力和显存做出特定的优化</a:t>
            </a:r>
            <a:r>
              <a:rPr lang="zh-CN" altLang="en-US" dirty="0"/>
              <a:t>。</a:t>
            </a:r>
            <a:endParaRPr lang="en-US" altLang="zh-CN" dirty="0" smtClean="0"/>
          </a:p>
          <a:p>
            <a:pPr>
              <a:lnSpc>
                <a:spcPct val="150000"/>
              </a:lnSpc>
            </a:pPr>
            <a:r>
              <a:rPr lang="zh-CN" altLang="en-US" b="1" dirty="0" smtClean="0"/>
              <a:t>注：保持软硬件版本一致</a:t>
            </a:r>
            <a:r>
              <a:rPr lang="en-US" altLang="zh-CN" b="1" dirty="0" smtClean="0"/>
              <a:t>.</a:t>
            </a:r>
          </a:p>
        </p:txBody>
      </p:sp>
    </p:spTree>
    <p:custDataLst>
      <p:tags r:id="rId1"/>
    </p:custDataLst>
    <p:extLst>
      <p:ext uri="{BB962C8B-B14F-4D97-AF65-F5344CB8AC3E}">
        <p14:creationId xmlns:p14="http://schemas.microsoft.com/office/powerpoint/2010/main" val="42171724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1077906"/>
            <a:ext cx="10808740" cy="910551"/>
          </a:xfrm>
        </p:spPr>
        <p:txBody>
          <a:bodyPr/>
          <a:lstStyle/>
          <a:p>
            <a:pPr marL="0" lvl="0" indent="0">
              <a:lnSpc>
                <a:spcPct val="100000"/>
              </a:lnSpc>
              <a:spcBef>
                <a:spcPts val="0"/>
              </a:spcBef>
              <a:defRPr/>
            </a:pPr>
            <a:r>
              <a:rPr lang="zh-CN" altLang="en-US" sz="4800" b="1" dirty="0">
                <a:solidFill>
                  <a:schemeClr val="tx1"/>
                </a:solidFill>
                <a:latin typeface="微软雅黑" panose="020B0503020204020204" pitchFamily="34" charset="-122"/>
                <a:ea typeface="微软雅黑" panose="020B0503020204020204" pitchFamily="34" charset="-122"/>
                <a:cs typeface="+mn-ea"/>
              </a:rPr>
              <a:t>目录</a:t>
            </a:r>
          </a:p>
        </p:txBody>
      </p:sp>
      <p:sp>
        <p:nvSpPr>
          <p:cNvPr id="6" name="矩形 5"/>
          <p:cNvSpPr/>
          <p:nvPr/>
        </p:nvSpPr>
        <p:spPr>
          <a:xfrm>
            <a:off x="695326" y="1803122"/>
            <a:ext cx="10808740" cy="3924151"/>
          </a:xfrm>
          <a:prstGeom prst="rect">
            <a:avLst/>
          </a:prstGeom>
        </p:spPr>
        <p:txBody>
          <a:bodyPr wrap="square">
            <a:spAutoFit/>
          </a:bodyPr>
          <a:lstStyle/>
          <a:p>
            <a:pPr>
              <a:lnSpc>
                <a:spcPct val="200000"/>
              </a:lnSpc>
              <a:spcBef>
                <a:spcPts val="1000"/>
              </a:spcBef>
            </a:pPr>
            <a:r>
              <a:rPr lang="en-US" altLang="zh-CN" sz="2800" b="1" dirty="0">
                <a:latin typeface="微软雅黑" panose="020B0503020204020204" pitchFamily="34" charset="-122"/>
                <a:ea typeface="微软雅黑" panose="020B0503020204020204" pitchFamily="34" charset="-122"/>
                <a:cs typeface="+mn-ea"/>
              </a:rPr>
              <a:t>1</a:t>
            </a:r>
            <a:r>
              <a:rPr lang="zh-CN" altLang="en-US" sz="2800" b="1" dirty="0" smtClean="0">
                <a:latin typeface="微软雅黑" panose="020B0503020204020204" pitchFamily="34" charset="-122"/>
                <a:ea typeface="微软雅黑" panose="020B0503020204020204" pitchFamily="34" charset="-122"/>
                <a:cs typeface="+mn-ea"/>
              </a:rPr>
              <a:t>、</a:t>
            </a:r>
            <a:r>
              <a:rPr lang="en-US" altLang="zh-CN" sz="2800" b="1" dirty="0" smtClean="0">
                <a:latin typeface="微软雅黑" panose="020B0503020204020204" pitchFamily="34" charset="-122"/>
                <a:ea typeface="微软雅黑" panose="020B0503020204020204" pitchFamily="34" charset="-122"/>
                <a:cs typeface="+mn-ea"/>
              </a:rPr>
              <a:t>TensorRT</a:t>
            </a:r>
            <a:r>
              <a:rPr lang="zh-CN" altLang="en-US" sz="2800" b="1" dirty="0" smtClean="0">
                <a:latin typeface="微软雅黑" panose="020B0503020204020204" pitchFamily="34" charset="-122"/>
                <a:ea typeface="微软雅黑" panose="020B0503020204020204" pitchFamily="34" charset="-122"/>
                <a:cs typeface="+mn-ea"/>
              </a:rPr>
              <a:t>概述</a:t>
            </a:r>
            <a:endParaRPr lang="en-US" altLang="zh-CN" sz="2800" b="1" dirty="0" smtClean="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smtClean="0">
                <a:latin typeface="微软雅黑" panose="020B0503020204020204" pitchFamily="34" charset="-122"/>
                <a:ea typeface="微软雅黑" panose="020B0503020204020204" pitchFamily="34" charset="-122"/>
                <a:cs typeface="+mn-ea"/>
              </a:rPr>
              <a:t>2</a:t>
            </a:r>
            <a:r>
              <a:rPr lang="zh-CN" altLang="en-US" sz="2800" b="1" dirty="0" smtClean="0">
                <a:latin typeface="微软雅黑" panose="020B0503020204020204" pitchFamily="34" charset="-122"/>
                <a:ea typeface="微软雅黑" panose="020B0503020204020204" pitchFamily="34" charset="-122"/>
                <a:cs typeface="+mn-ea"/>
              </a:rPr>
              <a:t>、集成部署</a:t>
            </a:r>
            <a:endParaRPr lang="en-US" altLang="zh-CN" sz="2800" b="1" dirty="0" smtClean="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smtClean="0">
                <a:latin typeface="微软雅黑" panose="020B0503020204020204" pitchFamily="34" charset="-122"/>
                <a:ea typeface="微软雅黑" panose="020B0503020204020204" pitchFamily="34" charset="-122"/>
                <a:cs typeface="+mn-ea"/>
              </a:rPr>
              <a:t>3</a:t>
            </a:r>
            <a:r>
              <a:rPr lang="zh-CN" altLang="en-US" sz="2800" b="1" dirty="0" smtClean="0">
                <a:latin typeface="微软雅黑" panose="020B0503020204020204" pitchFamily="34" charset="-122"/>
                <a:ea typeface="微软雅黑" panose="020B0503020204020204" pitchFamily="34" charset="-122"/>
                <a:cs typeface="+mn-ea"/>
              </a:rPr>
              <a:t>、部署实例</a:t>
            </a:r>
            <a:endParaRPr lang="en-US" altLang="zh-CN" sz="2800" b="1" dirty="0" smtClean="0">
              <a:latin typeface="微软雅黑" panose="020B0503020204020204" pitchFamily="34" charset="-122"/>
              <a:ea typeface="微软雅黑" panose="020B0503020204020204" pitchFamily="34" charset="-122"/>
              <a:cs typeface="+mn-ea"/>
            </a:endParaRPr>
          </a:p>
          <a:p>
            <a:pPr>
              <a:lnSpc>
                <a:spcPct val="200000"/>
              </a:lnSpc>
              <a:spcBef>
                <a:spcPts val="1000"/>
              </a:spcBef>
            </a:pPr>
            <a:r>
              <a:rPr lang="en-US" altLang="zh-CN" sz="2800" b="1" dirty="0" smtClean="0">
                <a:latin typeface="微软雅黑" panose="020B0503020204020204" pitchFamily="34" charset="-122"/>
                <a:ea typeface="微软雅黑" panose="020B0503020204020204" pitchFamily="34" charset="-122"/>
                <a:cs typeface="+mn-ea"/>
              </a:rPr>
              <a:t>4</a:t>
            </a:r>
            <a:r>
              <a:rPr lang="zh-CN" altLang="en-US" sz="2800" b="1" dirty="0" smtClean="0">
                <a:latin typeface="微软雅黑" panose="020B0503020204020204" pitchFamily="34" charset="-122"/>
                <a:ea typeface="微软雅黑" panose="020B0503020204020204" pitchFamily="34" charset="-122"/>
                <a:cs typeface="+mn-ea"/>
              </a:rPr>
              <a:t>、链接资源</a:t>
            </a:r>
            <a:endParaRPr lang="zh-CN" altLang="en-US" sz="2800" b="1" dirty="0">
              <a:latin typeface="微软雅黑" panose="020B0503020204020204" pitchFamily="34" charset="-122"/>
              <a:ea typeface="微软雅黑" panose="020B0503020204020204" pitchFamily="34" charset="-122"/>
              <a:cs typeface="+mn-ea"/>
            </a:endParaRPr>
          </a:p>
        </p:txBody>
      </p:sp>
    </p:spTree>
    <p:extLst>
      <p:ext uri="{BB962C8B-B14F-4D97-AF65-F5344CB8AC3E}">
        <p14:creationId xmlns:p14="http://schemas.microsoft.com/office/powerpoint/2010/main" val="22277673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a:solidFill>
                  <a:srgbClr val="002060"/>
                </a:solidFill>
              </a:rPr>
              <a:t>TensorRT</a:t>
            </a:r>
            <a:r>
              <a:rPr lang="zh-CN" altLang="en-US" sz="3600" kern="0" dirty="0">
                <a:solidFill>
                  <a:srgbClr val="002060"/>
                </a:solidFill>
              </a:rPr>
              <a:t>部署</a:t>
            </a:r>
            <a:r>
              <a:rPr lang="zh-CN" altLang="en-US" sz="3600" kern="0" dirty="0" smtClean="0">
                <a:solidFill>
                  <a:srgbClr val="002060"/>
                </a:solidFill>
              </a:rPr>
              <a:t>实例</a:t>
            </a:r>
            <a:endParaRPr lang="en-US" altLang="zh-CN"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20</a:t>
            </a:fld>
            <a:endParaRPr lang="zh-CN" altLang="en-US" sz="1200">
              <a:solidFill>
                <a:prstClr val="black">
                  <a:tint val="75000"/>
                </a:prstClr>
              </a:solidFill>
              <a:ea typeface="Microsoft YaHei"/>
            </a:endParaRPr>
          </a:p>
        </p:txBody>
      </p:sp>
      <p:sp>
        <p:nvSpPr>
          <p:cNvPr id="6" name="文本框 5"/>
          <p:cNvSpPr txBox="1"/>
          <p:nvPr/>
        </p:nvSpPr>
        <p:spPr>
          <a:xfrm>
            <a:off x="695325" y="1136469"/>
            <a:ext cx="4712697"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3.2 </a:t>
            </a:r>
            <a:r>
              <a:rPr lang="en-US" altLang="zh-CN" sz="2400" dirty="0" err="1" smtClean="0">
                <a:solidFill>
                  <a:schemeClr val="accent1"/>
                </a:solidFill>
                <a:latin typeface="Times New Roman" panose="02020603050405020304" pitchFamily="18" charset="0"/>
                <a:cs typeface="Times New Roman" panose="02020603050405020304" pitchFamily="18" charset="0"/>
              </a:rPr>
              <a:t>TensorRT</a:t>
            </a:r>
            <a:r>
              <a:rPr lang="zh-CN" altLang="en-US" sz="2400" dirty="0" smtClean="0">
                <a:solidFill>
                  <a:schemeClr val="accent1"/>
                </a:solidFill>
                <a:latin typeface="Times New Roman" panose="02020603050405020304" pitchFamily="18" charset="0"/>
                <a:cs typeface="Times New Roman" panose="02020603050405020304" pitchFamily="18" charset="0"/>
              </a:rPr>
              <a:t>软硬件选型</a:t>
            </a:r>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7" name="文本框 6"/>
          <p:cNvSpPr txBox="1"/>
          <p:nvPr/>
        </p:nvSpPr>
        <p:spPr>
          <a:xfrm>
            <a:off x="3487716" y="1640733"/>
            <a:ext cx="4955177" cy="2169825"/>
          </a:xfrm>
          <a:prstGeom prst="rect">
            <a:avLst/>
          </a:prstGeom>
          <a:noFill/>
        </p:spPr>
        <p:txBody>
          <a:bodyPr wrap="square" rtlCol="0">
            <a:spAutoFit/>
          </a:bodyPr>
          <a:lstStyle/>
          <a:p>
            <a:pPr indent="457200">
              <a:lnSpc>
                <a:spcPct val="150000"/>
              </a:lnSpc>
            </a:pPr>
            <a:r>
              <a:rPr lang="zh-CN" altLang="en-US" dirty="0" smtClean="0">
                <a:hlinkClick r:id="rId4"/>
              </a:rPr>
              <a:t>安装配置文档</a:t>
            </a:r>
            <a:endParaRPr lang="en-US" altLang="zh-CN" dirty="0" smtClean="0"/>
          </a:p>
          <a:p>
            <a:pPr indent="457200">
              <a:lnSpc>
                <a:spcPct val="150000"/>
              </a:lnSpc>
            </a:pPr>
            <a:r>
              <a:rPr lang="zh-CN" altLang="en-US" dirty="0" smtClean="0"/>
              <a:t>下载链接</a:t>
            </a:r>
            <a:r>
              <a:rPr lang="en-US" altLang="zh-CN" dirty="0"/>
              <a:t>:</a:t>
            </a:r>
            <a:endParaRPr lang="en-US" altLang="zh-CN" dirty="0" smtClean="0"/>
          </a:p>
          <a:p>
            <a:pPr indent="457200">
              <a:lnSpc>
                <a:spcPct val="150000"/>
              </a:lnSpc>
            </a:pPr>
            <a:r>
              <a:rPr lang="en-US" altLang="zh-CN" dirty="0"/>
              <a:t>TensorRT </a:t>
            </a:r>
            <a:r>
              <a:rPr lang="zh-CN" altLang="en-US" dirty="0">
                <a:hlinkClick r:id="rId5"/>
              </a:rPr>
              <a:t>下载</a:t>
            </a:r>
            <a:r>
              <a:rPr lang="zh-CN" altLang="en-US" dirty="0" smtClean="0">
                <a:hlinkClick r:id="rId5"/>
              </a:rPr>
              <a:t>链接</a:t>
            </a:r>
            <a:endParaRPr lang="en-US" altLang="zh-CN" dirty="0" smtClean="0"/>
          </a:p>
          <a:p>
            <a:pPr indent="457200">
              <a:lnSpc>
                <a:spcPct val="150000"/>
              </a:lnSpc>
            </a:pPr>
            <a:r>
              <a:rPr lang="en-US" altLang="zh-CN" dirty="0" smtClean="0"/>
              <a:t>CUDA      </a:t>
            </a:r>
            <a:r>
              <a:rPr lang="zh-CN" altLang="en-US" dirty="0" smtClean="0">
                <a:hlinkClick r:id="rId6"/>
              </a:rPr>
              <a:t>下载链接</a:t>
            </a:r>
            <a:endParaRPr lang="en-US" altLang="zh-CN" dirty="0" smtClean="0"/>
          </a:p>
          <a:p>
            <a:pPr indent="457200">
              <a:lnSpc>
                <a:spcPct val="150000"/>
              </a:lnSpc>
            </a:pPr>
            <a:r>
              <a:rPr lang="en-US" altLang="zh-CN" dirty="0" err="1" smtClean="0"/>
              <a:t>cuDNN</a:t>
            </a:r>
            <a:r>
              <a:rPr lang="en-US" altLang="zh-CN" dirty="0" smtClean="0"/>
              <a:t>     </a:t>
            </a:r>
            <a:r>
              <a:rPr lang="zh-CN" altLang="en-US" dirty="0" smtClean="0">
                <a:hlinkClick r:id="rId7"/>
              </a:rPr>
              <a:t>下载</a:t>
            </a:r>
            <a:r>
              <a:rPr lang="zh-CN" altLang="en-US" dirty="0">
                <a:hlinkClick r:id="rId7"/>
              </a:rPr>
              <a:t>链接</a:t>
            </a:r>
            <a:endParaRPr lang="en-US" altLang="zh-CN" dirty="0" smtClean="0"/>
          </a:p>
        </p:txBody>
      </p:sp>
      <p:pic>
        <p:nvPicPr>
          <p:cNvPr id="2" name="图片 1"/>
          <p:cNvPicPr>
            <a:picLocks noChangeAspect="1"/>
          </p:cNvPicPr>
          <p:nvPr/>
        </p:nvPicPr>
        <p:blipFill>
          <a:blip r:embed="rId8"/>
          <a:stretch>
            <a:fillRect/>
          </a:stretch>
        </p:blipFill>
        <p:spPr>
          <a:xfrm>
            <a:off x="799693" y="1640733"/>
            <a:ext cx="2863170" cy="3000822"/>
          </a:xfrm>
          <a:prstGeom prst="rect">
            <a:avLst/>
          </a:prstGeom>
        </p:spPr>
      </p:pic>
      <p:pic>
        <p:nvPicPr>
          <p:cNvPr id="3" name="图片 2"/>
          <p:cNvPicPr>
            <a:picLocks noChangeAspect="1"/>
          </p:cNvPicPr>
          <p:nvPr/>
        </p:nvPicPr>
        <p:blipFill>
          <a:blip r:embed="rId9"/>
          <a:stretch>
            <a:fillRect/>
          </a:stretch>
        </p:blipFill>
        <p:spPr>
          <a:xfrm>
            <a:off x="880837" y="4565512"/>
            <a:ext cx="10168934" cy="1705428"/>
          </a:xfrm>
          <a:prstGeom prst="rect">
            <a:avLst/>
          </a:prstGeom>
        </p:spPr>
      </p:pic>
    </p:spTree>
    <p:custDataLst>
      <p:tags r:id="rId1"/>
    </p:custDataLst>
    <p:extLst>
      <p:ext uri="{BB962C8B-B14F-4D97-AF65-F5344CB8AC3E}">
        <p14:creationId xmlns:p14="http://schemas.microsoft.com/office/powerpoint/2010/main" val="11255537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a:solidFill>
                  <a:srgbClr val="002060"/>
                </a:solidFill>
              </a:rPr>
              <a:t>TensorRT</a:t>
            </a:r>
            <a:r>
              <a:rPr lang="zh-CN" altLang="en-US" sz="3600" kern="0" dirty="0">
                <a:solidFill>
                  <a:srgbClr val="002060"/>
                </a:solidFill>
              </a:rPr>
              <a:t>部署</a:t>
            </a:r>
            <a:r>
              <a:rPr lang="zh-CN" altLang="en-US" sz="3600" kern="0" dirty="0" smtClean="0">
                <a:solidFill>
                  <a:srgbClr val="002060"/>
                </a:solidFill>
              </a:rPr>
              <a:t>实例</a:t>
            </a:r>
            <a:endParaRPr lang="en-US" altLang="zh-CN"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21</a:t>
            </a:fld>
            <a:endParaRPr lang="zh-CN" altLang="en-US" sz="1200">
              <a:solidFill>
                <a:prstClr val="black">
                  <a:tint val="75000"/>
                </a:prstClr>
              </a:solidFill>
              <a:ea typeface="Microsoft YaHei"/>
            </a:endParaRPr>
          </a:p>
        </p:txBody>
      </p:sp>
      <p:sp>
        <p:nvSpPr>
          <p:cNvPr id="23" name="文本框 22"/>
          <p:cNvSpPr txBox="1"/>
          <p:nvPr/>
        </p:nvSpPr>
        <p:spPr>
          <a:xfrm>
            <a:off x="695324" y="1792590"/>
            <a:ext cx="3876675" cy="646331"/>
          </a:xfrm>
          <a:prstGeom prst="rect">
            <a:avLst/>
          </a:prstGeom>
          <a:noFill/>
        </p:spPr>
        <p:txBody>
          <a:bodyPr wrap="square" rtlCol="0">
            <a:spAutoFit/>
          </a:bodyPr>
          <a:lstStyle/>
          <a:p>
            <a:r>
              <a:rPr lang="zh-CN" altLang="en-US" dirty="0" smtClean="0"/>
              <a:t>结论：误差指标上稍有差异，为可接受范围</a:t>
            </a:r>
            <a:endParaRPr lang="en-US" altLang="zh-CN" dirty="0" smtClean="0"/>
          </a:p>
        </p:txBody>
      </p:sp>
      <p:sp>
        <p:nvSpPr>
          <p:cNvPr id="24" name="文本框 23"/>
          <p:cNvSpPr txBox="1"/>
          <p:nvPr/>
        </p:nvSpPr>
        <p:spPr>
          <a:xfrm>
            <a:off x="695325" y="966650"/>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3.3 </a:t>
            </a:r>
            <a:r>
              <a:rPr lang="zh-CN" altLang="en-US" sz="2400" dirty="0" smtClean="0">
                <a:solidFill>
                  <a:schemeClr val="accent1"/>
                </a:solidFill>
                <a:latin typeface="Times New Roman" panose="02020603050405020304" pitchFamily="18" charset="0"/>
                <a:cs typeface="Times New Roman" panose="02020603050405020304" pitchFamily="18" charset="0"/>
              </a:rPr>
              <a:t>模型推理精度校准验证</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687935" y="1423258"/>
            <a:ext cx="10204134" cy="369332"/>
          </a:xfrm>
          <a:prstGeom prst="rect">
            <a:avLst/>
          </a:prstGeom>
          <a:noFill/>
        </p:spPr>
        <p:txBody>
          <a:bodyPr wrap="square" rtlCol="0">
            <a:spAutoFit/>
          </a:bodyPr>
          <a:lstStyle/>
          <a:p>
            <a:r>
              <a:rPr lang="zh-CN" altLang="en-US" dirty="0" smtClean="0"/>
              <a:t>指标：平均</a:t>
            </a:r>
            <a:r>
              <a:rPr lang="en-US" altLang="zh-CN" dirty="0" smtClean="0"/>
              <a:t>dice</a:t>
            </a:r>
            <a:r>
              <a:rPr lang="zh-CN" altLang="en-US" dirty="0" smtClean="0"/>
              <a:t>和平均</a:t>
            </a:r>
            <a:r>
              <a:rPr lang="en-US" altLang="zh-CN" dirty="0" err="1" smtClean="0"/>
              <a:t>hausdorff</a:t>
            </a:r>
            <a:r>
              <a:rPr lang="zh-CN" altLang="en-US" dirty="0" smtClean="0"/>
              <a:t>距离</a:t>
            </a:r>
            <a:endParaRPr lang="en-US" altLang="zh-CN" dirty="0" smtClean="0"/>
          </a:p>
        </p:txBody>
      </p:sp>
      <p:pic>
        <p:nvPicPr>
          <p:cNvPr id="27" name="图片 26"/>
          <p:cNvPicPr>
            <a:picLocks noChangeAspect="1"/>
          </p:cNvPicPr>
          <p:nvPr/>
        </p:nvPicPr>
        <p:blipFill>
          <a:blip r:embed="rId4"/>
          <a:stretch>
            <a:fillRect/>
          </a:stretch>
        </p:blipFill>
        <p:spPr>
          <a:xfrm>
            <a:off x="4429058" y="1777743"/>
            <a:ext cx="6933800" cy="4642956"/>
          </a:xfrm>
          <a:prstGeom prst="rect">
            <a:avLst/>
          </a:prstGeom>
        </p:spPr>
      </p:pic>
      <p:sp>
        <p:nvSpPr>
          <p:cNvPr id="28" name="矩形 27"/>
          <p:cNvSpPr/>
          <p:nvPr/>
        </p:nvSpPr>
        <p:spPr>
          <a:xfrm>
            <a:off x="4429058" y="4506686"/>
            <a:ext cx="6933800" cy="378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4429058" y="6041876"/>
            <a:ext cx="6933800" cy="3788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 name="图片 30"/>
          <p:cNvPicPr>
            <a:picLocks noChangeAspect="1"/>
          </p:cNvPicPr>
          <p:nvPr/>
        </p:nvPicPr>
        <p:blipFill>
          <a:blip r:embed="rId5"/>
          <a:stretch>
            <a:fillRect/>
          </a:stretch>
        </p:blipFill>
        <p:spPr>
          <a:xfrm>
            <a:off x="685733" y="2915334"/>
            <a:ext cx="3619567" cy="1514475"/>
          </a:xfrm>
          <a:prstGeom prst="rect">
            <a:avLst/>
          </a:prstGeom>
        </p:spPr>
      </p:pic>
    </p:spTree>
    <p:custDataLst>
      <p:tags r:id="rId1"/>
    </p:custDataLst>
    <p:extLst>
      <p:ext uri="{BB962C8B-B14F-4D97-AF65-F5344CB8AC3E}">
        <p14:creationId xmlns:p14="http://schemas.microsoft.com/office/powerpoint/2010/main" val="27334413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3</a:t>
            </a:r>
            <a:r>
              <a:rPr lang="zh-CN" altLang="en-US" sz="3600" kern="0" dirty="0" smtClean="0">
                <a:solidFill>
                  <a:srgbClr val="002060"/>
                </a:solidFill>
              </a:rPr>
              <a:t>、</a:t>
            </a:r>
            <a:r>
              <a:rPr lang="en-US" altLang="zh-CN" sz="3600" kern="0" dirty="0">
                <a:solidFill>
                  <a:srgbClr val="002060"/>
                </a:solidFill>
              </a:rPr>
              <a:t>TensorRT</a:t>
            </a:r>
            <a:r>
              <a:rPr lang="zh-CN" altLang="en-US" sz="3600" kern="0" dirty="0">
                <a:solidFill>
                  <a:srgbClr val="002060"/>
                </a:solidFill>
              </a:rPr>
              <a:t>部署实例</a:t>
            </a:r>
            <a:endParaRPr lang="en-US" altLang="zh-CN"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22</a:t>
            </a:fld>
            <a:endParaRPr lang="zh-CN" altLang="en-US" sz="1200">
              <a:solidFill>
                <a:prstClr val="black">
                  <a:tint val="75000"/>
                </a:prstClr>
              </a:solidFill>
              <a:ea typeface="Microsoft YaHei"/>
            </a:endParaRPr>
          </a:p>
        </p:txBody>
      </p:sp>
      <p:sp>
        <p:nvSpPr>
          <p:cNvPr id="6" name="文本框 5"/>
          <p:cNvSpPr txBox="1"/>
          <p:nvPr/>
        </p:nvSpPr>
        <p:spPr>
          <a:xfrm>
            <a:off x="847043" y="1136469"/>
            <a:ext cx="5153025"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3.4 </a:t>
            </a:r>
            <a:r>
              <a:rPr lang="zh-CN" altLang="en-US" sz="2400" dirty="0" smtClean="0">
                <a:solidFill>
                  <a:schemeClr val="accent1"/>
                </a:solidFill>
                <a:latin typeface="Times New Roman" panose="02020603050405020304" pitchFamily="18" charset="0"/>
                <a:cs typeface="Times New Roman" panose="02020603050405020304" pitchFamily="18" charset="0"/>
              </a:rPr>
              <a:t>模型优化加速验证</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3" name="文本框 2"/>
          <p:cNvSpPr txBox="1"/>
          <p:nvPr/>
        </p:nvSpPr>
        <p:spPr>
          <a:xfrm>
            <a:off x="847043" y="1580058"/>
            <a:ext cx="10204134" cy="1200329"/>
          </a:xfrm>
          <a:prstGeom prst="rect">
            <a:avLst/>
          </a:prstGeom>
          <a:noFill/>
        </p:spPr>
        <p:txBody>
          <a:bodyPr wrap="square" rtlCol="0">
            <a:spAutoFit/>
          </a:bodyPr>
          <a:lstStyle/>
          <a:p>
            <a:r>
              <a:rPr lang="zh-CN" altLang="en-US" dirty="0" smtClean="0"/>
              <a:t>指标：量化前后模型文件所占</a:t>
            </a:r>
            <a:r>
              <a:rPr lang="zh-CN" altLang="en-US" dirty="0"/>
              <a:t>的</a:t>
            </a:r>
            <a:r>
              <a:rPr lang="zh-CN" altLang="en-US" dirty="0" smtClean="0"/>
              <a:t>存储空间及模型推理</a:t>
            </a:r>
            <a:r>
              <a:rPr lang="zh-CN" altLang="en-US" dirty="0"/>
              <a:t>时延</a:t>
            </a:r>
            <a:r>
              <a:rPr lang="zh-CN" altLang="en-US" dirty="0" smtClean="0"/>
              <a:t>，。</a:t>
            </a:r>
            <a:endParaRPr lang="en-US" altLang="zh-CN" dirty="0" smtClean="0"/>
          </a:p>
          <a:p>
            <a:r>
              <a:rPr lang="zh-CN" altLang="en-US" dirty="0" smtClean="0"/>
              <a:t>结论：实测原精度下，文件大小差异不大，但量化后所占空间明显减小。</a:t>
            </a:r>
            <a:r>
              <a:rPr lang="en-US" altLang="zh-CN" dirty="0" err="1"/>
              <a:t>TensorRT</a:t>
            </a:r>
            <a:r>
              <a:rPr lang="zh-CN" altLang="en-US" dirty="0" smtClean="0"/>
              <a:t>在</a:t>
            </a:r>
            <a:r>
              <a:rPr lang="zh-CN" altLang="en-US" dirty="0"/>
              <a:t>量化后</a:t>
            </a:r>
            <a:endParaRPr lang="en-US" altLang="zh-CN" dirty="0"/>
          </a:p>
          <a:p>
            <a:r>
              <a:rPr lang="zh-CN" altLang="en-US" dirty="0"/>
              <a:t>推理延时明显更短，加速效果</a:t>
            </a:r>
            <a:r>
              <a:rPr lang="zh-CN" altLang="en-US" dirty="0" smtClean="0"/>
              <a:t>明显。</a:t>
            </a:r>
            <a:endParaRPr lang="en-US" altLang="zh-CN" dirty="0" smtClean="0"/>
          </a:p>
          <a:p>
            <a:endParaRPr lang="en-US" altLang="zh-CN" dirty="0" smtClean="0"/>
          </a:p>
        </p:txBody>
      </p:sp>
      <p:graphicFrame>
        <p:nvGraphicFramePr>
          <p:cNvPr id="11" name="表格 10"/>
          <p:cNvGraphicFramePr>
            <a:graphicFrameLocks noGrp="1"/>
          </p:cNvGraphicFramePr>
          <p:nvPr>
            <p:extLst>
              <p:ext uri="{D42A27DB-BD31-4B8C-83A1-F6EECF244321}">
                <p14:modId xmlns:p14="http://schemas.microsoft.com/office/powerpoint/2010/main" val="2210757362"/>
              </p:ext>
            </p:extLst>
          </p:nvPr>
        </p:nvGraphicFramePr>
        <p:xfrm>
          <a:off x="948643" y="3012801"/>
          <a:ext cx="2823620" cy="2540616"/>
        </p:xfrm>
        <a:graphic>
          <a:graphicData uri="http://schemas.openxmlformats.org/drawingml/2006/table">
            <a:tbl>
              <a:tblPr firstRow="1" bandRow="1">
                <a:tableStyleId>{5C22544A-7EE6-4342-B048-85BDC9FD1C3A}</a:tableStyleId>
              </a:tblPr>
              <a:tblGrid>
                <a:gridCol w="1687151">
                  <a:extLst>
                    <a:ext uri="{9D8B030D-6E8A-4147-A177-3AD203B41FA5}">
                      <a16:colId xmlns:a16="http://schemas.microsoft.com/office/drawing/2014/main" val="2042431742"/>
                    </a:ext>
                  </a:extLst>
                </a:gridCol>
                <a:gridCol w="1136469">
                  <a:extLst>
                    <a:ext uri="{9D8B030D-6E8A-4147-A177-3AD203B41FA5}">
                      <a16:colId xmlns:a16="http://schemas.microsoft.com/office/drawing/2014/main" val="3178164881"/>
                    </a:ext>
                  </a:extLst>
                </a:gridCol>
              </a:tblGrid>
              <a:tr h="630228">
                <a:tc>
                  <a:txBody>
                    <a:bodyPr/>
                    <a:lstStyle/>
                    <a:p>
                      <a:r>
                        <a:rPr lang="zh-CN" altLang="en-US" dirty="0" smtClean="0"/>
                        <a:t>模型文件名</a:t>
                      </a:r>
                      <a:endParaRPr lang="zh-CN" altLang="en-US" dirty="0"/>
                    </a:p>
                  </a:txBody>
                  <a:tcPr/>
                </a:tc>
                <a:tc>
                  <a:txBody>
                    <a:bodyPr/>
                    <a:lstStyle/>
                    <a:p>
                      <a:r>
                        <a:rPr lang="zh-CN" altLang="en-US" dirty="0" smtClean="0"/>
                        <a:t>文件大小</a:t>
                      </a:r>
                      <a:endParaRPr lang="zh-CN" altLang="en-US" dirty="0"/>
                    </a:p>
                  </a:txBody>
                  <a:tcPr/>
                </a:tc>
                <a:extLst>
                  <a:ext uri="{0D108BD9-81ED-4DB2-BD59-A6C34878D82A}">
                    <a16:rowId xmlns:a16="http://schemas.microsoft.com/office/drawing/2014/main" val="2495015963"/>
                  </a:ext>
                </a:extLst>
              </a:tr>
              <a:tr h="630228">
                <a:tc>
                  <a:txBody>
                    <a:bodyPr/>
                    <a:lstStyle/>
                    <a:p>
                      <a:r>
                        <a:rPr lang="en-US" altLang="zh-CN" dirty="0" smtClean="0"/>
                        <a:t>airway.pt</a:t>
                      </a:r>
                      <a:endParaRPr lang="zh-CN" altLang="en-US" dirty="0"/>
                    </a:p>
                  </a:txBody>
                  <a:tcPr/>
                </a:tc>
                <a:tc>
                  <a:txBody>
                    <a:bodyPr/>
                    <a:lstStyle/>
                    <a:p>
                      <a:r>
                        <a:rPr lang="en-US" altLang="zh-CN" dirty="0" smtClean="0"/>
                        <a:t>117MB</a:t>
                      </a:r>
                      <a:endParaRPr lang="zh-CN" altLang="en-US" dirty="0"/>
                    </a:p>
                  </a:txBody>
                  <a:tcPr/>
                </a:tc>
                <a:extLst>
                  <a:ext uri="{0D108BD9-81ED-4DB2-BD59-A6C34878D82A}">
                    <a16:rowId xmlns:a16="http://schemas.microsoft.com/office/drawing/2014/main" val="2621234142"/>
                  </a:ext>
                </a:extLst>
              </a:tr>
              <a:tr h="63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airway.engine</a:t>
                      </a:r>
                      <a:r>
                        <a:rPr lang="zh-CN" altLang="en-US" dirty="0" smtClean="0"/>
                        <a:t>（</a:t>
                      </a:r>
                      <a:r>
                        <a:rPr lang="en-US" altLang="zh-CN" dirty="0" smtClean="0"/>
                        <a:t>FP32</a:t>
                      </a:r>
                      <a:r>
                        <a:rPr lang="zh-CN" altLang="en-US" dirty="0" smtClean="0"/>
                        <a:t>）</a:t>
                      </a:r>
                    </a:p>
                  </a:txBody>
                  <a:tcPr/>
                </a:tc>
                <a:tc>
                  <a:txBody>
                    <a:bodyPr/>
                    <a:lstStyle/>
                    <a:p>
                      <a:r>
                        <a:rPr lang="en-US" altLang="zh-CN" dirty="0" smtClean="0"/>
                        <a:t>118MB</a:t>
                      </a:r>
                      <a:endParaRPr lang="zh-CN" altLang="en-US" dirty="0"/>
                    </a:p>
                  </a:txBody>
                  <a:tcPr/>
                </a:tc>
                <a:extLst>
                  <a:ext uri="{0D108BD9-81ED-4DB2-BD59-A6C34878D82A}">
                    <a16:rowId xmlns:a16="http://schemas.microsoft.com/office/drawing/2014/main" val="1843470199"/>
                  </a:ext>
                </a:extLst>
              </a:tr>
              <a:tr h="6302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airway.engine</a:t>
                      </a:r>
                      <a:r>
                        <a:rPr lang="zh-CN" altLang="en-US" dirty="0" smtClean="0"/>
                        <a:t>（</a:t>
                      </a:r>
                      <a:r>
                        <a:rPr lang="en-US" altLang="zh-CN" dirty="0" smtClean="0"/>
                        <a:t>FP16</a:t>
                      </a:r>
                      <a:r>
                        <a:rPr lang="zh-CN" altLang="en-US" dirty="0" smtClean="0"/>
                        <a:t>）</a:t>
                      </a:r>
                    </a:p>
                  </a:txBody>
                  <a:tcPr/>
                </a:tc>
                <a:tc>
                  <a:txBody>
                    <a:bodyPr/>
                    <a:lstStyle/>
                    <a:p>
                      <a:r>
                        <a:rPr lang="en-US" altLang="zh-CN" dirty="0" smtClean="0"/>
                        <a:t>59.6MB</a:t>
                      </a:r>
                      <a:endParaRPr lang="zh-CN" altLang="en-US" dirty="0"/>
                    </a:p>
                  </a:txBody>
                  <a:tcPr/>
                </a:tc>
                <a:extLst>
                  <a:ext uri="{0D108BD9-81ED-4DB2-BD59-A6C34878D82A}">
                    <a16:rowId xmlns:a16="http://schemas.microsoft.com/office/drawing/2014/main" val="105624867"/>
                  </a:ext>
                </a:extLst>
              </a:tr>
            </a:tbl>
          </a:graphicData>
        </a:graphic>
      </p:graphicFrame>
      <p:pic>
        <p:nvPicPr>
          <p:cNvPr id="12" name="图片 11"/>
          <p:cNvPicPr>
            <a:picLocks noChangeAspect="1"/>
          </p:cNvPicPr>
          <p:nvPr/>
        </p:nvPicPr>
        <p:blipFill>
          <a:blip r:embed="rId4"/>
          <a:stretch>
            <a:fillRect/>
          </a:stretch>
        </p:blipFill>
        <p:spPr>
          <a:xfrm>
            <a:off x="4573285" y="2292413"/>
            <a:ext cx="6772926" cy="4513592"/>
          </a:xfrm>
          <a:prstGeom prst="rect">
            <a:avLst/>
          </a:prstGeom>
        </p:spPr>
      </p:pic>
    </p:spTree>
    <p:custDataLst>
      <p:tags r:id="rId1"/>
    </p:custDataLst>
    <p:extLst>
      <p:ext uri="{BB962C8B-B14F-4D97-AF65-F5344CB8AC3E}">
        <p14:creationId xmlns:p14="http://schemas.microsoft.com/office/powerpoint/2010/main" val="5911612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tle 11">
            <a:extLst>
              <a:ext uri="{FF2B5EF4-FFF2-40B4-BE49-F238E27FC236}">
                <a16:creationId xmlns:a16="http://schemas.microsoft.com/office/drawing/2014/main" id="{DC757D13-45E2-F24A-8C16-64A86312785A}"/>
              </a:ext>
            </a:extLst>
          </p:cNvPr>
          <p:cNvSpPr>
            <a:spLocks noGrp="1"/>
          </p:cNvSpPr>
          <p:nvPr>
            <p:ph type="title"/>
          </p:nvPr>
        </p:nvSpPr>
        <p:spPr>
          <a:xfrm>
            <a:off x="368563" y="2730021"/>
            <a:ext cx="10791380" cy="1672275"/>
          </a:xfrm>
        </p:spPr>
        <p:txBody>
          <a:bodyPr/>
          <a:lstStyle/>
          <a:p>
            <a:pPr algn="ctr"/>
            <a:r>
              <a:rPr lang="zh-CN" altLang="en-US" sz="4800" dirty="0" smtClean="0">
                <a:solidFill>
                  <a:schemeClr val="tx1"/>
                </a:solidFill>
                <a:latin typeface="微软雅黑" panose="020B0503020204020204" pitchFamily="34" charset="-122"/>
                <a:ea typeface="微软雅黑" panose="020B0503020204020204" pitchFamily="34" charset="-122"/>
                <a:cs typeface="+mn-ea"/>
                <a:sym typeface="+mn-lt"/>
              </a:rPr>
              <a:t>参考</a:t>
            </a:r>
            <a:r>
              <a:rPr lang="zh-CN" altLang="en-US" sz="4800" dirty="0">
                <a:solidFill>
                  <a:schemeClr val="tx1"/>
                </a:solidFill>
                <a:latin typeface="微软雅黑" panose="020B0503020204020204" pitchFamily="34" charset="-122"/>
                <a:ea typeface="微软雅黑" panose="020B0503020204020204" pitchFamily="34" charset="-122"/>
                <a:cs typeface="+mn-ea"/>
                <a:sym typeface="+mn-lt"/>
              </a:rPr>
              <a:t>资源</a:t>
            </a:r>
            <a:r>
              <a:rPr lang="en-US" altLang="zh-CN" sz="4800" dirty="0">
                <a:solidFill>
                  <a:schemeClr val="tx1"/>
                </a:solidFill>
                <a:latin typeface="微软雅黑" panose="020B0503020204020204" pitchFamily="34" charset="-122"/>
                <a:ea typeface="微软雅黑" panose="020B0503020204020204" pitchFamily="34" charset="-122"/>
                <a:cs typeface="+mn-ea"/>
                <a:sym typeface="+mn-lt"/>
              </a:rPr>
              <a:t/>
            </a:r>
            <a:br>
              <a:rPr lang="en-US" altLang="zh-CN" sz="4800" dirty="0">
                <a:solidFill>
                  <a:schemeClr val="tx1"/>
                </a:solidFill>
                <a:latin typeface="微软雅黑" panose="020B0503020204020204" pitchFamily="34" charset="-122"/>
                <a:ea typeface="微软雅黑" panose="020B0503020204020204" pitchFamily="34" charset="-122"/>
                <a:cs typeface="+mn-ea"/>
                <a:sym typeface="+mn-lt"/>
              </a:rPr>
            </a:br>
            <a:r>
              <a:rPr lang="en-US" altLang="zh-CN"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DA</a:t>
            </a:r>
            <a:r>
              <a:rPr lang="zh-CN" altLang="en-US" sz="4800" dirty="0" smtClean="0">
                <a:latin typeface="微软雅黑" panose="020B0503020204020204" pitchFamily="34" charset="-122"/>
                <a:ea typeface="微软雅黑" panose="020B0503020204020204" pitchFamily="34" charset="-122"/>
                <a:cs typeface="+mn-ea"/>
                <a:sym typeface="思源黑体" panose="020B0500000000000000" pitchFamily="34" charset="-122"/>
              </a:rPr>
              <a:t>编程</a:t>
            </a:r>
            <a:endParaRPr lang="en-US" altLang="zh-CN" sz="4800" dirty="0">
              <a:latin typeface="微软雅黑" panose="020B0503020204020204" pitchFamily="34" charset="-122"/>
              <a:ea typeface="微软雅黑" panose="020B0503020204020204" pitchFamily="34" charset="-122"/>
              <a:cs typeface="+mn-ea"/>
              <a:sym typeface="思源黑体" panose="020B0500000000000000" pitchFamily="34" charset="-122"/>
            </a:endParaRPr>
          </a:p>
        </p:txBody>
      </p:sp>
    </p:spTree>
    <p:extLst>
      <p:ext uri="{BB962C8B-B14F-4D97-AF65-F5344CB8AC3E}">
        <p14:creationId xmlns:p14="http://schemas.microsoft.com/office/powerpoint/2010/main" val="5599860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smtClean="0">
                <a:solidFill>
                  <a:srgbClr val="002060"/>
                </a:solidFill>
              </a:rPr>
              <a:t>、参考资源</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24</a:t>
            </a:fld>
            <a:endParaRPr lang="zh-CN" altLang="en-US" sz="1200">
              <a:solidFill>
                <a:prstClr val="black">
                  <a:tint val="75000"/>
                </a:prstClr>
              </a:solidFill>
              <a:ea typeface="Microsoft YaHei"/>
            </a:endParaRPr>
          </a:p>
        </p:txBody>
      </p:sp>
      <p:sp>
        <p:nvSpPr>
          <p:cNvPr id="6" name="文本框 5"/>
          <p:cNvSpPr txBox="1"/>
          <p:nvPr/>
        </p:nvSpPr>
        <p:spPr>
          <a:xfrm>
            <a:off x="695325" y="553150"/>
            <a:ext cx="8680904" cy="6740307"/>
          </a:xfrm>
          <a:prstGeom prst="rect">
            <a:avLst/>
          </a:prstGeom>
          <a:noFill/>
        </p:spPr>
        <p:txBody>
          <a:bodyPr wrap="square" rtlCol="0">
            <a:spAutoFit/>
          </a:bodyPr>
          <a:lstStyle/>
          <a:p>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4.1 TensorRT</a:t>
            </a:r>
            <a:r>
              <a:rPr lang="zh-CN" altLang="en-US" sz="2400" dirty="0" smtClean="0">
                <a:solidFill>
                  <a:schemeClr val="accent1"/>
                </a:solidFill>
                <a:latin typeface="Times New Roman" panose="02020603050405020304" pitchFamily="18" charset="0"/>
                <a:cs typeface="Times New Roman" panose="02020603050405020304" pitchFamily="18" charset="0"/>
              </a:rPr>
              <a:t>的使用</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TensorRT</a:t>
            </a:r>
            <a:r>
              <a:rPr lang="zh-CN" altLang="en-US" sz="2400" dirty="0">
                <a:latin typeface="Times New Roman" panose="02020603050405020304" pitchFamily="18" charset="0"/>
                <a:cs typeface="Times New Roman" panose="02020603050405020304" pitchFamily="18" charset="0"/>
              </a:rPr>
              <a:t>快速</a:t>
            </a:r>
            <a:r>
              <a:rPr lang="zh-CN" altLang="en-US" sz="2400" dirty="0" smtClean="0">
                <a:latin typeface="Times New Roman" panose="02020603050405020304" pitchFamily="18" charset="0"/>
                <a:cs typeface="Times New Roman" panose="02020603050405020304" pitchFamily="18" charset="0"/>
              </a:rPr>
              <a:t>入门</a:t>
            </a:r>
            <a:r>
              <a:rPr lang="en-US" altLang="zh-CN" sz="2400" dirty="0">
                <a:solidFill>
                  <a:schemeClr val="accent1"/>
                </a:solidFill>
                <a:latin typeface="Times New Roman" panose="02020603050405020304" pitchFamily="18" charset="0"/>
                <a:cs typeface="Times New Roman" panose="02020603050405020304" pitchFamily="18" charset="0"/>
              </a:rPr>
              <a:t/>
            </a:r>
            <a:br>
              <a:rPr lang="en-US" altLang="zh-CN" sz="2400" dirty="0">
                <a:solidFill>
                  <a:schemeClr val="accent1"/>
                </a:solidFill>
                <a:latin typeface="Times New Roman" panose="02020603050405020304" pitchFamily="18" charset="0"/>
                <a:cs typeface="Times New Roman" panose="02020603050405020304" pitchFamily="18" charset="0"/>
              </a:rPr>
            </a:br>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rPr>
              <a:t>https</a:t>
            </a:r>
            <a:r>
              <a:rPr lang="en-US" altLang="zh-CN" sz="2400" dirty="0">
                <a:solidFill>
                  <a:schemeClr val="accent1"/>
                </a:solidFill>
                <a:latin typeface="Times New Roman" panose="02020603050405020304" pitchFamily="18" charset="0"/>
                <a:cs typeface="Times New Roman" panose="02020603050405020304" pitchFamily="18" charset="0"/>
              </a:rPr>
              <a:t>://docs.nvidia.com/deeplearning/tensorrt/quick-start-guide/index.html#container-and-engine</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TensorRT API</a:t>
            </a:r>
            <a:r>
              <a:rPr lang="zh-CN" altLang="en-US" sz="2400" dirty="0" smtClean="0">
                <a:latin typeface="Times New Roman" panose="02020603050405020304" pitchFamily="18" charset="0"/>
                <a:cs typeface="Times New Roman" panose="02020603050405020304" pitchFamily="18" charset="0"/>
              </a:rPr>
              <a:t>官方文档</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 https://docs.nvidia.com/deeplearning/tensorrt/developer-guide/index.html#c_topics</a:t>
            </a:r>
          </a:p>
          <a:p>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rPr>
              <a:t>https</a:t>
            </a:r>
            <a:r>
              <a:rPr lang="en-US" altLang="zh-CN" sz="2400" dirty="0">
                <a:solidFill>
                  <a:schemeClr val="accent1"/>
                </a:solidFill>
                <a:latin typeface="Times New Roman" panose="02020603050405020304" pitchFamily="18" charset="0"/>
                <a:cs typeface="Times New Roman" panose="02020603050405020304" pitchFamily="18" charset="0"/>
              </a:rPr>
              <a:t>://docs.nvidia.com/deeplearning/tensorrt/api/c_api/index.html</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4.2 TRT Sample</a:t>
            </a:r>
          </a:p>
          <a:p>
            <a:r>
              <a:rPr lang="zh-CN" altLang="en-US" sz="2400" dirty="0" smtClean="0">
                <a:latin typeface="Times New Roman" panose="02020603050405020304" pitchFamily="18" charset="0"/>
                <a:cs typeface="Times New Roman" panose="02020603050405020304" pitchFamily="18" charset="0"/>
              </a:rPr>
              <a:t>使用</a:t>
            </a:r>
            <a:r>
              <a:rPr lang="en-US" altLang="zh-CN" sz="2400" dirty="0" err="1" smtClean="0">
                <a:latin typeface="Times New Roman" panose="02020603050405020304" pitchFamily="18" charset="0"/>
                <a:cs typeface="Times New Roman" panose="02020603050405020304" pitchFamily="18" charset="0"/>
              </a:rPr>
              <a:t>trtexec</a:t>
            </a:r>
            <a:r>
              <a:rPr lang="zh-CN" altLang="en-US" sz="2400" dirty="0" smtClean="0">
                <a:latin typeface="Times New Roman" panose="02020603050405020304" pitchFamily="18" charset="0"/>
                <a:cs typeface="Times New Roman" panose="02020603050405020304" pitchFamily="18" charset="0"/>
              </a:rPr>
              <a:t>将</a:t>
            </a:r>
            <a:r>
              <a:rPr lang="en-US" altLang="zh-CN" sz="2400" dirty="0" smtClean="0">
                <a:latin typeface="Times New Roman" panose="02020603050405020304" pitchFamily="18" charset="0"/>
                <a:cs typeface="Times New Roman" panose="02020603050405020304" pitchFamily="18" charset="0"/>
              </a:rPr>
              <a:t>ONNX</a:t>
            </a:r>
            <a:r>
              <a:rPr lang="zh-CN" altLang="en-US" sz="2400" dirty="0" smtClean="0">
                <a:latin typeface="Times New Roman" panose="02020603050405020304" pitchFamily="18" charset="0"/>
                <a:cs typeface="Times New Roman" panose="02020603050405020304" pitchFamily="18" charset="0"/>
              </a:rPr>
              <a:t>转换为</a:t>
            </a:r>
            <a:r>
              <a:rPr lang="en-US" altLang="zh-CN" sz="2400" dirty="0" smtClean="0">
                <a:latin typeface="Times New Roman" panose="02020603050405020304" pitchFamily="18" charset="0"/>
                <a:cs typeface="Times New Roman" panose="02020603050405020304" pitchFamily="18" charset="0"/>
              </a:rPr>
              <a:t>TensorRT engine</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rPr>
              <a:t>https://docs.nvidia.com/deeplearning/tensorrt/quick-start-guide/index.html#convert-onnx-engine</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TensorRT C++ </a:t>
            </a:r>
            <a:r>
              <a:rPr lang="zh-CN" altLang="en-US" sz="2400" dirty="0">
                <a:latin typeface="Times New Roman" panose="02020603050405020304" pitchFamily="18" charset="0"/>
                <a:cs typeface="Times New Roman" panose="02020603050405020304" pitchFamily="18" charset="0"/>
              </a:rPr>
              <a:t>分割实例</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a:t>
            </a:r>
            <a:r>
              <a:rPr lang="en-US" altLang="zh-CN" sz="2400" dirty="0" smtClean="0">
                <a:solidFill>
                  <a:schemeClr val="accent1"/>
                </a:solidFill>
                <a:latin typeface="Times New Roman" panose="02020603050405020304" pitchFamily="18" charset="0"/>
                <a:cs typeface="Times New Roman" panose="02020603050405020304" pitchFamily="18" charset="0"/>
              </a:rPr>
              <a:t>: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4"/>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docs.nvidia.com/deeplearning/tensorrt/quick-start-</a:t>
            </a:r>
            <a:r>
              <a:rPr lang="en-US" altLang="zh-CN" sz="2400" dirty="0" smtClean="0">
                <a:solidFill>
                  <a:schemeClr val="accent1"/>
                </a:solidFill>
                <a:latin typeface="Times New Roman" panose="02020603050405020304" pitchFamily="18" charset="0"/>
                <a:cs typeface="Times New Roman" panose="02020603050405020304" pitchFamily="18" charset="0"/>
              </a:rPr>
              <a:t>guide/index.html#run-engine-c</a:t>
            </a:r>
          </a:p>
          <a:p>
            <a:r>
              <a:rPr lang="en-US" altLang="zh-CN" sz="2400" dirty="0" smtClean="0">
                <a:solidFill>
                  <a:schemeClr val="accent1"/>
                </a:solidFill>
                <a:latin typeface="Times New Roman" panose="02020603050405020304" pitchFamily="18" charset="0"/>
                <a:cs typeface="Times New Roman" panose="02020603050405020304" pitchFamily="18" charset="0"/>
              </a:rPr>
              <a:t> </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17229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87935" y="85849"/>
            <a:ext cx="10808740" cy="549239"/>
          </a:xfrm>
        </p:spPr>
        <p:txBody>
          <a:bodyPr/>
          <a:lstStyle/>
          <a:p>
            <a:pPr>
              <a:lnSpc>
                <a:spcPct val="150000"/>
              </a:lnSpc>
            </a:pPr>
            <a:r>
              <a:rPr lang="en-US" altLang="zh-CN" sz="3600" kern="0" dirty="0">
                <a:solidFill>
                  <a:srgbClr val="002060"/>
                </a:solidFill>
              </a:rPr>
              <a:t>4</a:t>
            </a:r>
            <a:r>
              <a:rPr lang="zh-CN" altLang="en-US" sz="3600" kern="0" dirty="0">
                <a:solidFill>
                  <a:srgbClr val="002060"/>
                </a:solidFill>
              </a:rPr>
              <a:t>、参考资源</a:t>
            </a: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25</a:t>
            </a:fld>
            <a:endParaRPr lang="zh-CN" altLang="en-US" sz="1200">
              <a:solidFill>
                <a:prstClr val="black">
                  <a:tint val="75000"/>
                </a:prstClr>
              </a:solidFill>
              <a:ea typeface="Microsoft YaHei"/>
            </a:endParaRPr>
          </a:p>
        </p:txBody>
      </p:sp>
      <p:sp>
        <p:nvSpPr>
          <p:cNvPr id="6" name="文本框 5"/>
          <p:cNvSpPr txBox="1"/>
          <p:nvPr/>
        </p:nvSpPr>
        <p:spPr>
          <a:xfrm>
            <a:off x="695325" y="1136469"/>
            <a:ext cx="10667533" cy="452431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4.3</a:t>
            </a:r>
            <a:r>
              <a:rPr lang="zh-CN" altLang="en-US" sz="2400" dirty="0" smtClean="0">
                <a:solidFill>
                  <a:schemeClr val="accent1"/>
                </a:solidFill>
                <a:latin typeface="Times New Roman" panose="02020603050405020304" pitchFamily="18" charset="0"/>
                <a:cs typeface="Times New Roman" panose="02020603050405020304" pitchFamily="18" charset="0"/>
              </a:rPr>
              <a:t>环境安装</a:t>
            </a:r>
            <a:endParaRPr lang="en-US" altLang="zh-CN" sz="2400" dirty="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Windows</a:t>
            </a:r>
            <a:r>
              <a:rPr lang="zh-CN" altLang="en-US" sz="2400" dirty="0">
                <a:latin typeface="Times New Roman" panose="02020603050405020304" pitchFamily="18" charset="0"/>
                <a:cs typeface="Times New Roman" panose="02020603050405020304" pitchFamily="18" charset="0"/>
              </a:rPr>
              <a:t>下配置安装</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a:t>
            </a:r>
            <a:r>
              <a:rPr lang="en-US" altLang="zh-CN" sz="2400" dirty="0" smtClean="0">
                <a:solidFill>
                  <a:schemeClr val="accent1"/>
                </a:solidFill>
                <a:latin typeface="Times New Roman" panose="02020603050405020304" pitchFamily="18" charset="0"/>
                <a:cs typeface="Times New Roman" panose="02020603050405020304" pitchFamily="18" charset="0"/>
              </a:rPr>
              <a:t>: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4"/>
              </a:rPr>
              <a:t>windows</a:t>
            </a:r>
            <a:r>
              <a:rPr lang="zh-CN" altLang="en-US" sz="2400" dirty="0">
                <a:solidFill>
                  <a:schemeClr val="accent1"/>
                </a:solidFill>
                <a:latin typeface="Times New Roman" panose="02020603050405020304" pitchFamily="18" charset="0"/>
                <a:cs typeface="Times New Roman" panose="02020603050405020304" pitchFamily="18" charset="0"/>
                <a:hlinkClick r:id="rId4"/>
              </a:rPr>
              <a:t>环境配置手册</a:t>
            </a:r>
            <a:r>
              <a:rPr lang="en-US" altLang="zh-CN" sz="2400" dirty="0">
                <a:solidFill>
                  <a:schemeClr val="accent1"/>
                </a:solidFill>
                <a:latin typeface="Times New Roman" panose="02020603050405020304" pitchFamily="18" charset="0"/>
                <a:cs typeface="Times New Roman" panose="02020603050405020304" pitchFamily="18" charset="0"/>
                <a:hlinkClick r:id="rId4"/>
              </a:rPr>
              <a:t>.md</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Linux </a:t>
            </a:r>
            <a:r>
              <a:rPr lang="zh-CN" altLang="en-US" sz="2400" dirty="0">
                <a:latin typeface="Times New Roman" panose="02020603050405020304" pitchFamily="18" charset="0"/>
                <a:cs typeface="Times New Roman" panose="02020603050405020304" pitchFamily="18" charset="0"/>
              </a:rPr>
              <a:t>下</a:t>
            </a:r>
            <a:r>
              <a:rPr lang="en-US" altLang="zh-CN" sz="2400" dirty="0">
                <a:latin typeface="Times New Roman" panose="02020603050405020304" pitchFamily="18" charset="0"/>
                <a:cs typeface="Times New Roman" panose="02020603050405020304" pitchFamily="18" charset="0"/>
              </a:rPr>
              <a:t>OSS</a:t>
            </a:r>
            <a:r>
              <a:rPr lang="zh-CN" altLang="en-US" sz="2400" dirty="0">
                <a:latin typeface="Times New Roman" panose="02020603050405020304" pitchFamily="18" charset="0"/>
                <a:cs typeface="Times New Roman" panose="02020603050405020304" pitchFamily="18" charset="0"/>
              </a:rPr>
              <a:t>编译安装</a:t>
            </a:r>
            <a:endParaRPr lang="en-US" altLang="zh-CN" sz="2400" dirty="0">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Link: </a:t>
            </a:r>
            <a:r>
              <a:rPr lang="en-US" altLang="zh-CN" sz="2400" dirty="0">
                <a:solidFill>
                  <a:schemeClr val="accent1"/>
                </a:solidFill>
                <a:latin typeface="Times New Roman" panose="02020603050405020304" pitchFamily="18" charset="0"/>
                <a:cs typeface="Times New Roman" panose="02020603050405020304" pitchFamily="18" charset="0"/>
              </a:rPr>
              <a:t>https://zhuanlan.zhihu.com/p/346307138</a:t>
            </a:r>
          </a:p>
          <a:p>
            <a:r>
              <a:rPr lang="en-US" altLang="zh-CN" sz="2400" dirty="0">
                <a:solidFill>
                  <a:schemeClr val="accent1"/>
                </a:solidFill>
                <a:latin typeface="Times New Roman" panose="02020603050405020304" pitchFamily="18" charset="0"/>
                <a:cs typeface="Times New Roman" panose="02020603050405020304" pitchFamily="18" charset="0"/>
              </a:rPr>
              <a:t>Link: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5"/>
              </a:rPr>
              <a:t>://</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5"/>
              </a:rPr>
              <a:t>zhuanlan.zhihu.com/p/181274475</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endParaRPr lang="en-US" altLang="zh-CN" sz="2400" dirty="0">
              <a:solidFill>
                <a:schemeClr val="accent1"/>
              </a:solidFill>
              <a:latin typeface="Times New Roman" panose="02020603050405020304" pitchFamily="18" charset="0"/>
              <a:cs typeface="Times New Roman" panose="02020603050405020304" pitchFamily="18" charset="0"/>
            </a:endParaRPr>
          </a:p>
          <a:p>
            <a:r>
              <a:rPr lang="en-US" altLang="zh-CN" sz="2400" dirty="0" smtClean="0">
                <a:solidFill>
                  <a:schemeClr val="accent1"/>
                </a:solidFill>
                <a:latin typeface="Times New Roman" panose="02020603050405020304" pitchFamily="18" charset="0"/>
                <a:cs typeface="Times New Roman" panose="02020603050405020304" pitchFamily="18" charset="0"/>
              </a:rPr>
              <a:t>4.4 </a:t>
            </a:r>
            <a:r>
              <a:rPr lang="zh-CN" altLang="en-US" sz="2400" dirty="0" smtClean="0">
                <a:solidFill>
                  <a:schemeClr val="accent1"/>
                </a:solidFill>
                <a:latin typeface="Times New Roman" panose="02020603050405020304" pitchFamily="18" charset="0"/>
                <a:cs typeface="Times New Roman" panose="02020603050405020304" pitchFamily="18" charset="0"/>
              </a:rPr>
              <a:t>工具和镜像</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err="1">
                <a:latin typeface="Times New Roman" panose="02020603050405020304" pitchFamily="18" charset="0"/>
                <a:cs typeface="Times New Roman" panose="02020603050405020304" pitchFamily="18" charset="0"/>
              </a:rPr>
              <a:t>Nerton</a:t>
            </a:r>
            <a:endParaRPr lang="en-US" altLang="zh-CN" sz="2400" dirty="0">
              <a:latin typeface="Times New Roman" panose="02020603050405020304" pitchFamily="18" charset="0"/>
              <a:cs typeface="Times New Roman" panose="02020603050405020304" pitchFamily="18" charset="0"/>
            </a:endParaRPr>
          </a:p>
          <a:p>
            <a:r>
              <a:rPr lang="en-US" altLang="zh-CN" sz="2400" dirty="0">
                <a:solidFill>
                  <a:schemeClr val="accent1"/>
                </a:solidFill>
                <a:latin typeface="Times New Roman" panose="02020603050405020304" pitchFamily="18" charset="0"/>
                <a:cs typeface="Times New Roman" panose="02020603050405020304" pitchFamily="18" charset="0"/>
              </a:rPr>
              <a:t>Link</a:t>
            </a:r>
            <a:r>
              <a:rPr lang="en-US" altLang="zh-CN" sz="2400" dirty="0" smtClean="0">
                <a:solidFill>
                  <a:schemeClr val="accent1"/>
                </a:solidFill>
                <a:latin typeface="Times New Roman" panose="02020603050405020304" pitchFamily="18" charset="0"/>
                <a:cs typeface="Times New Roman" panose="02020603050405020304" pitchFamily="18" charset="0"/>
              </a:rPr>
              <a:t>: </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https</a:t>
            </a:r>
            <a:r>
              <a:rPr lang="en-US" altLang="zh-CN" sz="2400" dirty="0">
                <a:solidFill>
                  <a:schemeClr val="accent1"/>
                </a:solidFill>
                <a:latin typeface="Times New Roman" panose="02020603050405020304" pitchFamily="18" charset="0"/>
                <a:cs typeface="Times New Roman" panose="02020603050405020304" pitchFamily="18" charset="0"/>
                <a:hlinkClick r:id="rId6"/>
              </a:rPr>
              <a:t>://netron.app</a:t>
            </a:r>
            <a:r>
              <a:rPr lang="en-US" altLang="zh-CN" sz="2400" dirty="0" smtClean="0">
                <a:solidFill>
                  <a:schemeClr val="accent1"/>
                </a:solidFill>
                <a:latin typeface="Times New Roman" panose="02020603050405020304" pitchFamily="18" charset="0"/>
                <a:cs typeface="Times New Roman" panose="02020603050405020304" pitchFamily="18" charset="0"/>
                <a:hlinkClick r:id="rId6"/>
              </a:rPr>
              <a:t>/</a:t>
            </a:r>
            <a:endParaRPr lang="en-US" altLang="zh-CN" sz="2400" dirty="0" smtClean="0">
              <a:solidFill>
                <a:schemeClr val="accent1"/>
              </a:solidFill>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TensorRT container</a:t>
            </a:r>
          </a:p>
          <a:p>
            <a:r>
              <a:rPr lang="en-US" altLang="zh-CN" sz="2400" dirty="0">
                <a:solidFill>
                  <a:schemeClr val="accent1"/>
                </a:solidFill>
                <a:latin typeface="Times New Roman" panose="02020603050405020304" pitchFamily="18" charset="0"/>
                <a:cs typeface="Times New Roman" panose="02020603050405020304" pitchFamily="18" charset="0"/>
              </a:rPr>
              <a:t>https://docs.nvidia.com/deeplearning/tensorrt/container-release-notes/</a:t>
            </a:r>
          </a:p>
        </p:txBody>
      </p:sp>
    </p:spTree>
    <p:custDataLst>
      <p:tags r:id="rId1"/>
    </p:custDataLst>
    <p:extLst>
      <p:ext uri="{BB962C8B-B14F-4D97-AF65-F5344CB8AC3E}">
        <p14:creationId xmlns:p14="http://schemas.microsoft.com/office/powerpoint/2010/main" val="9469635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3390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https://icenterapi.zte.com.cn/group3/M02/7C/81/CjYTEWILIOuAG4lmAAHBG4zgBIY92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5137" y="3404712"/>
            <a:ext cx="6731368" cy="2879974"/>
          </a:xfrm>
          <a:prstGeom prst="rect">
            <a:avLst/>
          </a:prstGeom>
          <a:noFill/>
          <a:extLst>
            <a:ext uri="{909E8E84-426E-40DD-AFC4-6F175D3DCCD1}">
              <a14:hiddenFill xmlns:a14="http://schemas.microsoft.com/office/drawing/2010/main">
                <a:solidFill>
                  <a:srgbClr val="FFFFFF"/>
                </a:solidFill>
              </a14:hiddenFill>
            </a:ext>
          </a:extLst>
        </p:spPr>
      </p:pic>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3</a:t>
            </a:fld>
            <a:endParaRPr lang="zh-CN" altLang="en-US" sz="1200">
              <a:solidFill>
                <a:prstClr val="black">
                  <a:tint val="75000"/>
                </a:prstClr>
              </a:solidFill>
              <a:ea typeface="Microsoft YaHei"/>
            </a:endParaRPr>
          </a:p>
        </p:txBody>
      </p:sp>
      <p:sp>
        <p:nvSpPr>
          <p:cNvPr id="6" name="文本框 5"/>
          <p:cNvSpPr txBox="1"/>
          <p:nvPr/>
        </p:nvSpPr>
        <p:spPr>
          <a:xfrm>
            <a:off x="695326" y="1136469"/>
            <a:ext cx="3223531"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1.1 </a:t>
            </a:r>
            <a:r>
              <a:rPr lang="zh-CN" altLang="en-US" sz="2400" dirty="0" smtClean="0">
                <a:solidFill>
                  <a:schemeClr val="accent1"/>
                </a:solidFill>
                <a:latin typeface="Times New Roman" panose="02020603050405020304" pitchFamily="18" charset="0"/>
                <a:cs typeface="Times New Roman" panose="02020603050405020304" pitchFamily="18" charset="0"/>
              </a:rPr>
              <a:t>什么是</a:t>
            </a:r>
            <a:r>
              <a:rPr lang="en-US" altLang="zh-CN" sz="2400" dirty="0" smtClean="0">
                <a:solidFill>
                  <a:schemeClr val="accent1"/>
                </a:solidFill>
                <a:latin typeface="Times New Roman" panose="02020603050405020304" pitchFamily="18" charset="0"/>
                <a:cs typeface="Times New Roman" panose="02020603050405020304" pitchFamily="18" charset="0"/>
              </a:rPr>
              <a:t>TensorRT</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20" name="文本框 19"/>
          <p:cNvSpPr txBox="1"/>
          <p:nvPr/>
        </p:nvSpPr>
        <p:spPr>
          <a:xfrm>
            <a:off x="704335" y="1620190"/>
            <a:ext cx="10334158" cy="21236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t>TensorRT</a:t>
            </a:r>
            <a:r>
              <a:rPr lang="zh-CN" altLang="en-US" sz="1600" dirty="0"/>
              <a:t>是一</a:t>
            </a:r>
            <a:r>
              <a:rPr lang="zh-CN" altLang="en-US" sz="1600" dirty="0" smtClean="0"/>
              <a:t>个高性能深度学习推理优化器，可以为深度学习应用提供低延时、高吞吐率的部署推理</a:t>
            </a:r>
            <a:r>
              <a:rPr lang="zh-CN" altLang="en-US" sz="1600" dirty="0"/>
              <a:t>，</a:t>
            </a:r>
            <a:r>
              <a:rPr lang="en-US" altLang="zh-CN" sz="1600" dirty="0" smtClean="0"/>
              <a:t>NVIDIA </a:t>
            </a:r>
            <a:r>
              <a:rPr lang="zh-CN" altLang="en-US" sz="1600" dirty="0" smtClean="0"/>
              <a:t>提供其部分</a:t>
            </a:r>
            <a:r>
              <a:rPr lang="zh-CN" altLang="en-US" sz="1600" dirty="0"/>
              <a:t>源码及</a:t>
            </a:r>
            <a:r>
              <a:rPr lang="en-US" altLang="zh-CN" sz="1600" dirty="0"/>
              <a:t>API</a:t>
            </a:r>
            <a:r>
              <a:rPr lang="zh-CN" altLang="en-US" sz="1600" dirty="0"/>
              <a:t>（</a:t>
            </a:r>
            <a:r>
              <a:rPr lang="en-US" altLang="zh-CN" sz="1600" dirty="0"/>
              <a:t>C++/Python</a:t>
            </a:r>
            <a:r>
              <a:rPr lang="zh-CN" altLang="en-US" sz="1600" dirty="0" smtClean="0"/>
              <a:t>）用于定制化开发。</a:t>
            </a:r>
            <a:endParaRPr lang="en-US" altLang="zh-CN" sz="1600" dirty="0"/>
          </a:p>
          <a:p>
            <a:pPr marL="285750" indent="-285750">
              <a:lnSpc>
                <a:spcPct val="150000"/>
              </a:lnSpc>
              <a:buFont typeface="Arial" panose="020B0604020202020204" pitchFamily="34" charset="0"/>
              <a:buChar char="•"/>
            </a:pPr>
            <a:r>
              <a:rPr lang="en-US" altLang="zh-CN" sz="1600" dirty="0" err="1"/>
              <a:t>TensorRT</a:t>
            </a:r>
            <a:r>
              <a:rPr lang="en-US" altLang="zh-CN" sz="1600" dirty="0"/>
              <a:t> </a:t>
            </a:r>
            <a:r>
              <a:rPr lang="zh-CN" altLang="en-US" sz="1600" dirty="0" smtClean="0"/>
              <a:t>可支持</a:t>
            </a:r>
            <a:r>
              <a:rPr lang="en-US" altLang="zh-CN" sz="1600" dirty="0" err="1"/>
              <a:t>TensorFlow</a:t>
            </a:r>
            <a:r>
              <a:rPr lang="zh-CN" altLang="en-US" sz="1600" dirty="0"/>
              <a:t>、</a:t>
            </a:r>
            <a:r>
              <a:rPr lang="en-US" altLang="zh-CN" sz="1600" dirty="0" err="1"/>
              <a:t>Caffe</a:t>
            </a:r>
            <a:r>
              <a:rPr lang="zh-CN" altLang="en-US" sz="1600" dirty="0"/>
              <a:t>、</a:t>
            </a:r>
            <a:r>
              <a:rPr lang="en-US" altLang="zh-CN" sz="1600" dirty="0" err="1"/>
              <a:t>Mxnet</a:t>
            </a:r>
            <a:r>
              <a:rPr lang="zh-CN" altLang="en-US" sz="1600" dirty="0"/>
              <a:t>、</a:t>
            </a:r>
            <a:r>
              <a:rPr lang="en-US" altLang="zh-CN" sz="1600" dirty="0" err="1"/>
              <a:t>Pytorch</a:t>
            </a:r>
            <a:r>
              <a:rPr lang="zh-CN" altLang="en-US" sz="1600" dirty="0"/>
              <a:t>等几乎所有的深度学习</a:t>
            </a:r>
            <a:r>
              <a:rPr lang="zh-CN" altLang="en-US" sz="1600" dirty="0" smtClean="0"/>
              <a:t>框架，与</a:t>
            </a:r>
            <a:r>
              <a:rPr lang="en-US" altLang="zh-CN" sz="1600" dirty="0" smtClean="0"/>
              <a:t>NVIDIA</a:t>
            </a:r>
            <a:r>
              <a:rPr lang="zh-CN" altLang="en-US" sz="1600" dirty="0" smtClean="0"/>
              <a:t>的</a:t>
            </a:r>
            <a:r>
              <a:rPr lang="en-US" altLang="zh-CN" sz="1600" dirty="0" smtClean="0"/>
              <a:t>GPU</a:t>
            </a:r>
            <a:r>
              <a:rPr lang="zh-CN" altLang="en-US" sz="1600" dirty="0" smtClean="0"/>
              <a:t>结合</a:t>
            </a:r>
            <a:r>
              <a:rPr lang="zh-CN" altLang="en-US" sz="1600" dirty="0"/>
              <a:t>使用，优化训练后的</a:t>
            </a:r>
            <a:r>
              <a:rPr lang="zh-CN" altLang="en-US" sz="1600" dirty="0" smtClean="0"/>
              <a:t>深度模型</a:t>
            </a:r>
            <a:r>
              <a:rPr lang="zh-CN" altLang="en-US" sz="1600" dirty="0"/>
              <a:t>以实现高性能推理</a:t>
            </a:r>
            <a:r>
              <a:rPr lang="zh-CN" altLang="en-US" sz="1600" dirty="0" smtClean="0"/>
              <a:t>；</a:t>
            </a:r>
            <a:endParaRPr lang="en-US" altLang="zh-CN" sz="1600" dirty="0"/>
          </a:p>
          <a:p>
            <a:pPr indent="457200">
              <a:lnSpc>
                <a:spcPct val="200000"/>
              </a:lnSpc>
            </a:pPr>
            <a:endParaRPr lang="zh-CN" altLang="en-US" dirty="0"/>
          </a:p>
        </p:txBody>
      </p:sp>
    </p:spTree>
    <p:custDataLst>
      <p:tags r:id="rId1"/>
    </p:custDataLst>
    <p:extLst>
      <p:ext uri="{BB962C8B-B14F-4D97-AF65-F5344CB8AC3E}">
        <p14:creationId xmlns:p14="http://schemas.microsoft.com/office/powerpoint/2010/main" val="3712957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smtClean="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4</a:t>
            </a:fld>
            <a:endParaRPr lang="zh-CN" altLang="en-US" sz="1200">
              <a:solidFill>
                <a:prstClr val="black">
                  <a:tint val="75000"/>
                </a:prstClr>
              </a:solidFill>
              <a:ea typeface="Microsoft YaHei"/>
            </a:endParaRPr>
          </a:p>
        </p:txBody>
      </p:sp>
      <p:sp>
        <p:nvSpPr>
          <p:cNvPr id="6" name="文本框 5"/>
          <p:cNvSpPr txBox="1"/>
          <p:nvPr/>
        </p:nvSpPr>
        <p:spPr>
          <a:xfrm>
            <a:off x="695326" y="1136469"/>
            <a:ext cx="3876674"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1.2 </a:t>
            </a:r>
            <a:r>
              <a:rPr lang="zh-CN" altLang="en-US" sz="2400" dirty="0" smtClean="0">
                <a:solidFill>
                  <a:schemeClr val="accent1"/>
                </a:solidFill>
                <a:latin typeface="Times New Roman" panose="02020603050405020304" pitchFamily="18" charset="0"/>
                <a:cs typeface="Times New Roman" panose="02020603050405020304" pitchFamily="18" charset="0"/>
              </a:rPr>
              <a:t>为什么要使用</a:t>
            </a:r>
            <a:r>
              <a:rPr lang="en-US" altLang="zh-CN" sz="2400" dirty="0" err="1" smtClean="0">
                <a:solidFill>
                  <a:schemeClr val="accent1"/>
                </a:solidFill>
                <a:latin typeface="Times New Roman" panose="02020603050405020304" pitchFamily="18" charset="0"/>
                <a:cs typeface="Times New Roman" panose="02020603050405020304" pitchFamily="18" charset="0"/>
              </a:rPr>
              <a:t>TensorRT</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pic>
        <p:nvPicPr>
          <p:cNvPr id="3074" name="Picture 2" descr="https://img-blog.csdnimg.cn/20210303212346842.png?x-oss-process=image/watermark,type_ZmFuZ3poZW5naGVpdGk,shadow_10,text_aHR0cHM6Ly9ibG9nLmNzZG4ubmV0L3dlaXhpbl80MjExMTc3MA==,size_16,color_FFFFFF,t_70"/>
          <p:cNvPicPr>
            <a:picLocks noChangeAspect="1" noChangeArrowheads="1"/>
          </p:cNvPicPr>
          <p:nvPr/>
        </p:nvPicPr>
        <p:blipFill rotWithShape="1">
          <a:blip r:embed="rId4">
            <a:extLst>
              <a:ext uri="{28A0092B-C50C-407E-A947-70E740481C1C}">
                <a14:useLocalDpi xmlns:a14="http://schemas.microsoft.com/office/drawing/2010/main" val="0"/>
              </a:ext>
            </a:extLst>
          </a:blip>
          <a:srcRect b="5118"/>
          <a:stretch/>
        </p:blipFill>
        <p:spPr bwMode="auto">
          <a:xfrm>
            <a:off x="4488954" y="1519238"/>
            <a:ext cx="6565261" cy="3780116"/>
          </a:xfrm>
          <a:prstGeom prst="rect">
            <a:avLst/>
          </a:prstGeom>
          <a:noFill/>
          <a:extLst>
            <a:ext uri="{909E8E84-426E-40DD-AFC4-6F175D3DCCD1}">
              <a14:hiddenFill xmlns:a14="http://schemas.microsoft.com/office/drawing/2010/main">
                <a:solidFill>
                  <a:srgbClr val="FFFFFF"/>
                </a:solidFill>
              </a14:hiddenFill>
            </a:ext>
          </a:extLst>
        </p:spPr>
      </p:pic>
      <p:sp>
        <p:nvSpPr>
          <p:cNvPr id="10" name="矩形 9"/>
          <p:cNvSpPr/>
          <p:nvPr/>
        </p:nvSpPr>
        <p:spPr>
          <a:xfrm>
            <a:off x="912813" y="1584076"/>
            <a:ext cx="3441700" cy="3785652"/>
          </a:xfrm>
          <a:prstGeom prst="rect">
            <a:avLst/>
          </a:prstGeom>
        </p:spPr>
        <p:txBody>
          <a:bodyPr wrap="square">
            <a:spAutoFit/>
          </a:bodyPr>
          <a:lstStyle/>
          <a:p>
            <a:pPr marL="285750" indent="-285750">
              <a:buFont typeface="Arial" panose="020B0604020202020204" pitchFamily="34" charset="0"/>
              <a:buChar char="•"/>
            </a:pPr>
            <a:r>
              <a:rPr lang="zh-CN" altLang="en-US" sz="1600" b="1" dirty="0" smtClean="0"/>
              <a:t>训练（</a:t>
            </a:r>
            <a:r>
              <a:rPr lang="en-US" altLang="zh-CN" sz="1600" b="1" dirty="0"/>
              <a:t>Training</a:t>
            </a:r>
            <a:r>
              <a:rPr lang="zh-CN" altLang="en-US" sz="1600" b="1" dirty="0" smtClean="0"/>
              <a:t>）：</a:t>
            </a:r>
            <a:endParaRPr lang="en-US" altLang="zh-CN" sz="1600" b="1" dirty="0"/>
          </a:p>
          <a:p>
            <a:pPr marL="342900" indent="-342900">
              <a:buAutoNum type="arabicPeriod"/>
            </a:pPr>
            <a:r>
              <a:rPr lang="zh-CN" altLang="en-US" sz="1600" dirty="0" smtClean="0"/>
              <a:t>深度</a:t>
            </a:r>
            <a:r>
              <a:rPr lang="zh-CN" altLang="en-US" sz="1600" dirty="0"/>
              <a:t>模型训练参数</a:t>
            </a:r>
            <a:r>
              <a:rPr lang="zh-CN" altLang="en-US" sz="1600" dirty="0" smtClean="0"/>
              <a:t>规模大，</a:t>
            </a:r>
            <a:r>
              <a:rPr lang="zh-CN" altLang="en-US" sz="1600" dirty="0"/>
              <a:t>需要大量算力支持</a:t>
            </a:r>
            <a:r>
              <a:rPr lang="zh-CN" altLang="en-US" sz="1600" dirty="0" smtClean="0"/>
              <a:t>；</a:t>
            </a:r>
            <a:endParaRPr lang="en-US" altLang="zh-CN" sz="1600" dirty="0" smtClean="0"/>
          </a:p>
          <a:p>
            <a:pPr marL="342900" indent="-342900">
              <a:buAutoNum type="arabicPeriod"/>
            </a:pPr>
            <a:r>
              <a:rPr lang="zh-CN" altLang="en-US" sz="1600" dirty="0"/>
              <a:t>训练</a:t>
            </a:r>
            <a:r>
              <a:rPr lang="zh-CN" altLang="en-US" sz="1600" dirty="0" smtClean="0"/>
              <a:t>阶段拥有充足的硬件资源，可使用多</a:t>
            </a:r>
            <a:r>
              <a:rPr lang="en-US" altLang="zh-CN" sz="1600" dirty="0" smtClean="0"/>
              <a:t>GPU</a:t>
            </a:r>
            <a:r>
              <a:rPr lang="zh-CN" altLang="en-US" sz="1600" dirty="0" smtClean="0"/>
              <a:t>并行训练；</a:t>
            </a:r>
            <a:endParaRPr lang="en-US" altLang="zh-CN" sz="1600" dirty="0" smtClean="0"/>
          </a:p>
          <a:p>
            <a:pPr marL="342900" indent="-342900">
              <a:buAutoNum type="arabicPeriod"/>
            </a:pPr>
            <a:r>
              <a:rPr lang="zh-CN" altLang="en-US" sz="1600" dirty="0" smtClean="0"/>
              <a:t>模型训练更多的是追求准确度；</a:t>
            </a:r>
            <a:endParaRPr lang="en-US" altLang="zh-CN" sz="1600" dirty="0" smtClean="0"/>
          </a:p>
          <a:p>
            <a:endParaRPr lang="en-US" altLang="zh-CN" sz="1600" dirty="0" smtClean="0"/>
          </a:p>
          <a:p>
            <a:pPr marL="285750" indent="-285750">
              <a:buFont typeface="Arial" panose="020B0604020202020204" pitchFamily="34" charset="0"/>
              <a:buChar char="•"/>
            </a:pPr>
            <a:r>
              <a:rPr lang="zh-CN" altLang="en-US" sz="1600" b="1" dirty="0" smtClean="0"/>
              <a:t>推理</a:t>
            </a:r>
            <a:r>
              <a:rPr lang="zh-CN" altLang="en-US" sz="1600" b="1" dirty="0"/>
              <a:t>（</a:t>
            </a:r>
            <a:r>
              <a:rPr lang="en-US" altLang="zh-CN" sz="1600" b="1" dirty="0"/>
              <a:t>Inference</a:t>
            </a:r>
            <a:r>
              <a:rPr lang="zh-CN" altLang="en-US" sz="1600" b="1" dirty="0" smtClean="0"/>
              <a:t>）：</a:t>
            </a:r>
            <a:endParaRPr lang="en-US" altLang="zh-CN" sz="1600" b="1" dirty="0" smtClean="0"/>
          </a:p>
          <a:p>
            <a:pPr marL="342900" indent="-342900">
              <a:buAutoNum type="arabicPeriod"/>
            </a:pPr>
            <a:r>
              <a:rPr lang="zh-CN" altLang="en-US" sz="1600" dirty="0"/>
              <a:t>推理阶段</a:t>
            </a:r>
            <a:r>
              <a:rPr lang="zh-CN" altLang="en-US" sz="1600" dirty="0" smtClean="0"/>
              <a:t>网络是网络的前</a:t>
            </a:r>
            <a:r>
              <a:rPr lang="zh-CN" altLang="en-US" sz="1600" dirty="0"/>
              <a:t>向传递</a:t>
            </a:r>
            <a:r>
              <a:rPr lang="zh-CN" altLang="en-US" sz="1600" dirty="0" smtClean="0"/>
              <a:t>阶段；</a:t>
            </a:r>
            <a:endParaRPr lang="en-US" altLang="zh-CN" sz="1600" dirty="0" smtClean="0"/>
          </a:p>
          <a:p>
            <a:pPr marL="342900" indent="-342900">
              <a:buAutoNum type="arabicPeriod"/>
            </a:pPr>
            <a:r>
              <a:rPr lang="zh-CN" altLang="en-US" sz="1600" dirty="0" smtClean="0"/>
              <a:t>部署端机器性能有限，与训练场景有差异，会导致低吞吐、高延时；</a:t>
            </a:r>
            <a:endParaRPr lang="en-US" altLang="zh-CN" sz="1600" dirty="0" smtClean="0"/>
          </a:p>
          <a:p>
            <a:pPr marL="342900" indent="-342900">
              <a:buAutoNum type="arabicPeriod"/>
            </a:pPr>
            <a:r>
              <a:rPr lang="zh-CN" altLang="en-US" sz="1600" dirty="0" smtClean="0"/>
              <a:t>在推理部署阶段除了要保证准确度，速度是同等重要；</a:t>
            </a:r>
            <a:endParaRPr lang="en-US" altLang="zh-CN" sz="1600" dirty="0" smtClean="0"/>
          </a:p>
        </p:txBody>
      </p:sp>
      <p:sp>
        <p:nvSpPr>
          <p:cNvPr id="2" name="矩形 1"/>
          <p:cNvSpPr/>
          <p:nvPr/>
        </p:nvSpPr>
        <p:spPr>
          <a:xfrm>
            <a:off x="4488955" y="5495905"/>
            <a:ext cx="6565260" cy="923330"/>
          </a:xfrm>
          <a:prstGeom prst="rect">
            <a:avLst/>
          </a:prstGeom>
        </p:spPr>
        <p:txBody>
          <a:bodyPr wrap="square">
            <a:spAutoFit/>
          </a:bodyPr>
          <a:lstStyle/>
          <a:p>
            <a:r>
              <a:rPr lang="zh-CN" altLang="en-US" b="1" dirty="0" smtClean="0"/>
              <a:t>注：</a:t>
            </a:r>
            <a:r>
              <a:rPr lang="zh-CN" altLang="en-US" b="1" dirty="0"/>
              <a:t>基于深度训练框架也能推理，但在</a:t>
            </a:r>
            <a:r>
              <a:rPr lang="zh-CN" altLang="en-US" b="1" dirty="0" smtClean="0"/>
              <a:t>同等算力的</a:t>
            </a:r>
            <a:r>
              <a:rPr lang="en-US" altLang="zh-CN" b="1" dirty="0" smtClean="0"/>
              <a:t>GPU</a:t>
            </a:r>
            <a:r>
              <a:rPr lang="zh-CN" altLang="en-US" b="1" dirty="0" smtClean="0"/>
              <a:t>设备上，</a:t>
            </a:r>
            <a:r>
              <a:rPr lang="en-US" altLang="zh-CN" b="1" dirty="0" err="1" smtClean="0"/>
              <a:t>TensorRT</a:t>
            </a:r>
            <a:r>
              <a:rPr lang="zh-CN" altLang="en-US" b="1" dirty="0" smtClean="0"/>
              <a:t>可以支持</a:t>
            </a:r>
            <a:r>
              <a:rPr lang="zh-CN" altLang="en-US" b="1" dirty="0"/>
              <a:t>更优的</a:t>
            </a:r>
            <a:r>
              <a:rPr lang="en-US" altLang="zh-CN" b="1" dirty="0"/>
              <a:t>GPU</a:t>
            </a:r>
            <a:r>
              <a:rPr lang="zh-CN" altLang="en-US" b="1" dirty="0"/>
              <a:t>利用率、吞吐量、延时、</a:t>
            </a:r>
            <a:r>
              <a:rPr lang="zh-CN" altLang="en-US" b="1" dirty="0" smtClean="0"/>
              <a:t>内存使用。所以是推理服务部署到软件平台的更优解决方案。</a:t>
            </a:r>
            <a:endParaRPr lang="zh-CN" altLang="en-US" b="1" dirty="0"/>
          </a:p>
        </p:txBody>
      </p:sp>
    </p:spTree>
    <p:custDataLst>
      <p:tags r:id="rId1"/>
    </p:custDataLst>
    <p:extLst>
      <p:ext uri="{BB962C8B-B14F-4D97-AF65-F5344CB8AC3E}">
        <p14:creationId xmlns:p14="http://schemas.microsoft.com/office/powerpoint/2010/main" val="4544802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95325" y="4141063"/>
            <a:ext cx="11701671" cy="2169825"/>
          </a:xfrm>
          <a:prstGeom prst="rect">
            <a:avLst/>
          </a:prstGeom>
        </p:spPr>
        <p:txBody>
          <a:bodyPr wrap="square">
            <a:spAutoFit/>
          </a:bodyPr>
          <a:lstStyle/>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并行计算框架，连接</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和应用程序，只能在</a:t>
            </a:r>
            <a:r>
              <a:rPr lang="en-US" altLang="zh-CN" dirty="0" err="1">
                <a:latin typeface="微软雅黑" panose="020B0503020204020204" pitchFamily="34" charset="-122"/>
                <a:ea typeface="微软雅黑" panose="020B0503020204020204" pitchFamily="34" charset="-122"/>
              </a:rPr>
              <a:t>Nvidia</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GPU</a:t>
            </a:r>
            <a:r>
              <a:rPr lang="zh-CN" altLang="en-US" dirty="0" smtClean="0">
                <a:latin typeface="微软雅黑" panose="020B0503020204020204" pitchFamily="34" charset="-122"/>
                <a:ea typeface="微软雅黑" panose="020B0503020204020204" pitchFamily="34" charset="-122"/>
              </a:rPr>
              <a:t>运行</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err="1" smtClean="0">
                <a:latin typeface="微软雅黑" panose="020B0503020204020204" pitchFamily="34" charset="-122"/>
                <a:ea typeface="微软雅黑" panose="020B0503020204020204" pitchFamily="34" charset="-122"/>
              </a:rPr>
              <a:t>cuDNN</a:t>
            </a:r>
            <a:r>
              <a:rPr lang="zh-CN" altLang="en-US" dirty="0">
                <a:latin typeface="微软雅黑" panose="020B0503020204020204" pitchFamily="34" charset="-122"/>
                <a:ea typeface="微软雅黑" panose="020B0503020204020204" pitchFamily="34" charset="-122"/>
              </a:rPr>
              <a:t>：深度神经网络的加速库，封装了常用的网络算子的高度优化</a:t>
            </a:r>
            <a:r>
              <a:rPr lang="zh-CN" altLang="en-US" dirty="0" smtClean="0">
                <a:latin typeface="微软雅黑" panose="020B0503020204020204" pitchFamily="34" charset="-122"/>
                <a:ea typeface="微软雅黑" panose="020B0503020204020204" pitchFamily="34" charset="-122"/>
              </a:rPr>
              <a:t>实现</a:t>
            </a:r>
            <a:endParaRPr lang="en-US" altLang="zh-CN" dirty="0" smtClean="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err="1" smtClean="0">
                <a:latin typeface="微软雅黑" panose="020B0503020204020204" pitchFamily="34" charset="-122"/>
                <a:ea typeface="微软雅黑" panose="020B0503020204020204" pitchFamily="34" charset="-122"/>
              </a:rPr>
              <a:t>cuCIM</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维</a:t>
            </a:r>
            <a:r>
              <a:rPr lang="zh-CN" altLang="en-US" dirty="0">
                <a:latin typeface="微软雅黑" panose="020B0503020204020204" pitchFamily="34" charset="-122"/>
                <a:ea typeface="微软雅黑" panose="020B0503020204020204" pitchFamily="34" charset="-122"/>
              </a:rPr>
              <a:t>图像处理和</a:t>
            </a:r>
            <a:r>
              <a:rPr lang="zh-CN" altLang="en-US" dirty="0" smtClean="0">
                <a:latin typeface="微软雅黑" panose="020B0503020204020204" pitchFamily="34" charset="-122"/>
                <a:ea typeface="微软雅黑" panose="020B0503020204020204" pitchFamily="34" charset="-122"/>
              </a:rPr>
              <a:t>图像</a:t>
            </a:r>
            <a:r>
              <a:rPr lang="en-US" altLang="zh-CN" dirty="0" smtClean="0">
                <a:latin typeface="微软雅黑" panose="020B0503020204020204" pitchFamily="34" charset="-122"/>
                <a:ea typeface="微软雅黑" panose="020B0503020204020204" pitchFamily="34" charset="-122"/>
              </a:rPr>
              <a:t>I/O</a:t>
            </a:r>
            <a:r>
              <a:rPr lang="zh-CN" altLang="en-US" dirty="0" smtClean="0">
                <a:latin typeface="微软雅黑" panose="020B0503020204020204" pitchFamily="34" charset="-122"/>
                <a:ea typeface="微软雅黑" panose="020B0503020204020204" pitchFamily="34" charset="-122"/>
              </a:rPr>
              <a:t>的功能库，</a:t>
            </a:r>
            <a:r>
              <a:rPr lang="zh-CN" altLang="en-US" dirty="0">
                <a:latin typeface="微软雅黑" panose="020B0503020204020204" pitchFamily="34" charset="-122"/>
                <a:ea typeface="微软雅黑" panose="020B0503020204020204" pitchFamily="34" charset="-122"/>
              </a:rPr>
              <a:t>封装了常用的医学图像前后处理</a:t>
            </a:r>
            <a:r>
              <a:rPr lang="zh-CN" altLang="en-US" dirty="0" smtClean="0">
                <a:latin typeface="微软雅黑" panose="020B0503020204020204" pitchFamily="34" charset="-122"/>
                <a:ea typeface="微软雅黑" panose="020B0503020204020204" pitchFamily="34" charset="-122"/>
              </a:rPr>
              <a:t>算法</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err="1">
                <a:latin typeface="微软雅黑" panose="020B0503020204020204" pitchFamily="34" charset="-122"/>
                <a:ea typeface="微软雅黑" panose="020B0503020204020204" pitchFamily="34" charset="-122"/>
              </a:rPr>
              <a:t>TensorRT</a:t>
            </a:r>
            <a:r>
              <a:rPr lang="zh-CN" altLang="en-US" dirty="0" smtClean="0">
                <a:latin typeface="微软雅黑" panose="020B0503020204020204" pitchFamily="34" charset="-122"/>
                <a:ea typeface="微软雅黑" panose="020B0503020204020204" pitchFamily="34" charset="-122"/>
              </a:rPr>
              <a:t>：深度学习模型</a:t>
            </a:r>
            <a:r>
              <a:rPr lang="zh-CN" altLang="en-US" dirty="0">
                <a:latin typeface="微软雅黑" panose="020B0503020204020204" pitchFamily="34" charset="-122"/>
                <a:ea typeface="微软雅黑" panose="020B0503020204020204" pitchFamily="34" charset="-122"/>
              </a:rPr>
              <a:t>推理的加速</a:t>
            </a:r>
            <a:r>
              <a:rPr lang="en-US" altLang="zh-CN" dirty="0" smtClean="0">
                <a:latin typeface="微软雅黑" panose="020B0503020204020204" pitchFamily="34" charset="-122"/>
                <a:ea typeface="微软雅黑" panose="020B0503020204020204" pitchFamily="34" charset="-122"/>
              </a:rPr>
              <a:t>SDK</a:t>
            </a:r>
            <a:r>
              <a:rPr lang="zh-CN" altLang="en-US" dirty="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针对</a:t>
            </a:r>
            <a:r>
              <a:rPr lang="zh-CN" altLang="en-US" dirty="0">
                <a:latin typeface="微软雅黑" panose="020B0503020204020204" pitchFamily="34" charset="-122"/>
                <a:ea typeface="微软雅黑" panose="020B0503020204020204" pitchFamily="34" charset="-122"/>
              </a:rPr>
              <a:t>硬件进行优化，调用</a:t>
            </a:r>
            <a:r>
              <a:rPr lang="en-US" altLang="zh-CN" dirty="0" err="1">
                <a:latin typeface="微软雅黑" panose="020B0503020204020204" pitchFamily="34" charset="-122"/>
                <a:ea typeface="微软雅黑" panose="020B0503020204020204" pitchFamily="34" charset="-122"/>
              </a:rPr>
              <a:t>cudNN</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CUDA</a:t>
            </a:r>
            <a:r>
              <a:rPr lang="zh-CN" altLang="en-US" dirty="0">
                <a:latin typeface="微软雅黑" panose="020B0503020204020204" pitchFamily="34" charset="-122"/>
                <a:ea typeface="微软雅黑" panose="020B0503020204020204" pitchFamily="34" charset="-122"/>
              </a:rPr>
              <a:t>的</a:t>
            </a:r>
            <a:r>
              <a:rPr lang="en-US" altLang="zh-CN" dirty="0" smtClean="0">
                <a:latin typeface="微软雅黑" panose="020B0503020204020204" pitchFamily="34" charset="-122"/>
                <a:ea typeface="微软雅黑" panose="020B0503020204020204" pitchFamily="34" charset="-122"/>
              </a:rPr>
              <a:t>API</a:t>
            </a:r>
            <a:endParaRPr lang="en-US" altLang="zh-CN" dirty="0">
              <a:latin typeface="微软雅黑" panose="020B0503020204020204" pitchFamily="34" charset="-122"/>
              <a:ea typeface="微软雅黑" panose="020B0503020204020204" pitchFamily="34" charset="-122"/>
            </a:endParaRPr>
          </a:p>
          <a:p>
            <a:pPr marL="342900" indent="-342900">
              <a:lnSpc>
                <a:spcPct val="150000"/>
              </a:lnSpc>
              <a:buFont typeface="+mj-lt"/>
              <a:buAutoNum type="arabicPeriod"/>
            </a:pPr>
            <a:r>
              <a:rPr lang="en-US" altLang="zh-CN" dirty="0">
                <a:latin typeface="微软雅黑" panose="020B0503020204020204" pitchFamily="34" charset="-122"/>
                <a:ea typeface="微软雅黑" panose="020B0503020204020204" pitchFamily="34" charset="-122"/>
              </a:rPr>
              <a:t>Triton</a:t>
            </a:r>
            <a:r>
              <a:rPr lang="zh-CN" altLang="en-US" dirty="0" smtClean="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深度学习</a:t>
            </a:r>
            <a:r>
              <a:rPr lang="zh-CN" altLang="en-US" dirty="0" smtClean="0">
                <a:latin typeface="微软雅黑" panose="020B0503020204020204" pitchFamily="34" charset="-122"/>
                <a:ea typeface="微软雅黑" panose="020B0503020204020204" pitchFamily="34" charset="-122"/>
              </a:rPr>
              <a:t>模型推理的部署服务中间件。提供</a:t>
            </a:r>
            <a:r>
              <a:rPr lang="zh-CN" altLang="en-US" dirty="0">
                <a:latin typeface="微软雅黑" panose="020B0503020204020204" pitchFamily="34" charset="-122"/>
                <a:ea typeface="微软雅黑" panose="020B0503020204020204" pitchFamily="34" charset="-122"/>
              </a:rPr>
              <a:t>高吞吐量推理，实现</a:t>
            </a:r>
            <a:r>
              <a:rPr lang="en-US" altLang="zh-CN" dirty="0">
                <a:latin typeface="微软雅黑" panose="020B0503020204020204" pitchFamily="34" charset="-122"/>
                <a:ea typeface="微软雅黑" panose="020B0503020204020204" pitchFamily="34" charset="-122"/>
              </a:rPr>
              <a:t>GPU</a:t>
            </a:r>
            <a:r>
              <a:rPr lang="zh-CN" altLang="en-US" dirty="0">
                <a:latin typeface="微软雅黑" panose="020B0503020204020204" pitchFamily="34" charset="-122"/>
                <a:ea typeface="微软雅黑" panose="020B0503020204020204" pitchFamily="34" charset="-122"/>
              </a:rPr>
              <a:t>最大化</a:t>
            </a:r>
            <a:r>
              <a:rPr lang="zh-CN" altLang="en-US" dirty="0" smtClean="0">
                <a:latin typeface="微软雅黑" panose="020B0503020204020204" pitchFamily="34" charset="-122"/>
                <a:ea typeface="微软雅黑" panose="020B0503020204020204" pitchFamily="34" charset="-122"/>
              </a:rPr>
              <a:t>利用率</a:t>
            </a:r>
            <a:endParaRPr lang="en-US" altLang="zh-CN" dirty="0">
              <a:latin typeface="微软雅黑" panose="020B0503020204020204" pitchFamily="34" charset="-122"/>
              <a:ea typeface="微软雅黑" panose="020B0503020204020204" pitchFamily="34" charset="-122"/>
            </a:endParaRPr>
          </a:p>
        </p:txBody>
      </p:sp>
      <p:grpSp>
        <p:nvGrpSpPr>
          <p:cNvPr id="24" name="组合 23"/>
          <p:cNvGrpSpPr/>
          <p:nvPr/>
        </p:nvGrpSpPr>
        <p:grpSpPr>
          <a:xfrm>
            <a:off x="1795500" y="1001178"/>
            <a:ext cx="8184934" cy="3130703"/>
            <a:chOff x="1879582" y="2968076"/>
            <a:chExt cx="8184934" cy="3130703"/>
          </a:xfrm>
        </p:grpSpPr>
        <p:grpSp>
          <p:nvGrpSpPr>
            <p:cNvPr id="25" name="组合 24"/>
            <p:cNvGrpSpPr/>
            <p:nvPr/>
          </p:nvGrpSpPr>
          <p:grpSpPr>
            <a:xfrm>
              <a:off x="1879582" y="2968076"/>
              <a:ext cx="8184934" cy="3130703"/>
              <a:chOff x="1841586" y="3001035"/>
              <a:chExt cx="8184934" cy="3130703"/>
            </a:xfrm>
          </p:grpSpPr>
          <p:sp>
            <p:nvSpPr>
              <p:cNvPr id="30" name="矩形 29"/>
              <p:cNvSpPr/>
              <p:nvPr/>
            </p:nvSpPr>
            <p:spPr>
              <a:xfrm>
                <a:off x="1841586" y="3689459"/>
                <a:ext cx="6063915" cy="731225"/>
              </a:xfrm>
              <a:prstGeom prst="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grpSp>
            <p:nvGrpSpPr>
              <p:cNvPr id="31" name="组合 30"/>
              <p:cNvGrpSpPr/>
              <p:nvPr/>
            </p:nvGrpSpPr>
            <p:grpSpPr>
              <a:xfrm>
                <a:off x="1841586" y="3001035"/>
                <a:ext cx="8184934" cy="3130703"/>
                <a:chOff x="2131871" y="3118943"/>
                <a:chExt cx="8184934" cy="3130703"/>
              </a:xfrm>
            </p:grpSpPr>
            <p:sp>
              <p:nvSpPr>
                <p:cNvPr id="33" name="矩形 32"/>
                <p:cNvSpPr/>
                <p:nvPr/>
              </p:nvSpPr>
              <p:spPr>
                <a:xfrm>
                  <a:off x="2131871" y="3118944"/>
                  <a:ext cx="6063915" cy="313070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4" name="矩形 33"/>
                <p:cNvSpPr/>
                <p:nvPr/>
              </p:nvSpPr>
              <p:spPr>
                <a:xfrm>
                  <a:off x="2131871" y="5680334"/>
                  <a:ext cx="6063915" cy="569311"/>
                </a:xfrm>
                <a:prstGeom prst="rect">
                  <a:avLst/>
                </a:prstGeom>
                <a:solidFill>
                  <a:sysClr val="windowText" lastClr="000000">
                    <a:lumMod val="75000"/>
                    <a:lumOff val="25000"/>
                  </a:sysClr>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GPU</a:t>
                  </a:r>
                  <a:endParaRPr kumimoji="0" lang="zh-CN" altLang="en-US" sz="2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5" name="矩形 34"/>
                <p:cNvSpPr/>
                <p:nvPr/>
              </p:nvSpPr>
              <p:spPr>
                <a:xfrm>
                  <a:off x="2131871" y="5362947"/>
                  <a:ext cx="6063915" cy="317387"/>
                </a:xfrm>
                <a:prstGeom prst="rect">
                  <a:avLst/>
                </a:prstGeom>
                <a:solidFill>
                  <a:srgbClr val="70AD47">
                    <a:lumMod val="75000"/>
                  </a:srgbClr>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CUDA</a:t>
                  </a:r>
                  <a:endParaRPr kumimoji="0" lang="zh-CN" altLang="en-US" sz="2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6" name="矩形 35"/>
                <p:cNvSpPr/>
                <p:nvPr/>
              </p:nvSpPr>
              <p:spPr>
                <a:xfrm>
                  <a:off x="2131871" y="4518212"/>
                  <a:ext cx="6063915" cy="844734"/>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7" name="矩形 36"/>
                <p:cNvSpPr/>
                <p:nvPr/>
              </p:nvSpPr>
              <p:spPr>
                <a:xfrm>
                  <a:off x="2131871" y="3118943"/>
                  <a:ext cx="6063915" cy="697191"/>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8" name="矩形 37"/>
                <p:cNvSpPr/>
                <p:nvPr/>
              </p:nvSpPr>
              <p:spPr>
                <a:xfrm>
                  <a:off x="8525031" y="3118944"/>
                  <a:ext cx="1791774" cy="3130702"/>
                </a:xfrm>
                <a:prstGeom prst="rect">
                  <a:avLst/>
                </a:prstGeom>
                <a:no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smtClean="0">
                    <a:ln>
                      <a:noFill/>
                    </a:ln>
                    <a:solidFill>
                      <a:prstClr val="white"/>
                    </a:solidFill>
                    <a:effectLst/>
                    <a:uLnTx/>
                    <a:uFillTx/>
                    <a:latin typeface="Arial" panose="020B0604020202020204"/>
                    <a:ea typeface="黑体" panose="02010609060101010101" pitchFamily="49" charset="-122"/>
                    <a:cs typeface="+mn-cs"/>
                  </a:endParaRPr>
                </a:p>
              </p:txBody>
            </p:sp>
            <p:sp>
              <p:nvSpPr>
                <p:cNvPr id="39" name="矩形 38"/>
                <p:cNvSpPr/>
                <p:nvPr/>
              </p:nvSpPr>
              <p:spPr>
                <a:xfrm>
                  <a:off x="8525031" y="3118944"/>
                  <a:ext cx="1791774" cy="697190"/>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Application</a:t>
                  </a: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0" name="矩形 39"/>
                <p:cNvSpPr/>
                <p:nvPr/>
              </p:nvSpPr>
              <p:spPr>
                <a:xfrm>
                  <a:off x="8525031" y="4538592"/>
                  <a:ext cx="1791774" cy="870308"/>
                </a:xfrm>
                <a:prstGeom prst="rect">
                  <a:avLst/>
                </a:prstGeom>
                <a:solidFill>
                  <a:srgbClr val="92D05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Libraries</a:t>
                  </a: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1" name="矩形 40"/>
                <p:cNvSpPr/>
                <p:nvPr/>
              </p:nvSpPr>
              <p:spPr>
                <a:xfrm>
                  <a:off x="8525031" y="5388520"/>
                  <a:ext cx="1791774" cy="291813"/>
                </a:xfrm>
                <a:prstGeom prst="rect">
                  <a:avLst/>
                </a:prstGeom>
                <a:solidFill>
                  <a:srgbClr val="548235"/>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Architecture</a:t>
                  </a: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2" name="矩形 41"/>
                <p:cNvSpPr/>
                <p:nvPr/>
              </p:nvSpPr>
              <p:spPr>
                <a:xfrm>
                  <a:off x="8525031" y="5680334"/>
                  <a:ext cx="1791774" cy="569311"/>
                </a:xfrm>
                <a:prstGeom prst="rect">
                  <a:avLst/>
                </a:prstGeom>
                <a:solidFill>
                  <a:srgbClr val="40404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Device</a:t>
                  </a: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3" name="圆角矩形 42"/>
                <p:cNvSpPr/>
                <p:nvPr/>
              </p:nvSpPr>
              <p:spPr>
                <a:xfrm>
                  <a:off x="5903926" y="4624764"/>
                  <a:ext cx="1606138" cy="668238"/>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smtClean="0">
                      <a:ln>
                        <a:noFill/>
                      </a:ln>
                      <a:solidFill>
                        <a:prstClr val="white"/>
                      </a:solidFill>
                      <a:effectLst/>
                      <a:uLnTx/>
                      <a:uFillTx/>
                      <a:latin typeface="Arial" panose="020B0604020202020204"/>
                      <a:ea typeface="黑体" panose="02010609060101010101" pitchFamily="49" charset="-122"/>
                      <a:cs typeface="+mn-cs"/>
                    </a:rPr>
                    <a:t>cuDNN</a:t>
                  </a:r>
                  <a:endParaRPr kumimoji="0" lang="en-US" altLang="zh-CN"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4" name="圆角矩形 43"/>
                <p:cNvSpPr/>
                <p:nvPr/>
              </p:nvSpPr>
              <p:spPr>
                <a:xfrm>
                  <a:off x="2355694" y="3208555"/>
                  <a:ext cx="1540042" cy="529714"/>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翻译</a:t>
                  </a:r>
                </a:p>
              </p:txBody>
            </p:sp>
            <p:sp>
              <p:nvSpPr>
                <p:cNvPr id="45" name="圆角矩形 44"/>
                <p:cNvSpPr/>
                <p:nvPr/>
              </p:nvSpPr>
              <p:spPr>
                <a:xfrm>
                  <a:off x="6428994" y="3217062"/>
                  <a:ext cx="1540042" cy="529714"/>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医疗</a:t>
                  </a:r>
                </a:p>
              </p:txBody>
            </p:sp>
            <p:sp>
              <p:nvSpPr>
                <p:cNvPr id="46" name="圆角矩形 45"/>
                <p:cNvSpPr/>
                <p:nvPr/>
              </p:nvSpPr>
              <p:spPr>
                <a:xfrm>
                  <a:off x="4199578" y="3213715"/>
                  <a:ext cx="1910936" cy="529714"/>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驾驶</a:t>
                  </a:r>
                  <a:endParaRPr kumimoji="0" lang="en-US" altLang="zh-CN"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47" name="圆角矩形 46"/>
                <p:cNvSpPr/>
                <p:nvPr/>
              </p:nvSpPr>
              <p:spPr>
                <a:xfrm>
                  <a:off x="5926229" y="3881877"/>
                  <a:ext cx="1540042" cy="583660"/>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smtClean="0">
                      <a:ln>
                        <a:noFill/>
                      </a:ln>
                      <a:solidFill>
                        <a:prstClr val="white"/>
                      </a:solidFill>
                      <a:effectLst/>
                      <a:uLnTx/>
                      <a:uFillTx/>
                      <a:latin typeface="Arial" panose="020B0604020202020204"/>
                      <a:ea typeface="黑体" panose="02010609060101010101" pitchFamily="49" charset="-122"/>
                      <a:cs typeface="+mn-cs"/>
                    </a:rPr>
                    <a:t>TensorRT</a:t>
                  </a:r>
                  <a:endPar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grpSp>
          <p:sp>
            <p:nvSpPr>
              <p:cNvPr id="32" name="矩形 31"/>
              <p:cNvSpPr/>
              <p:nvPr/>
            </p:nvSpPr>
            <p:spPr>
              <a:xfrm>
                <a:off x="8234746" y="3698226"/>
                <a:ext cx="1791774" cy="722458"/>
              </a:xfrm>
              <a:prstGeom prst="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Middleware/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SDK</a:t>
                </a:r>
                <a:endParaRPr kumimoji="0" lang="zh-CN" altLang="en-US" sz="18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grpSp>
        <p:sp>
          <p:nvSpPr>
            <p:cNvPr id="26" name="圆角矩形 25"/>
            <p:cNvSpPr/>
            <p:nvPr/>
          </p:nvSpPr>
          <p:spPr>
            <a:xfrm>
              <a:off x="2993422" y="3731010"/>
              <a:ext cx="1540042" cy="560968"/>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rPr>
                <a:t>Triton</a:t>
              </a:r>
              <a:endParaRPr kumimoji="0" lang="zh-CN" altLang="en-US"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sp>
          <p:nvSpPr>
            <p:cNvPr id="27" name="圆角矩形 26"/>
            <p:cNvSpPr/>
            <p:nvPr/>
          </p:nvSpPr>
          <p:spPr>
            <a:xfrm>
              <a:off x="2960374" y="4463259"/>
              <a:ext cx="1606138" cy="678876"/>
            </a:xfrm>
            <a:prstGeom prst="roundRect">
              <a:avLst/>
            </a:prstGeom>
            <a:solidFill>
              <a:srgbClr val="76B900"/>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0" i="0" u="none" strike="noStrike" kern="0" cap="none" spc="0" normalizeH="0" baseline="0" noProof="0" dirty="0" err="1" smtClean="0">
                  <a:ln>
                    <a:noFill/>
                  </a:ln>
                  <a:solidFill>
                    <a:prstClr val="white"/>
                  </a:solidFill>
                  <a:effectLst/>
                  <a:uLnTx/>
                  <a:uFillTx/>
                  <a:latin typeface="Arial" panose="020B0604020202020204"/>
                  <a:ea typeface="黑体" panose="02010609060101010101" pitchFamily="49" charset="-122"/>
                  <a:cs typeface="+mn-cs"/>
                </a:rPr>
                <a:t>cuCIM</a:t>
              </a:r>
              <a:endParaRPr kumimoji="0" lang="en-US" altLang="zh-CN" sz="2000" b="0" i="0" u="none" strike="noStrike" kern="0" cap="none" spc="0" normalizeH="0" baseline="0" noProof="0" dirty="0" smtClean="0">
                <a:ln>
                  <a:noFill/>
                </a:ln>
                <a:solidFill>
                  <a:prstClr val="white"/>
                </a:solidFill>
                <a:effectLst/>
                <a:uLnTx/>
                <a:uFillTx/>
                <a:latin typeface="Arial" panose="020B0604020202020204"/>
                <a:ea typeface="黑体" panose="02010609060101010101" pitchFamily="49" charset="-122"/>
                <a:cs typeface="+mn-cs"/>
              </a:endParaRPr>
            </a:p>
          </p:txBody>
        </p:sp>
        <p:cxnSp>
          <p:nvCxnSpPr>
            <p:cNvPr id="28" name="曲线连接符 27"/>
            <p:cNvCxnSpPr>
              <a:stCxn id="47" idx="3"/>
            </p:cNvCxnSpPr>
            <p:nvPr/>
          </p:nvCxnSpPr>
          <p:spPr>
            <a:xfrm>
              <a:off x="7213982" y="4022840"/>
              <a:ext cx="529380" cy="1196812"/>
            </a:xfrm>
            <a:prstGeom prst="curvedConnector2">
              <a:avLst/>
            </a:prstGeom>
            <a:noFill/>
            <a:ln w="19050" cap="flat" cmpd="sng" algn="ctr">
              <a:solidFill>
                <a:sysClr val="windowText" lastClr="000000"/>
              </a:solidFill>
              <a:prstDash val="solid"/>
              <a:miter lim="800000"/>
              <a:tailEnd type="triangle"/>
            </a:ln>
            <a:effectLst/>
          </p:spPr>
        </p:cxnSp>
        <p:cxnSp>
          <p:nvCxnSpPr>
            <p:cNvPr id="29" name="直接箭头连接符 28"/>
            <p:cNvCxnSpPr>
              <a:stCxn id="26" idx="3"/>
            </p:cNvCxnSpPr>
            <p:nvPr/>
          </p:nvCxnSpPr>
          <p:spPr>
            <a:xfrm>
              <a:off x="4533464" y="4011494"/>
              <a:ext cx="1140476" cy="0"/>
            </a:xfrm>
            <a:prstGeom prst="straightConnector1">
              <a:avLst/>
            </a:prstGeom>
            <a:noFill/>
            <a:ln w="19050" cap="flat" cmpd="sng" algn="ctr">
              <a:solidFill>
                <a:sysClr val="windowText" lastClr="000000"/>
              </a:solidFill>
              <a:prstDash val="solid"/>
              <a:miter lim="800000"/>
              <a:tailEnd type="triangle"/>
            </a:ln>
            <a:effectLst/>
          </p:spPr>
        </p:cxnSp>
      </p:grpSp>
      <p:sp>
        <p:nvSpPr>
          <p:cNvPr id="4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49" name="直接连接符 48"/>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578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6</a:t>
            </a:fld>
            <a:endParaRPr lang="zh-CN" altLang="en-US" sz="1200">
              <a:solidFill>
                <a:prstClr val="black">
                  <a:tint val="75000"/>
                </a:prstClr>
              </a:solidFill>
              <a:ea typeface="Microsoft YaHei"/>
            </a:endParaRPr>
          </a:p>
        </p:txBody>
      </p:sp>
      <p:sp>
        <p:nvSpPr>
          <p:cNvPr id="6" name="文本框 5"/>
          <p:cNvSpPr txBox="1"/>
          <p:nvPr/>
        </p:nvSpPr>
        <p:spPr>
          <a:xfrm>
            <a:off x="695326" y="1136469"/>
            <a:ext cx="4575174"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1.4 </a:t>
            </a:r>
            <a:r>
              <a:rPr lang="en-US" altLang="zh-CN" sz="2400" dirty="0" err="1" smtClean="0">
                <a:solidFill>
                  <a:schemeClr val="accent1"/>
                </a:solidFill>
                <a:latin typeface="Times New Roman" panose="02020603050405020304" pitchFamily="18" charset="0"/>
                <a:cs typeface="Times New Roman" panose="02020603050405020304" pitchFamily="18" charset="0"/>
              </a:rPr>
              <a:t>TensorRT</a:t>
            </a:r>
            <a:r>
              <a:rPr lang="en-US" altLang="zh-CN" sz="2400" dirty="0" smtClean="0">
                <a:solidFill>
                  <a:schemeClr val="accent1"/>
                </a:solidFill>
                <a:latin typeface="Times New Roman" panose="02020603050405020304" pitchFamily="18" charset="0"/>
                <a:cs typeface="Times New Roman" panose="02020603050405020304" pitchFamily="18" charset="0"/>
              </a:rPr>
              <a:t> Optimizations</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pic>
        <p:nvPicPr>
          <p:cNvPr id="12" name="Picture 2" descr="https://img-blog.csdnimg.cn/20210303212420861.png?x-oss-process=image/watermark,type_ZmFuZ3poZW5naGVpdGk,shadow_10,text_aHR0cHM6Ly9ibG9nLmNzZG4ubmV0L3dlaXhpbl80MjExMTc3MA==,size_16,color_FFFFFF,t_70"/>
          <p:cNvPicPr>
            <a:picLocks noChangeAspect="1" noChangeArrowheads="1"/>
          </p:cNvPicPr>
          <p:nvPr/>
        </p:nvPicPr>
        <p:blipFill rotWithShape="1">
          <a:blip r:embed="rId4">
            <a:extLst>
              <a:ext uri="{28A0092B-C50C-407E-A947-70E740481C1C}">
                <a14:useLocalDpi xmlns:a14="http://schemas.microsoft.com/office/drawing/2010/main" val="0"/>
              </a:ext>
            </a:extLst>
          </a:blip>
          <a:srcRect b="5089"/>
          <a:stretch/>
        </p:blipFill>
        <p:spPr bwMode="auto">
          <a:xfrm>
            <a:off x="4266396" y="1955733"/>
            <a:ext cx="7304296" cy="3576062"/>
          </a:xfrm>
          <a:prstGeom prst="rect">
            <a:avLst/>
          </a:prstGeom>
          <a:noFill/>
          <a:extLst>
            <a:ext uri="{909E8E84-426E-40DD-AFC4-6F175D3DCCD1}">
              <a14:hiddenFill xmlns:a14="http://schemas.microsoft.com/office/drawing/2010/main">
                <a:solidFill>
                  <a:srgbClr val="FFFFFF"/>
                </a:solidFill>
              </a14:hiddenFill>
            </a:ext>
          </a:extLst>
        </p:spPr>
      </p:pic>
      <p:sp>
        <p:nvSpPr>
          <p:cNvPr id="30" name="文本框 29"/>
          <p:cNvSpPr txBox="1"/>
          <p:nvPr/>
        </p:nvSpPr>
        <p:spPr>
          <a:xfrm>
            <a:off x="674871" y="1502411"/>
            <a:ext cx="4125366" cy="4893647"/>
          </a:xfrm>
          <a:prstGeom prst="rect">
            <a:avLst/>
          </a:prstGeom>
          <a:noFill/>
        </p:spPr>
        <p:txBody>
          <a:bodyPr wrap="square" rtlCol="0">
            <a:spAutoFit/>
          </a:bodyPr>
          <a:lstStyle/>
          <a:p>
            <a:pPr indent="457200">
              <a:lnSpc>
                <a:spcPct val="150000"/>
              </a:lnSpc>
            </a:pPr>
            <a:r>
              <a:rPr lang="en-US" altLang="zh-CN" sz="1600" dirty="0" err="1" smtClean="0">
                <a:latin typeface="+mn-ea"/>
              </a:rPr>
              <a:t>TensorRT</a:t>
            </a:r>
            <a:r>
              <a:rPr lang="zh-CN" altLang="en-US" sz="1600" dirty="0" smtClean="0">
                <a:latin typeface="+mn-ea"/>
              </a:rPr>
              <a:t>优化是完全自动的，通过调用对应的</a:t>
            </a:r>
            <a:r>
              <a:rPr lang="en-US" altLang="zh-CN" sz="1600" dirty="0" smtClean="0">
                <a:latin typeface="+mn-ea"/>
              </a:rPr>
              <a:t>API</a:t>
            </a:r>
            <a:r>
              <a:rPr lang="zh-CN" altLang="en-US" sz="1600" dirty="0" smtClean="0">
                <a:latin typeface="+mn-ea"/>
              </a:rPr>
              <a:t>即可，其背后的优化操作有：</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层和张量融合：减少</a:t>
            </a:r>
            <a:r>
              <a:rPr lang="en-US" altLang="zh-CN" sz="1600" dirty="0" smtClean="0">
                <a:latin typeface="+mn-ea"/>
              </a:rPr>
              <a:t>kernel</a:t>
            </a:r>
            <a:r>
              <a:rPr lang="zh-CN" altLang="en-US" sz="1600" dirty="0" smtClean="0">
                <a:latin typeface="+mn-ea"/>
              </a:rPr>
              <a:t>启动和内存读写，得到高性能计算图。</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精度校准：</a:t>
            </a:r>
            <a:r>
              <a:rPr lang="zh-CN" altLang="en-US" sz="1600" dirty="0"/>
              <a:t>量化</a:t>
            </a:r>
            <a:r>
              <a:rPr lang="zh-CN" altLang="en-US" sz="1600" dirty="0" smtClean="0"/>
              <a:t>权重张量的动态范围和精度，自动校准以减少信息损失。</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内核调整：根据硬件参数、目标平台自动选择当前算子性能最优的核函数实现。</a:t>
            </a:r>
            <a:endParaRPr lang="en-US" altLang="zh-CN" sz="1600" dirty="0" smtClean="0">
              <a:latin typeface="+mn-ea"/>
            </a:endParaRPr>
          </a:p>
          <a:p>
            <a:pPr marL="342900" indent="-342900">
              <a:lnSpc>
                <a:spcPct val="150000"/>
              </a:lnSpc>
              <a:buFont typeface="+mj-lt"/>
              <a:buAutoNum type="arabicPeriod"/>
            </a:pPr>
            <a:r>
              <a:rPr lang="zh-CN" altLang="en-US" sz="1600" dirty="0" smtClean="0">
                <a:latin typeface="+mn-ea"/>
              </a:rPr>
              <a:t>动态张量</a:t>
            </a:r>
            <a:r>
              <a:rPr lang="zh-CN" altLang="en-US" sz="1600" dirty="0">
                <a:latin typeface="+mn-ea"/>
              </a:rPr>
              <a:t>内存</a:t>
            </a:r>
            <a:r>
              <a:rPr lang="zh-CN" altLang="en-US" sz="1600" dirty="0" smtClean="0">
                <a:latin typeface="+mn-ea"/>
              </a:rPr>
              <a:t>：为</a:t>
            </a:r>
            <a:r>
              <a:rPr lang="zh-CN" altLang="en-US" sz="1600" dirty="0">
                <a:latin typeface="+mn-ea"/>
              </a:rPr>
              <a:t>每个张量指定</a:t>
            </a:r>
            <a:r>
              <a:rPr lang="zh-CN" altLang="en-US" sz="1600" dirty="0" smtClean="0">
                <a:latin typeface="+mn-ea"/>
              </a:rPr>
              <a:t>内存，减少内存</a:t>
            </a:r>
            <a:r>
              <a:rPr lang="zh-CN" altLang="en-US" sz="1600" dirty="0">
                <a:latin typeface="+mn-ea"/>
              </a:rPr>
              <a:t>分配</a:t>
            </a:r>
            <a:r>
              <a:rPr lang="zh-CN" altLang="en-US" sz="1600" dirty="0" smtClean="0">
                <a:latin typeface="+mn-ea"/>
              </a:rPr>
              <a:t>开销，</a:t>
            </a:r>
            <a:r>
              <a:rPr lang="zh-CN" altLang="en-US" sz="1600" dirty="0">
                <a:latin typeface="+mn-ea"/>
              </a:rPr>
              <a:t>提高内存</a:t>
            </a:r>
            <a:r>
              <a:rPr lang="zh-CN" altLang="en-US" sz="1600" dirty="0" smtClean="0">
                <a:latin typeface="+mn-ea"/>
              </a:rPr>
              <a:t>重用，以</a:t>
            </a:r>
            <a:r>
              <a:rPr lang="zh-CN" altLang="en-US" sz="1600" dirty="0">
                <a:latin typeface="+mn-ea"/>
              </a:rPr>
              <a:t>实现快速高效的</a:t>
            </a:r>
            <a:r>
              <a:rPr lang="zh-CN" altLang="en-US" sz="1600" dirty="0" smtClean="0">
                <a:latin typeface="+mn-ea"/>
              </a:rPr>
              <a:t>执行</a:t>
            </a:r>
            <a:endParaRPr lang="en-US" altLang="zh-CN" sz="1600" dirty="0" smtClean="0">
              <a:latin typeface="+mn-ea"/>
            </a:endParaRPr>
          </a:p>
          <a:p>
            <a:pPr marL="342900" indent="-342900">
              <a:lnSpc>
                <a:spcPct val="150000"/>
              </a:lnSpc>
              <a:buFont typeface="+mj-lt"/>
              <a:buAutoNum type="arabicPeriod"/>
            </a:pPr>
            <a:r>
              <a:rPr lang="zh-CN" altLang="en-US" sz="1600" dirty="0">
                <a:latin typeface="+mn-ea"/>
              </a:rPr>
              <a:t>多流执行：对于同一输入的多个</a:t>
            </a:r>
            <a:r>
              <a:rPr lang="zh-CN" altLang="en-US" sz="1600" dirty="0" smtClean="0">
                <a:latin typeface="+mn-ea"/>
              </a:rPr>
              <a:t>分支进行</a:t>
            </a:r>
            <a:r>
              <a:rPr lang="zh-CN" altLang="en-US" sz="1600" dirty="0">
                <a:latin typeface="+mn-ea"/>
              </a:rPr>
              <a:t>并行运算</a:t>
            </a:r>
            <a:endParaRPr lang="en-US" altLang="zh-CN" sz="1600" dirty="0" smtClean="0">
              <a:latin typeface="+mn-ea"/>
            </a:endParaRPr>
          </a:p>
        </p:txBody>
      </p:sp>
      <p:sp>
        <p:nvSpPr>
          <p:cNvPr id="10" name="文本框 9"/>
          <p:cNvSpPr txBox="1"/>
          <p:nvPr/>
        </p:nvSpPr>
        <p:spPr>
          <a:xfrm>
            <a:off x="6446360" y="5668655"/>
            <a:ext cx="2944369" cy="369332"/>
          </a:xfrm>
          <a:prstGeom prst="rect">
            <a:avLst/>
          </a:prstGeom>
          <a:noFill/>
        </p:spPr>
        <p:txBody>
          <a:bodyPr wrap="square" rtlCol="0">
            <a:spAutoFit/>
          </a:bodyPr>
          <a:lstStyle/>
          <a:p>
            <a:pPr algn="ctr"/>
            <a:r>
              <a:rPr lang="en-US" altLang="zh-CN" dirty="0" smtClean="0"/>
              <a:t>TensorRT</a:t>
            </a:r>
            <a:r>
              <a:rPr lang="zh-CN" altLang="en-US" dirty="0" smtClean="0"/>
              <a:t>加速原理</a:t>
            </a:r>
            <a:endParaRPr lang="zh-CN" altLang="en-US" dirty="0"/>
          </a:p>
        </p:txBody>
      </p:sp>
      <p:sp>
        <p:nvSpPr>
          <p:cNvPr id="2" name="文本框 1"/>
          <p:cNvSpPr txBox="1"/>
          <p:nvPr/>
        </p:nvSpPr>
        <p:spPr>
          <a:xfrm>
            <a:off x="7696475" y="1705427"/>
            <a:ext cx="444137" cy="369332"/>
          </a:xfrm>
          <a:prstGeom prst="rect">
            <a:avLst/>
          </a:prstGeom>
          <a:solidFill>
            <a:srgbClr val="71B600"/>
          </a:solidFill>
        </p:spPr>
        <p:txBody>
          <a:bodyPr wrap="square" rtlCol="0">
            <a:spAutoFit/>
          </a:bodyPr>
          <a:lstStyle/>
          <a:p>
            <a:pPr algn="ctr"/>
            <a:r>
              <a:rPr lang="en-US" altLang="zh-CN" dirty="0">
                <a:solidFill>
                  <a:schemeClr val="bg1"/>
                </a:solidFill>
              </a:rPr>
              <a:t>1</a:t>
            </a:r>
            <a:endParaRPr lang="zh-CN" altLang="en-US" dirty="0">
              <a:solidFill>
                <a:schemeClr val="bg1"/>
              </a:solidFill>
            </a:endParaRPr>
          </a:p>
        </p:txBody>
      </p:sp>
      <p:sp>
        <p:nvSpPr>
          <p:cNvPr id="11" name="文本框 10"/>
          <p:cNvSpPr txBox="1"/>
          <p:nvPr/>
        </p:nvSpPr>
        <p:spPr>
          <a:xfrm>
            <a:off x="5588682" y="2432593"/>
            <a:ext cx="444137" cy="369332"/>
          </a:xfrm>
          <a:prstGeom prst="rect">
            <a:avLst/>
          </a:prstGeom>
          <a:solidFill>
            <a:srgbClr val="71B600"/>
          </a:solidFill>
        </p:spPr>
        <p:txBody>
          <a:bodyPr wrap="square" rtlCol="0">
            <a:spAutoFit/>
          </a:bodyPr>
          <a:lstStyle/>
          <a:p>
            <a:pPr algn="ctr"/>
            <a:r>
              <a:rPr lang="en-US" altLang="zh-CN" dirty="0" smtClean="0">
                <a:solidFill>
                  <a:schemeClr val="bg1"/>
                </a:solidFill>
              </a:rPr>
              <a:t>2</a:t>
            </a:r>
            <a:endParaRPr lang="zh-CN" altLang="en-US" dirty="0">
              <a:solidFill>
                <a:schemeClr val="bg1"/>
              </a:solidFill>
            </a:endParaRPr>
          </a:p>
        </p:txBody>
      </p:sp>
      <p:sp>
        <p:nvSpPr>
          <p:cNvPr id="13" name="文本框 12"/>
          <p:cNvSpPr txBox="1"/>
          <p:nvPr/>
        </p:nvSpPr>
        <p:spPr>
          <a:xfrm>
            <a:off x="9389212" y="2432593"/>
            <a:ext cx="444137" cy="369332"/>
          </a:xfrm>
          <a:prstGeom prst="rect">
            <a:avLst/>
          </a:prstGeom>
          <a:solidFill>
            <a:srgbClr val="71B600"/>
          </a:solidFill>
        </p:spPr>
        <p:txBody>
          <a:bodyPr wrap="square" rtlCol="0">
            <a:spAutoFit/>
          </a:bodyPr>
          <a:lstStyle/>
          <a:p>
            <a:pPr algn="ctr"/>
            <a:r>
              <a:rPr lang="en-US" altLang="zh-CN" dirty="0" smtClean="0">
                <a:solidFill>
                  <a:schemeClr val="bg1"/>
                </a:solidFill>
              </a:rPr>
              <a:t>3</a:t>
            </a:r>
            <a:endParaRPr lang="zh-CN" altLang="en-US" dirty="0">
              <a:solidFill>
                <a:schemeClr val="bg1"/>
              </a:solidFill>
            </a:endParaRPr>
          </a:p>
        </p:txBody>
      </p:sp>
      <p:sp>
        <p:nvSpPr>
          <p:cNvPr id="14" name="文本框 13"/>
          <p:cNvSpPr txBox="1"/>
          <p:nvPr/>
        </p:nvSpPr>
        <p:spPr>
          <a:xfrm>
            <a:off x="6224291" y="4518296"/>
            <a:ext cx="444137" cy="369332"/>
          </a:xfrm>
          <a:prstGeom prst="rect">
            <a:avLst/>
          </a:prstGeom>
          <a:solidFill>
            <a:srgbClr val="71B600"/>
          </a:solidFill>
        </p:spPr>
        <p:txBody>
          <a:bodyPr wrap="square" rtlCol="0">
            <a:spAutoFit/>
          </a:bodyPr>
          <a:lstStyle/>
          <a:p>
            <a:pPr algn="ctr"/>
            <a:r>
              <a:rPr lang="en-US" altLang="zh-CN" dirty="0" smtClean="0">
                <a:solidFill>
                  <a:schemeClr val="bg1"/>
                </a:solidFill>
              </a:rPr>
              <a:t>4</a:t>
            </a:r>
            <a:endParaRPr lang="zh-CN" altLang="en-US" dirty="0">
              <a:solidFill>
                <a:schemeClr val="bg1"/>
              </a:solidFill>
            </a:endParaRPr>
          </a:p>
        </p:txBody>
      </p:sp>
      <p:sp>
        <p:nvSpPr>
          <p:cNvPr id="15" name="文本框 14"/>
          <p:cNvSpPr txBox="1"/>
          <p:nvPr/>
        </p:nvSpPr>
        <p:spPr>
          <a:xfrm>
            <a:off x="8946592" y="4518296"/>
            <a:ext cx="444137" cy="369332"/>
          </a:xfrm>
          <a:prstGeom prst="rect">
            <a:avLst/>
          </a:prstGeom>
          <a:solidFill>
            <a:srgbClr val="71B600"/>
          </a:solidFill>
        </p:spPr>
        <p:txBody>
          <a:bodyPr wrap="square" rtlCol="0">
            <a:spAutoFit/>
          </a:bodyPr>
          <a:lstStyle/>
          <a:p>
            <a:pPr algn="ctr"/>
            <a:r>
              <a:rPr lang="en-US" altLang="zh-CN" dirty="0">
                <a:solidFill>
                  <a:schemeClr val="bg1"/>
                </a:solidFill>
              </a:rPr>
              <a:t>5</a:t>
            </a:r>
            <a:endParaRPr lang="zh-CN" altLang="en-US" dirty="0">
              <a:solidFill>
                <a:schemeClr val="bg1"/>
              </a:solidFill>
            </a:endParaRPr>
          </a:p>
        </p:txBody>
      </p:sp>
    </p:spTree>
    <p:custDataLst>
      <p:tags r:id="rId1"/>
    </p:custDataLst>
    <p:extLst>
      <p:ext uri="{BB962C8B-B14F-4D97-AF65-F5344CB8AC3E}">
        <p14:creationId xmlns:p14="http://schemas.microsoft.com/office/powerpoint/2010/main" val="600327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7</a:t>
            </a:fld>
            <a:endParaRPr lang="zh-CN" altLang="en-US" sz="1200">
              <a:solidFill>
                <a:prstClr val="black">
                  <a:tint val="75000"/>
                </a:prstClr>
              </a:solidFill>
              <a:ea typeface="Microsoft YaHei"/>
            </a:endParaRPr>
          </a:p>
        </p:txBody>
      </p:sp>
      <p:sp>
        <p:nvSpPr>
          <p:cNvPr id="6" name="文本框 5"/>
          <p:cNvSpPr txBox="1"/>
          <p:nvPr/>
        </p:nvSpPr>
        <p:spPr>
          <a:xfrm>
            <a:off x="695326" y="1136469"/>
            <a:ext cx="6097360"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1.5 </a:t>
            </a:r>
            <a:r>
              <a:rPr lang="en-US" altLang="zh-CN" sz="2400" dirty="0" err="1" smtClean="0">
                <a:solidFill>
                  <a:schemeClr val="accent1"/>
                </a:solidFill>
                <a:latin typeface="Times New Roman" panose="02020603050405020304" pitchFamily="18" charset="0"/>
                <a:cs typeface="Times New Roman" panose="02020603050405020304" pitchFamily="18" charset="0"/>
              </a:rPr>
              <a:t>TensorRT</a:t>
            </a:r>
            <a:r>
              <a:rPr lang="zh-CN" altLang="en-US" sz="2400" dirty="0" smtClean="0">
                <a:solidFill>
                  <a:schemeClr val="accent1"/>
                </a:solidFill>
                <a:latin typeface="Times New Roman" panose="02020603050405020304" pitchFamily="18" charset="0"/>
                <a:cs typeface="Times New Roman" panose="02020603050405020304" pitchFamily="18" charset="0"/>
              </a:rPr>
              <a:t>加速基理</a:t>
            </a:r>
            <a:r>
              <a:rPr lang="en-US" altLang="zh-CN" sz="2400" dirty="0" smtClean="0">
                <a:solidFill>
                  <a:schemeClr val="accent1"/>
                </a:solidFill>
                <a:latin typeface="Times New Roman" panose="02020603050405020304" pitchFamily="18" charset="0"/>
                <a:cs typeface="Times New Roman" panose="02020603050405020304" pitchFamily="18" charset="0"/>
              </a:rPr>
              <a:t>-Layer &amp; Tensor Fusion</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1095648" y="1513353"/>
            <a:ext cx="5450295" cy="2400657"/>
          </a:xfrm>
          <a:prstGeom prst="rect">
            <a:avLst/>
          </a:prstGeom>
          <a:noFill/>
        </p:spPr>
        <p:txBody>
          <a:bodyPr wrap="square" rtlCol="0">
            <a:spAutoFit/>
          </a:bodyPr>
          <a:lstStyle/>
          <a:p>
            <a:pPr>
              <a:lnSpc>
                <a:spcPct val="150000"/>
              </a:lnSpc>
            </a:pPr>
            <a:endParaRPr lang="en-US" altLang="zh-CN" sz="2000" dirty="0">
              <a:solidFill>
                <a:schemeClr val="accent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600" dirty="0" smtClean="0"/>
              <a:t>垂直融合：</a:t>
            </a:r>
            <a:r>
              <a:rPr lang="zh-CN" altLang="en-US" sz="1600" dirty="0"/>
              <a:t>垂直融合</a:t>
            </a:r>
            <a:r>
              <a:rPr lang="en-US" altLang="zh-CN" sz="1600" dirty="0"/>
              <a:t>kernel</a:t>
            </a:r>
            <a:r>
              <a:rPr lang="zh-CN" altLang="en-US" sz="1600" dirty="0"/>
              <a:t>一起执行顺序</a:t>
            </a:r>
            <a:r>
              <a:rPr lang="zh-CN" altLang="en-US" sz="1600" dirty="0" smtClean="0"/>
              <a:t>操作（</a:t>
            </a:r>
            <a:r>
              <a:rPr lang="en-US" altLang="zh-CN" sz="1600" dirty="0" err="1"/>
              <a:t>convs+bias+relu</a:t>
            </a:r>
            <a:r>
              <a:rPr lang="en-US" altLang="zh-CN" sz="1600" dirty="0"/>
              <a:t>=CBR</a:t>
            </a:r>
            <a:r>
              <a:rPr lang="zh-CN" altLang="en-US" sz="1600" dirty="0" smtClean="0"/>
              <a:t>），占单个</a:t>
            </a:r>
            <a:r>
              <a:rPr lang="en-US" altLang="zh-CN" sz="1600" dirty="0" smtClean="0"/>
              <a:t>CUDA</a:t>
            </a:r>
            <a:r>
              <a:rPr lang="zh-CN" altLang="en-US" sz="1600" dirty="0" smtClean="0"/>
              <a:t>核心。</a:t>
            </a:r>
            <a:endParaRPr lang="en-US" altLang="zh-CN" sz="1600" dirty="0"/>
          </a:p>
          <a:p>
            <a:pPr marL="285750" indent="-285750">
              <a:lnSpc>
                <a:spcPct val="150000"/>
              </a:lnSpc>
              <a:buFont typeface="Arial" panose="020B0604020202020204" pitchFamily="34" charset="0"/>
              <a:buChar char="•"/>
            </a:pPr>
            <a:r>
              <a:rPr lang="zh-CN" altLang="en-US" sz="1600" dirty="0" smtClean="0"/>
              <a:t>水平融合</a:t>
            </a:r>
            <a:r>
              <a:rPr lang="zh-CN" altLang="en-US" sz="1600" dirty="0"/>
              <a:t>：</a:t>
            </a:r>
            <a:r>
              <a:rPr lang="zh-CN" altLang="en-US" sz="1600" dirty="0" smtClean="0"/>
              <a:t>共享输入数据</a:t>
            </a:r>
            <a:r>
              <a:rPr lang="zh-CN" altLang="en-US" sz="1600" dirty="0"/>
              <a:t>和过滤器</a:t>
            </a:r>
            <a:r>
              <a:rPr lang="zh-CN" altLang="en-US" sz="1600" dirty="0" smtClean="0"/>
              <a:t>大小</a:t>
            </a:r>
            <a:r>
              <a:rPr lang="zh-CN" altLang="en-US" sz="1600" dirty="0"/>
              <a:t>相同</a:t>
            </a:r>
            <a:r>
              <a:rPr lang="zh-CN" altLang="en-US" sz="1600" dirty="0" smtClean="0"/>
              <a:t>但</a:t>
            </a:r>
            <a:r>
              <a:rPr lang="zh-CN" altLang="en-US" sz="1600" dirty="0"/>
              <a:t>权重不同的</a:t>
            </a:r>
            <a:r>
              <a:rPr lang="zh-CN" altLang="en-US" sz="1600" dirty="0" smtClean="0"/>
              <a:t>层，将其融合成一个</a:t>
            </a:r>
            <a:r>
              <a:rPr lang="en-US" altLang="zh-CN" sz="1600" dirty="0" smtClean="0"/>
              <a:t>kernel</a:t>
            </a:r>
            <a:r>
              <a:rPr lang="zh-CN" altLang="en-US" sz="1600" dirty="0" smtClean="0"/>
              <a:t>而不是三个独立</a:t>
            </a:r>
            <a:r>
              <a:rPr lang="en-US" altLang="zh-CN" sz="1600" dirty="0" smtClean="0"/>
              <a:t>kernel</a:t>
            </a:r>
            <a:r>
              <a:rPr lang="zh-CN" altLang="en-US" sz="1600" dirty="0" smtClean="0"/>
              <a:t>，占用单个</a:t>
            </a:r>
            <a:r>
              <a:rPr lang="en-US" altLang="zh-CN" sz="1600" dirty="0" smtClean="0"/>
              <a:t>CUDA</a:t>
            </a:r>
            <a:r>
              <a:rPr lang="zh-CN" altLang="en-US" sz="1600" dirty="0"/>
              <a:t>核心</a:t>
            </a:r>
            <a:r>
              <a:rPr lang="zh-CN" altLang="en-US" sz="1600" dirty="0" smtClean="0"/>
              <a:t>。</a:t>
            </a:r>
            <a:endParaRPr lang="en-US" altLang="zh-CN" sz="1600" dirty="0" smtClean="0"/>
          </a:p>
        </p:txBody>
      </p:sp>
      <p:sp>
        <p:nvSpPr>
          <p:cNvPr id="10" name="文本框 9"/>
          <p:cNvSpPr txBox="1"/>
          <p:nvPr/>
        </p:nvSpPr>
        <p:spPr>
          <a:xfrm>
            <a:off x="7277795" y="1800333"/>
            <a:ext cx="4226271" cy="4616648"/>
          </a:xfrm>
          <a:prstGeom prst="rect">
            <a:avLst/>
          </a:prstGeom>
          <a:noFill/>
        </p:spPr>
        <p:txBody>
          <a:bodyPr wrap="square" rtlCol="0">
            <a:spAutoFit/>
          </a:bodyPr>
          <a:lstStyle/>
          <a:p>
            <a:pPr>
              <a:lnSpc>
                <a:spcPct val="150000"/>
              </a:lnSpc>
            </a:pPr>
            <a:r>
              <a:rPr lang="zh-CN" altLang="en-US" sz="2000" dirty="0">
                <a:solidFill>
                  <a:schemeClr val="accent1"/>
                </a:solidFill>
                <a:latin typeface="Times New Roman" panose="02020603050405020304" pitchFamily="18" charset="0"/>
                <a:cs typeface="Times New Roman" panose="02020603050405020304" pitchFamily="18" charset="0"/>
              </a:rPr>
              <a:t>支持的层</a:t>
            </a:r>
            <a:r>
              <a:rPr lang="zh-CN" altLang="en-US" sz="2000" dirty="0" smtClean="0">
                <a:solidFill>
                  <a:schemeClr val="accent1"/>
                </a:solidFill>
                <a:latin typeface="Times New Roman" panose="02020603050405020304" pitchFamily="18" charset="0"/>
                <a:cs typeface="Times New Roman" panose="02020603050405020304" pitchFamily="18" charset="0"/>
              </a:rPr>
              <a:t>融合：</a:t>
            </a:r>
            <a:endParaRPr lang="en-US" altLang="zh-CN" sz="2000" dirty="0">
              <a:solidFill>
                <a:schemeClr val="accent1"/>
              </a:solidFill>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altLang="zh-CN" sz="1600" dirty="0"/>
              <a:t>Convolution </a:t>
            </a:r>
            <a:r>
              <a:rPr lang="en-US" altLang="zh-CN" sz="1600" dirty="0" smtClean="0"/>
              <a:t>+ </a:t>
            </a:r>
            <a:r>
              <a:rPr lang="en-US" altLang="zh-CN" sz="1600" dirty="0" err="1" smtClean="0"/>
              <a:t>ReLU</a:t>
            </a:r>
            <a:r>
              <a:rPr lang="en-US" altLang="zh-CN" sz="1600" dirty="0" smtClean="0"/>
              <a:t> </a:t>
            </a:r>
            <a:r>
              <a:rPr lang="en-US" altLang="zh-CN" sz="1600" dirty="0"/>
              <a:t>Activation </a:t>
            </a:r>
            <a:endParaRPr lang="en-US" altLang="zh-CN" sz="1600" dirty="0" smtClean="0"/>
          </a:p>
          <a:p>
            <a:pPr marL="342900" indent="-342900">
              <a:lnSpc>
                <a:spcPct val="150000"/>
              </a:lnSpc>
              <a:buFont typeface="+mj-lt"/>
              <a:buAutoNum type="arabicPeriod"/>
            </a:pPr>
            <a:endParaRPr lang="en-US" altLang="zh-CN" sz="1600" dirty="0" smtClean="0"/>
          </a:p>
          <a:p>
            <a:pPr marL="342900" indent="-342900">
              <a:lnSpc>
                <a:spcPct val="150000"/>
              </a:lnSpc>
              <a:buFont typeface="+mj-lt"/>
              <a:buAutoNum type="arabicPeriod"/>
            </a:pPr>
            <a:r>
              <a:rPr lang="en-US" altLang="zh-CN" sz="1600" dirty="0" err="1"/>
              <a:t>FullyConnected</a:t>
            </a:r>
            <a:r>
              <a:rPr lang="en-US" altLang="zh-CN" sz="1600" dirty="0"/>
              <a:t> </a:t>
            </a:r>
            <a:r>
              <a:rPr lang="en-US" altLang="zh-CN" sz="1600" dirty="0" smtClean="0"/>
              <a:t>+ </a:t>
            </a:r>
            <a:r>
              <a:rPr lang="en-US" altLang="zh-CN" sz="1600" dirty="0" err="1" smtClean="0"/>
              <a:t>ReLU</a:t>
            </a:r>
            <a:r>
              <a:rPr lang="en-US" altLang="zh-CN" sz="1600" dirty="0" smtClean="0"/>
              <a:t> Activation</a:t>
            </a:r>
          </a:p>
          <a:p>
            <a:pPr marL="342900" indent="-342900">
              <a:lnSpc>
                <a:spcPct val="150000"/>
              </a:lnSpc>
              <a:buFont typeface="+mj-lt"/>
              <a:buAutoNum type="arabicPeriod"/>
            </a:pPr>
            <a:endParaRPr lang="en-US" altLang="zh-CN" sz="1600" dirty="0" smtClean="0"/>
          </a:p>
          <a:p>
            <a:pPr marL="342900" indent="-342900">
              <a:lnSpc>
                <a:spcPct val="150000"/>
              </a:lnSpc>
              <a:buFont typeface="+mj-lt"/>
              <a:buAutoNum type="arabicPeriod"/>
            </a:pPr>
            <a:r>
              <a:rPr lang="en-US" altLang="zh-CN" sz="1600" dirty="0" smtClean="0"/>
              <a:t>Scale + Activation </a:t>
            </a:r>
          </a:p>
          <a:p>
            <a:pPr marL="342900" indent="-342900">
              <a:lnSpc>
                <a:spcPct val="150000"/>
              </a:lnSpc>
              <a:buFont typeface="+mj-lt"/>
              <a:buAutoNum type="arabicPeriod"/>
            </a:pPr>
            <a:endParaRPr lang="en-US" altLang="zh-CN" sz="1600" dirty="0" smtClean="0"/>
          </a:p>
          <a:p>
            <a:pPr marL="342900" indent="-342900">
              <a:lnSpc>
                <a:spcPct val="150000"/>
              </a:lnSpc>
              <a:buFont typeface="+mj-lt"/>
              <a:buAutoNum type="arabicPeriod"/>
            </a:pPr>
            <a:r>
              <a:rPr lang="en-US" altLang="zh-CN" sz="1600" dirty="0" smtClean="0"/>
              <a:t>Convolution + </a:t>
            </a:r>
            <a:r>
              <a:rPr lang="en-US" altLang="zh-CN" sz="1600" dirty="0" err="1"/>
              <a:t>ElementWise</a:t>
            </a:r>
            <a:r>
              <a:rPr lang="en-US" altLang="zh-CN" sz="1600" dirty="0"/>
              <a:t> Sum </a:t>
            </a:r>
            <a:endParaRPr lang="en-US" altLang="zh-CN" sz="1600" dirty="0" smtClean="0"/>
          </a:p>
          <a:p>
            <a:pPr marL="342900" indent="-342900">
              <a:lnSpc>
                <a:spcPct val="150000"/>
              </a:lnSpc>
              <a:buFont typeface="+mj-lt"/>
              <a:buAutoNum type="arabicPeriod"/>
            </a:pPr>
            <a:endParaRPr lang="en-US" altLang="zh-CN" sz="1600" dirty="0" smtClean="0"/>
          </a:p>
          <a:p>
            <a:pPr marL="342900" indent="-342900">
              <a:lnSpc>
                <a:spcPct val="150000"/>
              </a:lnSpc>
              <a:buFont typeface="+mj-lt"/>
              <a:buAutoNum type="arabicPeriod"/>
            </a:pPr>
            <a:r>
              <a:rPr lang="en-US" altLang="zh-CN" sz="1600" dirty="0" smtClean="0"/>
              <a:t>Shuffle + Reduce </a:t>
            </a:r>
          </a:p>
          <a:p>
            <a:pPr marL="342900" indent="-342900">
              <a:lnSpc>
                <a:spcPct val="150000"/>
              </a:lnSpc>
              <a:buFont typeface="+mj-lt"/>
              <a:buAutoNum type="arabicPeriod"/>
            </a:pPr>
            <a:endParaRPr lang="en-US" altLang="zh-CN" sz="1600" dirty="0" smtClean="0"/>
          </a:p>
          <a:p>
            <a:pPr marL="342900" indent="-342900">
              <a:lnSpc>
                <a:spcPct val="150000"/>
              </a:lnSpc>
              <a:buFont typeface="+mj-lt"/>
              <a:buAutoNum type="arabicPeriod"/>
            </a:pPr>
            <a:r>
              <a:rPr lang="en-US" altLang="zh-CN" sz="1600" dirty="0" smtClean="0"/>
              <a:t>Convolution + Scale</a:t>
            </a:r>
          </a:p>
        </p:txBody>
      </p:sp>
      <p:sp>
        <p:nvSpPr>
          <p:cNvPr id="14" name="文本框 13"/>
          <p:cNvSpPr txBox="1"/>
          <p:nvPr/>
        </p:nvSpPr>
        <p:spPr>
          <a:xfrm>
            <a:off x="2614605" y="6015828"/>
            <a:ext cx="2944369" cy="369332"/>
          </a:xfrm>
          <a:prstGeom prst="rect">
            <a:avLst/>
          </a:prstGeom>
          <a:noFill/>
        </p:spPr>
        <p:txBody>
          <a:bodyPr wrap="square" rtlCol="0">
            <a:spAutoFit/>
          </a:bodyPr>
          <a:lstStyle/>
          <a:p>
            <a:pPr algn="ctr"/>
            <a:r>
              <a:rPr lang="en-US" altLang="zh-CN" dirty="0" err="1" smtClean="0"/>
              <a:t>TensorRT</a:t>
            </a:r>
            <a:r>
              <a:rPr lang="zh-CN" altLang="en-US" dirty="0" smtClean="0"/>
              <a:t>层融合</a:t>
            </a:r>
            <a:endParaRPr lang="zh-CN" altLang="en-US" dirty="0"/>
          </a:p>
        </p:txBody>
      </p:sp>
      <p:pic>
        <p:nvPicPr>
          <p:cNvPr id="15" name="Picture 2" descr="preview"/>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47" y="3899114"/>
            <a:ext cx="2770124" cy="1975304"/>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descr="https://pic2.zhimg.com/80/v2-9f140062f8c62ec19c24fa09fa9eb74d_720w.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46683" y="3857589"/>
            <a:ext cx="2776104" cy="1903334"/>
          </a:xfrm>
          <a:prstGeom prst="rect">
            <a:avLst/>
          </a:prstGeom>
          <a:noFill/>
          <a:extLst>
            <a:ext uri="{909E8E84-426E-40DD-AFC4-6F175D3DCCD1}">
              <a14:hiddenFill xmlns:a14="http://schemas.microsoft.com/office/drawing/2010/main">
                <a:solidFill>
                  <a:srgbClr val="FFFFFF"/>
                </a:solidFill>
              </a14:hiddenFill>
            </a:ext>
          </a:extLst>
        </p:spPr>
      </p:pic>
      <p:sp>
        <p:nvSpPr>
          <p:cNvPr id="21" name="右箭头 20"/>
          <p:cNvSpPr/>
          <p:nvPr/>
        </p:nvSpPr>
        <p:spPr>
          <a:xfrm>
            <a:off x="3795887" y="4761184"/>
            <a:ext cx="239698" cy="242032"/>
          </a:xfrm>
          <a:prstGeom prst="rightArrow">
            <a:avLst/>
          </a:prstGeom>
          <a:solidFill>
            <a:srgbClr val="92D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4587240" y="4395537"/>
            <a:ext cx="697627" cy="246221"/>
          </a:xfrm>
          <a:prstGeom prst="rect">
            <a:avLst/>
          </a:prstGeom>
          <a:noFill/>
        </p:spPr>
        <p:txBody>
          <a:bodyPr wrap="none" rtlCol="0">
            <a:spAutoFit/>
          </a:bodyPr>
          <a:lstStyle/>
          <a:p>
            <a:r>
              <a:rPr lang="zh-CN" altLang="en-US" sz="1000" dirty="0" smtClean="0">
                <a:solidFill>
                  <a:schemeClr val="tx1">
                    <a:lumMod val="95000"/>
                    <a:lumOff val="5000"/>
                  </a:schemeClr>
                </a:solidFill>
              </a:rPr>
              <a:t>垂直融合</a:t>
            </a:r>
            <a:endParaRPr lang="zh-CN" altLang="en-US" dirty="0">
              <a:solidFill>
                <a:schemeClr val="tx1">
                  <a:lumMod val="95000"/>
                  <a:lumOff val="5000"/>
                </a:schemeClr>
              </a:solidFill>
            </a:endParaRPr>
          </a:p>
        </p:txBody>
      </p:sp>
      <p:sp>
        <p:nvSpPr>
          <p:cNvPr id="7" name="椭圆 6"/>
          <p:cNvSpPr/>
          <p:nvPr/>
        </p:nvSpPr>
        <p:spPr>
          <a:xfrm>
            <a:off x="4503420" y="4564381"/>
            <a:ext cx="831315" cy="52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1576520" y="4573076"/>
            <a:ext cx="831315" cy="52578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1576520" y="5091194"/>
            <a:ext cx="1452430" cy="384759"/>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915735" y="5091309"/>
            <a:ext cx="2113589" cy="384759"/>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p:cNvSpPr txBox="1"/>
          <p:nvPr/>
        </p:nvSpPr>
        <p:spPr>
          <a:xfrm>
            <a:off x="4311494" y="5455284"/>
            <a:ext cx="697627" cy="246221"/>
          </a:xfrm>
          <a:prstGeom prst="rect">
            <a:avLst/>
          </a:prstGeom>
          <a:noFill/>
        </p:spPr>
        <p:txBody>
          <a:bodyPr wrap="none" rtlCol="0">
            <a:spAutoFit/>
          </a:bodyPr>
          <a:lstStyle/>
          <a:p>
            <a:r>
              <a:rPr lang="zh-CN" altLang="en-US" sz="1000" dirty="0">
                <a:solidFill>
                  <a:schemeClr val="tx1">
                    <a:lumMod val="95000"/>
                    <a:lumOff val="5000"/>
                  </a:schemeClr>
                </a:solidFill>
              </a:rPr>
              <a:t>水平</a:t>
            </a:r>
            <a:r>
              <a:rPr lang="zh-CN" altLang="en-US" sz="1000" dirty="0" smtClean="0">
                <a:solidFill>
                  <a:schemeClr val="tx1">
                    <a:lumMod val="95000"/>
                    <a:lumOff val="5000"/>
                  </a:schemeClr>
                </a:solidFill>
              </a:rPr>
              <a:t>融合</a:t>
            </a:r>
            <a:endParaRPr lang="zh-CN" altLang="en-US" dirty="0">
              <a:solidFill>
                <a:schemeClr val="tx1">
                  <a:lumMod val="95000"/>
                  <a:lumOff val="5000"/>
                </a:schemeClr>
              </a:solidFill>
            </a:endParaRPr>
          </a:p>
        </p:txBody>
      </p:sp>
      <p:sp>
        <p:nvSpPr>
          <p:cNvPr id="2" name="矩形 1"/>
          <p:cNvSpPr/>
          <p:nvPr/>
        </p:nvSpPr>
        <p:spPr>
          <a:xfrm>
            <a:off x="1041400" y="4686300"/>
            <a:ext cx="535120" cy="789653"/>
          </a:xfrm>
          <a:prstGeom prst="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1181795" y="1569658"/>
            <a:ext cx="10023234" cy="400110"/>
          </a:xfrm>
          <a:prstGeom prst="rect">
            <a:avLst/>
          </a:prstGeom>
        </p:spPr>
        <p:txBody>
          <a:bodyPr wrap="square">
            <a:spAutoFit/>
          </a:bodyPr>
          <a:lstStyle/>
          <a:p>
            <a:r>
              <a:rPr lang="zh-CN" altLang="en-US" sz="2000" dirty="0" smtClean="0">
                <a:solidFill>
                  <a:schemeClr val="accent1"/>
                </a:solidFill>
                <a:latin typeface="Times New Roman" panose="02020603050405020304" pitchFamily="18" charset="0"/>
                <a:cs typeface="Times New Roman" panose="02020603050405020304" pitchFamily="18" charset="0"/>
              </a:rPr>
              <a:t>结果：</a:t>
            </a:r>
            <a:r>
              <a:rPr lang="zh-CN" altLang="en-US" dirty="0"/>
              <a:t>得到</a:t>
            </a:r>
            <a:r>
              <a:rPr lang="zh-CN" altLang="en-US" dirty="0" smtClean="0"/>
              <a:t>一</a:t>
            </a:r>
            <a:r>
              <a:rPr lang="zh-CN" altLang="en-US" dirty="0"/>
              <a:t>个更小、更快、更高效的图形，具有更少的层和内核启动，从而减少了推理延迟</a:t>
            </a:r>
          </a:p>
        </p:txBody>
      </p:sp>
    </p:spTree>
    <p:custDataLst>
      <p:tags r:id="rId1"/>
    </p:custDataLst>
    <p:extLst>
      <p:ext uri="{BB962C8B-B14F-4D97-AF65-F5344CB8AC3E}">
        <p14:creationId xmlns:p14="http://schemas.microsoft.com/office/powerpoint/2010/main" val="34088842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8724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8</a:t>
            </a:fld>
            <a:endParaRPr lang="zh-CN" altLang="en-US" sz="1200">
              <a:solidFill>
                <a:prstClr val="black">
                  <a:tint val="75000"/>
                </a:prstClr>
              </a:solidFill>
              <a:ea typeface="Microsoft YaHei"/>
            </a:endParaRPr>
          </a:p>
        </p:txBody>
      </p:sp>
      <p:sp>
        <p:nvSpPr>
          <p:cNvPr id="30" name="文本框 29"/>
          <p:cNvSpPr txBox="1"/>
          <p:nvPr/>
        </p:nvSpPr>
        <p:spPr>
          <a:xfrm>
            <a:off x="1718332" y="1848824"/>
            <a:ext cx="3313937" cy="2400657"/>
          </a:xfrm>
          <a:prstGeom prst="rect">
            <a:avLst/>
          </a:prstGeom>
          <a:noFill/>
        </p:spPr>
        <p:txBody>
          <a:bodyPr wrap="square" rtlCol="0">
            <a:spAutoFit/>
          </a:bodyPr>
          <a:lstStyle/>
          <a:p>
            <a:pPr>
              <a:lnSpc>
                <a:spcPct val="150000"/>
              </a:lnSpc>
            </a:pPr>
            <a:r>
              <a:rPr lang="zh-CN" altLang="en-US" sz="2000" dirty="0">
                <a:solidFill>
                  <a:schemeClr val="accent1"/>
                </a:solidFill>
                <a:latin typeface="Times New Roman" panose="02020603050405020304" pitchFamily="18" charset="0"/>
                <a:cs typeface="Times New Roman" panose="02020603050405020304" pitchFamily="18" charset="0"/>
              </a:rPr>
              <a:t>低</a:t>
            </a:r>
            <a:r>
              <a:rPr lang="zh-CN" altLang="en-US" sz="2000" dirty="0" smtClean="0">
                <a:solidFill>
                  <a:schemeClr val="accent1"/>
                </a:solidFill>
                <a:latin typeface="Times New Roman" panose="02020603050405020304" pitchFamily="18" charset="0"/>
                <a:cs typeface="Times New Roman" panose="02020603050405020304" pitchFamily="18" charset="0"/>
              </a:rPr>
              <a:t>精度推理</a:t>
            </a:r>
            <a:endParaRPr lang="en-US" altLang="zh-CN" sz="2000" dirty="0" smtClean="0"/>
          </a:p>
          <a:p>
            <a:pPr>
              <a:lnSpc>
                <a:spcPct val="150000"/>
              </a:lnSpc>
            </a:pPr>
            <a:r>
              <a:rPr lang="en-US" altLang="zh-CN" sz="1600" dirty="0" err="1"/>
              <a:t>TensorRT</a:t>
            </a:r>
            <a:r>
              <a:rPr lang="zh-CN" altLang="en-US" sz="1600" dirty="0" smtClean="0"/>
              <a:t>推理计算支持使用</a:t>
            </a:r>
            <a:r>
              <a:rPr lang="zh-CN" altLang="en-US" sz="1600" dirty="0"/>
              <a:t>半精度 </a:t>
            </a:r>
            <a:r>
              <a:rPr lang="en-US" altLang="zh-CN" sz="1600" dirty="0"/>
              <a:t>FP16 </a:t>
            </a:r>
            <a:r>
              <a:rPr lang="zh-CN" altLang="en-US" sz="1600" dirty="0"/>
              <a:t>甚至 </a:t>
            </a:r>
            <a:r>
              <a:rPr lang="en-US" altLang="zh-CN" sz="1600" dirty="0"/>
              <a:t>INT8 </a:t>
            </a:r>
            <a:r>
              <a:rPr lang="zh-CN" altLang="en-US" sz="1600" dirty="0"/>
              <a:t>张量</a:t>
            </a:r>
            <a:r>
              <a:rPr lang="zh-CN" altLang="en-US" sz="1600" dirty="0" smtClean="0"/>
              <a:t>运算，低精度模型可减小模型大小、以更低的内存利用率获得更高的吞吐量</a:t>
            </a:r>
            <a:endParaRPr lang="en-US" altLang="zh-CN" sz="1600" dirty="0" smtClean="0"/>
          </a:p>
          <a:p>
            <a:pPr>
              <a:lnSpc>
                <a:spcPct val="150000"/>
              </a:lnSpc>
            </a:pPr>
            <a:endParaRPr lang="en-US" altLang="zh-CN" sz="1600" dirty="0" smtClean="0"/>
          </a:p>
        </p:txBody>
      </p:sp>
      <p:sp>
        <p:nvSpPr>
          <p:cNvPr id="10" name="文本框 9"/>
          <p:cNvSpPr txBox="1"/>
          <p:nvPr/>
        </p:nvSpPr>
        <p:spPr>
          <a:xfrm>
            <a:off x="5355772" y="3757380"/>
            <a:ext cx="4226271" cy="3139321"/>
          </a:xfrm>
          <a:prstGeom prst="rect">
            <a:avLst/>
          </a:prstGeom>
          <a:noFill/>
        </p:spPr>
        <p:txBody>
          <a:bodyPr wrap="square" rtlCol="0">
            <a:spAutoFit/>
          </a:bodyPr>
          <a:lstStyle/>
          <a:p>
            <a:pPr>
              <a:lnSpc>
                <a:spcPct val="150000"/>
              </a:lnSpc>
            </a:pPr>
            <a:r>
              <a:rPr lang="zh-CN" altLang="en-US" sz="2000" dirty="0">
                <a:solidFill>
                  <a:schemeClr val="accent1"/>
                </a:solidFill>
                <a:latin typeface="Times New Roman" panose="02020603050405020304" pitchFamily="18" charset="0"/>
                <a:cs typeface="Times New Roman" panose="02020603050405020304" pitchFamily="18" charset="0"/>
              </a:rPr>
              <a:t>精度自动校准</a:t>
            </a:r>
            <a:endParaRPr lang="en-US" altLang="zh-CN" sz="2000" dirty="0">
              <a:solidFill>
                <a:schemeClr val="accent1"/>
              </a:solidFill>
              <a:latin typeface="Times New Roman" panose="02020603050405020304" pitchFamily="18" charset="0"/>
              <a:cs typeface="Times New Roman" panose="02020603050405020304" pitchFamily="18" charset="0"/>
            </a:endParaRPr>
          </a:p>
          <a:p>
            <a:pPr>
              <a:lnSpc>
                <a:spcPct val="150000"/>
              </a:lnSpc>
            </a:pPr>
            <a:r>
              <a:rPr lang="en-US" altLang="zh-CN" sz="1600" dirty="0" err="1" smtClean="0"/>
              <a:t>TensorRT</a:t>
            </a:r>
            <a:r>
              <a:rPr lang="zh-CN" altLang="en-US" sz="1600" dirty="0" smtClean="0"/>
              <a:t>在构建低精度推理时，会通过精度校准尽可能最小化相较于原精度推理的信息损失。</a:t>
            </a:r>
            <a:endParaRPr lang="en-US" altLang="zh-CN" sz="1600" dirty="0" smtClean="0"/>
          </a:p>
          <a:p>
            <a:pPr marL="285750" indent="-285750">
              <a:lnSpc>
                <a:spcPct val="150000"/>
              </a:lnSpc>
              <a:buFont typeface="Arial" panose="020B0604020202020204" pitchFamily="34" charset="0"/>
              <a:buChar char="•"/>
            </a:pPr>
            <a:r>
              <a:rPr lang="zh-CN" altLang="en-US" sz="1600" dirty="0"/>
              <a:t>校准是一种完全自动化且无参数的</a:t>
            </a:r>
            <a:r>
              <a:rPr lang="zh-CN" altLang="en-US" sz="1600" dirty="0" smtClean="0"/>
              <a:t>方法</a:t>
            </a:r>
            <a:endParaRPr lang="en-US" altLang="zh-CN" sz="1600" dirty="0"/>
          </a:p>
          <a:p>
            <a:pPr marL="285750" indent="-285750">
              <a:lnSpc>
                <a:spcPct val="150000"/>
              </a:lnSpc>
              <a:buFont typeface="Arial" panose="020B0604020202020204" pitchFamily="34" charset="0"/>
              <a:buChar char="•"/>
            </a:pPr>
            <a:r>
              <a:rPr lang="en-US" altLang="zh-CN" sz="1600" dirty="0" smtClean="0"/>
              <a:t>Int8</a:t>
            </a:r>
            <a:r>
              <a:rPr lang="zh-CN" altLang="en-US" sz="1600" dirty="0" smtClean="0"/>
              <a:t>校准实质是将</a:t>
            </a:r>
            <a:r>
              <a:rPr lang="zh-CN" altLang="en-US" sz="1600" dirty="0"/>
              <a:t>权重和</a:t>
            </a:r>
            <a:r>
              <a:rPr lang="zh-CN" altLang="en-US" sz="1600" dirty="0" smtClean="0"/>
              <a:t>激活张量表示</a:t>
            </a:r>
            <a:r>
              <a:rPr lang="zh-CN" altLang="en-US" sz="1600" dirty="0"/>
              <a:t>为 </a:t>
            </a:r>
            <a:r>
              <a:rPr lang="en-US" altLang="zh-CN" sz="1600" dirty="0"/>
              <a:t>8 </a:t>
            </a:r>
            <a:r>
              <a:rPr lang="zh-CN" altLang="en-US" sz="1600" dirty="0"/>
              <a:t>位</a:t>
            </a:r>
            <a:r>
              <a:rPr lang="zh-CN" altLang="en-US" sz="1600" dirty="0" smtClean="0"/>
              <a:t>整数。</a:t>
            </a:r>
            <a:endParaRPr lang="en-US" altLang="zh-CN" sz="1600" dirty="0" smtClean="0"/>
          </a:p>
          <a:p>
            <a:pPr>
              <a:lnSpc>
                <a:spcPct val="150000"/>
              </a:lnSpc>
            </a:pPr>
            <a:endParaRPr lang="en-US" altLang="zh-CN" sz="1600" dirty="0" smtClean="0"/>
          </a:p>
        </p:txBody>
      </p:sp>
      <p:sp>
        <p:nvSpPr>
          <p:cNvPr id="11" name="文本框 10"/>
          <p:cNvSpPr txBox="1"/>
          <p:nvPr/>
        </p:nvSpPr>
        <p:spPr>
          <a:xfrm>
            <a:off x="695325" y="1136469"/>
            <a:ext cx="6242503" cy="461665"/>
          </a:xfrm>
          <a:prstGeom prst="rect">
            <a:avLst/>
          </a:prstGeom>
          <a:noFill/>
        </p:spPr>
        <p:txBody>
          <a:bodyPr wrap="square" rtlCol="0">
            <a:spAutoFit/>
          </a:bodyPr>
          <a:lstStyle/>
          <a:p>
            <a:r>
              <a:rPr lang="en-US" altLang="zh-CN" sz="2400" dirty="0">
                <a:solidFill>
                  <a:schemeClr val="accent1"/>
                </a:solidFill>
                <a:latin typeface="Times New Roman" panose="02020603050405020304" pitchFamily="18" charset="0"/>
                <a:cs typeface="Times New Roman" panose="02020603050405020304" pitchFamily="18" charset="0"/>
              </a:rPr>
              <a:t>1.6 </a:t>
            </a:r>
            <a:r>
              <a:rPr lang="en-US" altLang="zh-CN" sz="2400" dirty="0" err="1">
                <a:solidFill>
                  <a:schemeClr val="accent1"/>
                </a:solidFill>
                <a:latin typeface="Times New Roman" panose="02020603050405020304" pitchFamily="18" charset="0"/>
                <a:cs typeface="Times New Roman" panose="02020603050405020304" pitchFamily="18" charset="0"/>
              </a:rPr>
              <a:t>TensorRT</a:t>
            </a:r>
            <a:r>
              <a:rPr lang="zh-CN" altLang="en-US" sz="2400" dirty="0">
                <a:solidFill>
                  <a:schemeClr val="accent1"/>
                </a:solidFill>
                <a:latin typeface="Times New Roman" panose="02020603050405020304" pitchFamily="18" charset="0"/>
                <a:cs typeface="Times New Roman" panose="02020603050405020304" pitchFamily="18" charset="0"/>
              </a:rPr>
              <a:t>加速基理</a:t>
            </a:r>
            <a:r>
              <a:rPr lang="en-US" altLang="zh-CN" sz="2400" dirty="0" smtClean="0">
                <a:solidFill>
                  <a:schemeClr val="accent1"/>
                </a:solidFill>
                <a:latin typeface="Times New Roman" panose="02020603050405020304" pitchFamily="18" charset="0"/>
                <a:cs typeface="Times New Roman" panose="02020603050405020304" pitchFamily="18" charset="0"/>
              </a:rPr>
              <a:t>-Precision Calibration</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1743246" y="3966526"/>
            <a:ext cx="3436260" cy="191200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3238357920"/>
              </p:ext>
            </p:extLst>
          </p:nvPr>
        </p:nvGraphicFramePr>
        <p:xfrm>
          <a:off x="5413828" y="2364382"/>
          <a:ext cx="4380485" cy="1112520"/>
        </p:xfrm>
        <a:graphic>
          <a:graphicData uri="http://schemas.openxmlformats.org/drawingml/2006/table">
            <a:tbl>
              <a:tblPr firstRow="1" bandRow="1">
                <a:tableStyleId>{46F890A9-2807-4EBB-B81D-B2AA78EC7F39}</a:tableStyleId>
              </a:tblPr>
              <a:tblGrid>
                <a:gridCol w="1729392">
                  <a:extLst>
                    <a:ext uri="{9D8B030D-6E8A-4147-A177-3AD203B41FA5}">
                      <a16:colId xmlns:a16="http://schemas.microsoft.com/office/drawing/2014/main" val="1538596705"/>
                    </a:ext>
                  </a:extLst>
                </a:gridCol>
                <a:gridCol w="1309053">
                  <a:extLst>
                    <a:ext uri="{9D8B030D-6E8A-4147-A177-3AD203B41FA5}">
                      <a16:colId xmlns:a16="http://schemas.microsoft.com/office/drawing/2014/main" val="2291836411"/>
                    </a:ext>
                  </a:extLst>
                </a:gridCol>
                <a:gridCol w="1342040">
                  <a:extLst>
                    <a:ext uri="{9D8B030D-6E8A-4147-A177-3AD203B41FA5}">
                      <a16:colId xmlns:a16="http://schemas.microsoft.com/office/drawing/2014/main" val="1448929538"/>
                    </a:ext>
                  </a:extLst>
                </a:gridCol>
              </a:tblGrid>
              <a:tr h="370840">
                <a:tc>
                  <a:txBody>
                    <a:bodyPr/>
                    <a:lstStyle/>
                    <a:p>
                      <a:r>
                        <a:rPr lang="zh-CN" altLang="en-US" dirty="0" smtClean="0"/>
                        <a:t>计算精度</a:t>
                      </a:r>
                      <a:endParaRPr lang="zh-CN" altLang="en-US" dirty="0"/>
                    </a:p>
                  </a:txBody>
                  <a:tcPr>
                    <a:solidFill>
                      <a:srgbClr val="76B900"/>
                    </a:solidFill>
                  </a:tcPr>
                </a:tc>
                <a:tc>
                  <a:txBody>
                    <a:bodyPr/>
                    <a:lstStyle/>
                    <a:p>
                      <a:r>
                        <a:rPr lang="en-US" altLang="zh-CN" dirty="0" smtClean="0"/>
                        <a:t>Int8/FP16</a:t>
                      </a:r>
                      <a:endParaRPr lang="zh-CN" altLang="en-US" dirty="0"/>
                    </a:p>
                  </a:txBody>
                  <a:tcPr>
                    <a:solidFill>
                      <a:srgbClr val="76B900"/>
                    </a:solidFill>
                  </a:tcPr>
                </a:tc>
                <a:tc>
                  <a:txBody>
                    <a:bodyPr/>
                    <a:lstStyle/>
                    <a:p>
                      <a:r>
                        <a:rPr lang="en-US" altLang="zh-CN" dirty="0" smtClean="0"/>
                        <a:t>FP32</a:t>
                      </a:r>
                      <a:endParaRPr lang="zh-CN" altLang="en-US" dirty="0"/>
                    </a:p>
                  </a:txBody>
                  <a:tcPr>
                    <a:solidFill>
                      <a:srgbClr val="76B900"/>
                    </a:solidFill>
                  </a:tcPr>
                </a:tc>
                <a:extLst>
                  <a:ext uri="{0D108BD9-81ED-4DB2-BD59-A6C34878D82A}">
                    <a16:rowId xmlns:a16="http://schemas.microsoft.com/office/drawing/2014/main" val="1525641428"/>
                  </a:ext>
                </a:extLst>
              </a:tr>
              <a:tr h="370840">
                <a:tc>
                  <a:txBody>
                    <a:bodyPr/>
                    <a:lstStyle/>
                    <a:p>
                      <a:r>
                        <a:rPr lang="en-US" altLang="zh-CN" dirty="0" smtClean="0"/>
                        <a:t>Tesla V100 </a:t>
                      </a:r>
                      <a:endParaRPr lang="zh-CN" altLang="en-US" dirty="0"/>
                    </a:p>
                  </a:txBody>
                  <a:tcPr/>
                </a:tc>
                <a:tc>
                  <a:txBody>
                    <a:bodyPr/>
                    <a:lstStyle/>
                    <a:p>
                      <a:r>
                        <a:rPr lang="en-US" altLang="zh-CN" dirty="0" smtClean="0"/>
                        <a:t>125 </a:t>
                      </a:r>
                      <a:r>
                        <a:rPr lang="en-US" altLang="zh-CN" dirty="0" err="1" smtClean="0"/>
                        <a:t>Tflops</a:t>
                      </a:r>
                      <a:endParaRPr lang="zh-CN" altLang="en-US" dirty="0"/>
                    </a:p>
                  </a:txBody>
                  <a:tcPr/>
                </a:tc>
                <a:tc>
                  <a:txBody>
                    <a:bodyPr/>
                    <a:lstStyle/>
                    <a:p>
                      <a:r>
                        <a:rPr lang="en-US" altLang="zh-CN" dirty="0" smtClean="0"/>
                        <a:t>15.7 </a:t>
                      </a:r>
                      <a:r>
                        <a:rPr lang="en-US" altLang="zh-CN" dirty="0" err="1" smtClean="0"/>
                        <a:t>Tflops</a:t>
                      </a:r>
                      <a:endParaRPr lang="zh-CN" altLang="en-US" dirty="0"/>
                    </a:p>
                  </a:txBody>
                  <a:tcPr/>
                </a:tc>
                <a:extLst>
                  <a:ext uri="{0D108BD9-81ED-4DB2-BD59-A6C34878D82A}">
                    <a16:rowId xmlns:a16="http://schemas.microsoft.com/office/drawing/2014/main" val="103698135"/>
                  </a:ext>
                </a:extLst>
              </a:tr>
              <a:tr h="370840">
                <a:tc>
                  <a:txBody>
                    <a:bodyPr/>
                    <a:lstStyle/>
                    <a:p>
                      <a:r>
                        <a:rPr lang="en-US" altLang="zh-CN" dirty="0" smtClean="0"/>
                        <a:t>T4</a:t>
                      </a:r>
                      <a:endParaRPr lang="zh-CN" altLang="en-US" dirty="0"/>
                    </a:p>
                  </a:txBody>
                  <a:tcPr/>
                </a:tc>
                <a:tc>
                  <a:txBody>
                    <a:bodyPr/>
                    <a:lstStyle/>
                    <a:p>
                      <a:r>
                        <a:rPr lang="en-US" altLang="zh-CN" dirty="0" smtClean="0"/>
                        <a:t>130 Tops</a:t>
                      </a:r>
                      <a:endParaRPr lang="zh-CN" altLang="en-US" dirty="0"/>
                    </a:p>
                  </a:txBody>
                  <a:tcPr/>
                </a:tc>
                <a:tc>
                  <a:txBody>
                    <a:bodyPr/>
                    <a:lstStyle/>
                    <a:p>
                      <a:r>
                        <a:rPr lang="en-US" altLang="zh-CN" dirty="0" smtClean="0"/>
                        <a:t>8.1</a:t>
                      </a:r>
                      <a:r>
                        <a:rPr lang="en-US" altLang="zh-CN" baseline="0" dirty="0" smtClean="0"/>
                        <a:t> </a:t>
                      </a:r>
                      <a:r>
                        <a:rPr lang="en-US" altLang="zh-CN" baseline="0" dirty="0" err="1" smtClean="0"/>
                        <a:t>Tflops</a:t>
                      </a:r>
                      <a:endParaRPr lang="zh-CN" altLang="en-US" dirty="0"/>
                    </a:p>
                  </a:txBody>
                  <a:tcPr/>
                </a:tc>
                <a:extLst>
                  <a:ext uri="{0D108BD9-81ED-4DB2-BD59-A6C34878D82A}">
                    <a16:rowId xmlns:a16="http://schemas.microsoft.com/office/drawing/2014/main" val="3585714358"/>
                  </a:ext>
                </a:extLst>
              </a:tr>
            </a:tbl>
          </a:graphicData>
        </a:graphic>
      </p:graphicFrame>
      <p:cxnSp>
        <p:nvCxnSpPr>
          <p:cNvPr id="7" name="直接连接符 6"/>
          <p:cNvCxnSpPr/>
          <p:nvPr/>
        </p:nvCxnSpPr>
        <p:spPr>
          <a:xfrm>
            <a:off x="5237562" y="1770743"/>
            <a:ext cx="0" cy="44994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custDataLst>
      <p:tags r:id="rId1"/>
    </p:custDataLst>
    <p:extLst>
      <p:ext uri="{BB962C8B-B14F-4D97-AF65-F5344CB8AC3E}">
        <p14:creationId xmlns:p14="http://schemas.microsoft.com/office/powerpoint/2010/main" val="22706541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6">
            <a:extLst>
              <a:ext uri="{FF2B5EF4-FFF2-40B4-BE49-F238E27FC236}">
                <a16:creationId xmlns:a16="http://schemas.microsoft.com/office/drawing/2014/main" id="{B6975CFD-02F4-4574-9175-F9D58673A92F}"/>
              </a:ext>
            </a:extLst>
          </p:cNvPr>
          <p:cNvSpPr>
            <a:spLocks noGrp="1"/>
          </p:cNvSpPr>
          <p:nvPr>
            <p:ph type="title"/>
          </p:nvPr>
        </p:nvSpPr>
        <p:spPr/>
        <p:txBody>
          <a:bodyPr/>
          <a:lstStyle/>
          <a:p>
            <a:r>
              <a:rPr lang="en-US" altLang="zh-CN" smtClean="0"/>
              <a:t> </a:t>
            </a:r>
            <a:endParaRPr lang="zh-CN" altLang="en-US" dirty="0"/>
          </a:p>
        </p:txBody>
      </p:sp>
      <p:sp>
        <p:nvSpPr>
          <p:cNvPr id="18" name="文本占位符 17">
            <a:extLst>
              <a:ext uri="{FF2B5EF4-FFF2-40B4-BE49-F238E27FC236}">
                <a16:creationId xmlns:a16="http://schemas.microsoft.com/office/drawing/2014/main" id="{901D2066-1A60-4C79-97D6-6ACB6BA30E09}"/>
              </a:ext>
            </a:extLst>
          </p:cNvPr>
          <p:cNvSpPr>
            <a:spLocks noGrp="1"/>
          </p:cNvSpPr>
          <p:nvPr>
            <p:ph type="body" sz="quarter" idx="14"/>
          </p:nvPr>
        </p:nvSpPr>
        <p:spPr>
          <a:xfrm>
            <a:off x="695326" y="308654"/>
            <a:ext cx="10808740" cy="417513"/>
          </a:xfrm>
        </p:spPr>
        <p:txBody>
          <a:bodyPr/>
          <a:lstStyle/>
          <a:p>
            <a:pPr marL="0" lvl="0" indent="0">
              <a:lnSpc>
                <a:spcPct val="100000"/>
              </a:lnSpc>
              <a:spcBef>
                <a:spcPts val="0"/>
              </a:spcBef>
              <a:defRPr/>
            </a:pPr>
            <a:r>
              <a:rPr lang="en-US" altLang="zh-CN" sz="3600" kern="0" dirty="0" smtClean="0">
                <a:solidFill>
                  <a:srgbClr val="002060"/>
                </a:solidFill>
              </a:rPr>
              <a:t>1</a:t>
            </a:r>
            <a:r>
              <a:rPr lang="zh-CN" altLang="en-US" sz="3600" kern="0" dirty="0" smtClean="0">
                <a:solidFill>
                  <a:srgbClr val="002060"/>
                </a:solidFill>
              </a:rPr>
              <a:t>、</a:t>
            </a:r>
            <a:r>
              <a:rPr lang="en-US" altLang="zh-CN" sz="3600" kern="0" dirty="0">
                <a:solidFill>
                  <a:srgbClr val="002060"/>
                </a:solidFill>
              </a:rPr>
              <a:t>TensorRT</a:t>
            </a:r>
            <a:r>
              <a:rPr lang="zh-CN" altLang="en-US" sz="3600" kern="0" dirty="0" smtClean="0">
                <a:solidFill>
                  <a:srgbClr val="002060"/>
                </a:solidFill>
              </a:rPr>
              <a:t>概述</a:t>
            </a:r>
            <a:endParaRPr lang="zh-CN" altLang="en-US" sz="3600" kern="0" dirty="0">
              <a:solidFill>
                <a:srgbClr val="002060"/>
              </a:solidFill>
            </a:endParaRPr>
          </a:p>
        </p:txBody>
      </p:sp>
      <p:cxnSp>
        <p:nvCxnSpPr>
          <p:cNvPr id="8" name="直接连接符 7"/>
          <p:cNvCxnSpPr/>
          <p:nvPr/>
        </p:nvCxnSpPr>
        <p:spPr>
          <a:xfrm>
            <a:off x="695325" y="885778"/>
            <a:ext cx="10808741" cy="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灯片编号占位符 2"/>
          <p:cNvSpPr txBox="1">
            <a:spLocks/>
          </p:cNvSpPr>
          <p:nvPr/>
        </p:nvSpPr>
        <p:spPr>
          <a:xfrm>
            <a:off x="8619658" y="6379309"/>
            <a:ext cx="27432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146FA9A3-9817-45B6-93AC-83BACB9EB7C5}" type="slidenum">
              <a:rPr lang="zh-CN" altLang="en-US" sz="1200" smtClean="0">
                <a:solidFill>
                  <a:prstClr val="black">
                    <a:tint val="75000"/>
                  </a:prstClr>
                </a:solidFill>
                <a:ea typeface="Microsoft YaHei"/>
              </a:rPr>
              <a:pPr algn="r">
                <a:defRPr/>
              </a:pPr>
              <a:t>9</a:t>
            </a:fld>
            <a:endParaRPr lang="zh-CN" altLang="en-US" sz="1200">
              <a:solidFill>
                <a:prstClr val="black">
                  <a:tint val="75000"/>
                </a:prstClr>
              </a:solidFill>
              <a:ea typeface="Microsoft YaHei"/>
            </a:endParaRPr>
          </a:p>
        </p:txBody>
      </p:sp>
      <p:sp>
        <p:nvSpPr>
          <p:cNvPr id="6" name="文本框 5"/>
          <p:cNvSpPr txBox="1"/>
          <p:nvPr/>
        </p:nvSpPr>
        <p:spPr>
          <a:xfrm>
            <a:off x="695326" y="1136469"/>
            <a:ext cx="4575174" cy="461665"/>
          </a:xfrm>
          <a:prstGeom prst="rect">
            <a:avLst/>
          </a:prstGeom>
          <a:noFill/>
        </p:spPr>
        <p:txBody>
          <a:bodyPr wrap="square" rtlCol="0">
            <a:spAutoFit/>
          </a:bodyPr>
          <a:lstStyle/>
          <a:p>
            <a:r>
              <a:rPr lang="en-US" altLang="zh-CN" sz="2400" dirty="0" smtClean="0">
                <a:solidFill>
                  <a:schemeClr val="accent1"/>
                </a:solidFill>
                <a:latin typeface="Times New Roman" panose="02020603050405020304" pitchFamily="18" charset="0"/>
                <a:cs typeface="Times New Roman" panose="02020603050405020304" pitchFamily="18" charset="0"/>
              </a:rPr>
              <a:t>1.7 TensorRT</a:t>
            </a:r>
            <a:r>
              <a:rPr lang="zh-CN" altLang="en-US" sz="2400" dirty="0" smtClean="0">
                <a:solidFill>
                  <a:schemeClr val="accent1"/>
                </a:solidFill>
                <a:latin typeface="Times New Roman" panose="02020603050405020304" pitchFamily="18" charset="0"/>
                <a:cs typeface="Times New Roman" panose="02020603050405020304" pitchFamily="18" charset="0"/>
              </a:rPr>
              <a:t>关键概念</a:t>
            </a:r>
            <a:r>
              <a:rPr lang="zh-CN" altLang="en-US" sz="2400" dirty="0">
                <a:solidFill>
                  <a:schemeClr val="accent1"/>
                </a:solidFill>
                <a:latin typeface="Times New Roman" panose="02020603050405020304" pitchFamily="18" charset="0"/>
                <a:cs typeface="Times New Roman" panose="02020603050405020304" pitchFamily="18" charset="0"/>
              </a:rPr>
              <a:t>及</a:t>
            </a:r>
            <a:r>
              <a:rPr lang="zh-CN" altLang="en-US" sz="2400" dirty="0" smtClean="0">
                <a:solidFill>
                  <a:schemeClr val="accent1"/>
                </a:solidFill>
                <a:latin typeface="Times New Roman" panose="02020603050405020304" pitchFamily="18" charset="0"/>
                <a:cs typeface="Times New Roman" panose="02020603050405020304" pitchFamily="18" charset="0"/>
              </a:rPr>
              <a:t>关键</a:t>
            </a:r>
            <a:r>
              <a:rPr lang="en-US" altLang="zh-CN" sz="2400" dirty="0" smtClean="0">
                <a:solidFill>
                  <a:schemeClr val="accent1"/>
                </a:solidFill>
                <a:latin typeface="Times New Roman" panose="02020603050405020304" pitchFamily="18" charset="0"/>
                <a:cs typeface="Times New Roman" panose="02020603050405020304" pitchFamily="18" charset="0"/>
              </a:rPr>
              <a:t>API</a:t>
            </a:r>
            <a:endParaRPr lang="zh-CN" altLang="en-US" sz="2400" dirty="0">
              <a:solidFill>
                <a:schemeClr val="accent1"/>
              </a:solidFill>
              <a:latin typeface="Times New Roman" panose="02020603050405020304" pitchFamily="18" charset="0"/>
              <a:cs typeface="Times New Roman" panose="02020603050405020304" pitchFamily="18" charset="0"/>
            </a:endParaRPr>
          </a:p>
        </p:txBody>
      </p:sp>
      <p:sp>
        <p:nvSpPr>
          <p:cNvPr id="30" name="文本框 29"/>
          <p:cNvSpPr txBox="1"/>
          <p:nvPr/>
        </p:nvSpPr>
        <p:spPr>
          <a:xfrm>
            <a:off x="695326" y="1479513"/>
            <a:ext cx="5158815" cy="4939814"/>
          </a:xfrm>
          <a:prstGeom prst="rect">
            <a:avLst/>
          </a:prstGeom>
          <a:noFill/>
        </p:spPr>
        <p:txBody>
          <a:bodyPr wrap="square" rtlCol="0">
            <a:spAutoFit/>
          </a:bodyPr>
          <a:lstStyle/>
          <a:p>
            <a:pPr marL="342900" indent="-342900">
              <a:lnSpc>
                <a:spcPct val="150000"/>
              </a:lnSpc>
              <a:buFont typeface="+mj-lt"/>
              <a:buAutoNum type="arabicPeriod"/>
            </a:pPr>
            <a:r>
              <a:rPr lang="en-US" altLang="zh-CN" sz="1400" dirty="0" smtClean="0"/>
              <a:t>Logger</a:t>
            </a:r>
            <a:r>
              <a:rPr lang="zh-CN" altLang="en-US" sz="1400" dirty="0"/>
              <a:t>： </a:t>
            </a:r>
            <a:r>
              <a:rPr lang="zh-CN" altLang="en-US" sz="1400" dirty="0" smtClean="0"/>
              <a:t>与</a:t>
            </a:r>
            <a:r>
              <a:rPr lang="zh-CN" altLang="en-US" sz="1400" dirty="0"/>
              <a:t>构建</a:t>
            </a:r>
            <a:r>
              <a:rPr lang="zh-CN" altLang="en-US" sz="1400" dirty="0" smtClean="0"/>
              <a:t>器</a:t>
            </a:r>
            <a:r>
              <a:rPr lang="zh-CN" altLang="en-US" sz="1400" dirty="0"/>
              <a:t>和</a:t>
            </a:r>
            <a:r>
              <a:rPr lang="en-US" altLang="zh-CN" sz="1400" dirty="0"/>
              <a:t>engine</a:t>
            </a:r>
            <a:r>
              <a:rPr lang="zh-CN" altLang="en-US" sz="1400" dirty="0"/>
              <a:t>关联，以在构建和推理阶段捕获错误、警告和其他</a:t>
            </a:r>
            <a:r>
              <a:rPr lang="zh-CN" altLang="en-US" sz="1400" dirty="0" smtClean="0"/>
              <a:t>信息</a:t>
            </a:r>
            <a:endParaRPr lang="en-US" altLang="zh-CN" sz="1400" dirty="0" smtClean="0"/>
          </a:p>
          <a:p>
            <a:pPr marL="342900" indent="-342900">
              <a:lnSpc>
                <a:spcPct val="150000"/>
              </a:lnSpc>
              <a:buFont typeface="+mj-lt"/>
              <a:buAutoNum type="arabicPeriod"/>
            </a:pPr>
            <a:r>
              <a:rPr lang="en-US" altLang="zh-CN" sz="1400" dirty="0" smtClean="0"/>
              <a:t>Network </a:t>
            </a:r>
            <a:r>
              <a:rPr lang="zh-CN" altLang="en-US" sz="1400" dirty="0" smtClean="0"/>
              <a:t>：网络定义接口，指定网络输入输出，添加</a:t>
            </a:r>
            <a:r>
              <a:rPr lang="en-US" altLang="zh-CN" sz="1400" dirty="0" smtClean="0"/>
              <a:t>layer</a:t>
            </a:r>
            <a:r>
              <a:rPr lang="zh-CN" altLang="en-US" sz="1400" dirty="0" smtClean="0"/>
              <a:t>（卷积、循环、插件）</a:t>
            </a:r>
            <a:endParaRPr lang="en-US" altLang="zh-CN" sz="1400" dirty="0" smtClean="0"/>
          </a:p>
          <a:p>
            <a:pPr marL="342900" indent="-342900">
              <a:lnSpc>
                <a:spcPct val="150000"/>
              </a:lnSpc>
              <a:buFont typeface="+mj-lt"/>
              <a:buAutoNum type="arabicPeriod"/>
            </a:pPr>
            <a:r>
              <a:rPr lang="en-US" altLang="zh-CN" sz="1400" dirty="0"/>
              <a:t>Builder</a:t>
            </a:r>
            <a:r>
              <a:rPr lang="zh-CN" altLang="en-US" sz="1400" dirty="0"/>
              <a:t>：构建器接口</a:t>
            </a:r>
            <a:r>
              <a:rPr lang="zh-CN" altLang="en-US" sz="1400" dirty="0" smtClean="0"/>
              <a:t>，创建</a:t>
            </a:r>
            <a:r>
              <a:rPr lang="zh-CN" altLang="en-US" sz="1400" dirty="0"/>
              <a:t>一个优化的</a:t>
            </a:r>
            <a:r>
              <a:rPr lang="en-US" altLang="zh-CN" sz="1400" dirty="0" smtClean="0"/>
              <a:t>engine</a:t>
            </a:r>
          </a:p>
          <a:p>
            <a:pPr marL="342900" indent="-342900">
              <a:lnSpc>
                <a:spcPct val="150000"/>
              </a:lnSpc>
              <a:buFont typeface="+mj-lt"/>
              <a:buAutoNum type="arabicPeriod"/>
            </a:pPr>
            <a:r>
              <a:rPr lang="en-US" altLang="zh-CN" sz="1400" dirty="0" smtClean="0"/>
              <a:t>Context</a:t>
            </a:r>
            <a:r>
              <a:rPr lang="zh-CN" altLang="en-US" sz="1400" dirty="0"/>
              <a:t>： 用来连接</a:t>
            </a:r>
            <a:r>
              <a:rPr lang="en-US" altLang="zh-CN" sz="1400" dirty="0"/>
              <a:t>engine</a:t>
            </a:r>
            <a:r>
              <a:rPr lang="zh-CN" altLang="en-US" sz="1400" dirty="0"/>
              <a:t>和数据推理的上下文联系</a:t>
            </a:r>
            <a:r>
              <a:rPr lang="zh-CN" altLang="en-US" sz="1400" dirty="0" smtClean="0"/>
              <a:t>器</a:t>
            </a:r>
            <a:endParaRPr lang="en-US" altLang="zh-CN" sz="1400" dirty="0" smtClean="0"/>
          </a:p>
          <a:p>
            <a:pPr marL="342900" indent="-342900">
              <a:lnSpc>
                <a:spcPct val="150000"/>
              </a:lnSpc>
              <a:buFont typeface="+mj-lt"/>
              <a:buAutoNum type="arabicPeriod"/>
            </a:pPr>
            <a:r>
              <a:rPr lang="en-US" altLang="zh-CN" sz="1400" dirty="0" smtClean="0"/>
              <a:t>Engine</a:t>
            </a:r>
            <a:r>
              <a:rPr lang="zh-CN" altLang="en-US" sz="1400" dirty="0"/>
              <a:t>：推理引擎接口，执行推理、支持同步异步、多</a:t>
            </a:r>
            <a:r>
              <a:rPr lang="en-US" altLang="zh-CN" sz="1400" dirty="0"/>
              <a:t>context</a:t>
            </a:r>
            <a:r>
              <a:rPr lang="zh-CN" altLang="en-US" sz="1400" dirty="0"/>
              <a:t>、并行</a:t>
            </a:r>
            <a:r>
              <a:rPr lang="zh-CN" altLang="en-US" sz="1400" dirty="0" smtClean="0"/>
              <a:t>执行</a:t>
            </a:r>
            <a:endParaRPr lang="en-US" altLang="zh-CN" sz="1400" dirty="0" smtClean="0"/>
          </a:p>
          <a:p>
            <a:pPr marL="342900" indent="-342900">
              <a:lnSpc>
                <a:spcPct val="150000"/>
              </a:lnSpc>
              <a:buFont typeface="+mj-lt"/>
              <a:buAutoNum type="arabicPeriod"/>
            </a:pPr>
            <a:r>
              <a:rPr lang="en-US" altLang="zh-CN" sz="1400" dirty="0"/>
              <a:t>ONNX Parser</a:t>
            </a:r>
            <a:r>
              <a:rPr lang="zh-CN" altLang="en-US" sz="1400" dirty="0"/>
              <a:t>：解析器接口，用于解析</a:t>
            </a:r>
            <a:r>
              <a:rPr lang="en-US" altLang="zh-CN" sz="1400" dirty="0"/>
              <a:t>ONNX</a:t>
            </a:r>
            <a:r>
              <a:rPr lang="zh-CN" altLang="en-US" sz="1400" dirty="0"/>
              <a:t>格式的</a:t>
            </a:r>
            <a:r>
              <a:rPr lang="zh-CN" altLang="en-US" sz="1400" dirty="0" smtClean="0"/>
              <a:t>网络</a:t>
            </a:r>
            <a:endParaRPr lang="en-US" altLang="zh-CN" sz="1400" dirty="0" smtClean="0"/>
          </a:p>
          <a:p>
            <a:pPr marL="342900" indent="-342900">
              <a:lnSpc>
                <a:spcPct val="150000"/>
              </a:lnSpc>
              <a:buFont typeface="+mj-lt"/>
              <a:buAutoNum type="arabicPeriod"/>
            </a:pPr>
            <a:r>
              <a:rPr lang="en-US" altLang="zh-CN" sz="1400" dirty="0">
                <a:solidFill>
                  <a:srgbClr val="00B050"/>
                </a:solidFill>
              </a:rPr>
              <a:t>Serialization</a:t>
            </a:r>
            <a:r>
              <a:rPr lang="zh-CN" altLang="en-US" sz="1400" dirty="0">
                <a:solidFill>
                  <a:srgbClr val="00B050"/>
                </a:solidFill>
              </a:rPr>
              <a:t>：将网络序列化为</a:t>
            </a:r>
            <a:r>
              <a:rPr lang="en-US" altLang="zh-CN" sz="1400" dirty="0">
                <a:solidFill>
                  <a:srgbClr val="00B050"/>
                </a:solidFill>
              </a:rPr>
              <a:t>.plan</a:t>
            </a:r>
            <a:r>
              <a:rPr lang="zh-CN" altLang="en-US" sz="1400" dirty="0">
                <a:solidFill>
                  <a:srgbClr val="00B050"/>
                </a:solidFill>
              </a:rPr>
              <a:t>文件作为存储媒介，后期方便于反序列化得到当前模型副本。</a:t>
            </a:r>
            <a:endParaRPr lang="en-US" altLang="zh-CN" sz="1400" dirty="0">
              <a:solidFill>
                <a:srgbClr val="00B050"/>
              </a:solidFill>
            </a:endParaRPr>
          </a:p>
          <a:p>
            <a:pPr marL="342900" indent="-342900">
              <a:lnSpc>
                <a:spcPct val="150000"/>
              </a:lnSpc>
              <a:buFont typeface="+mj-lt"/>
              <a:buAutoNum type="arabicPeriod"/>
            </a:pPr>
            <a:r>
              <a:rPr lang="en-US" altLang="zh-CN" sz="1400" dirty="0" smtClean="0">
                <a:solidFill>
                  <a:srgbClr val="00B050"/>
                </a:solidFill>
              </a:rPr>
              <a:t>Optimization Profile</a:t>
            </a:r>
            <a:r>
              <a:rPr lang="zh-CN" altLang="en-US" sz="1400" dirty="0" smtClean="0">
                <a:solidFill>
                  <a:srgbClr val="00B050"/>
                </a:solidFill>
              </a:rPr>
              <a:t>：优化配置文件接口，指定数据的动态维度的约束</a:t>
            </a:r>
            <a:endParaRPr lang="en-US" altLang="zh-CN" sz="1400" dirty="0" smtClean="0">
              <a:solidFill>
                <a:srgbClr val="00B050"/>
              </a:solidFill>
            </a:endParaRPr>
          </a:p>
          <a:p>
            <a:pPr marL="342900" indent="-342900">
              <a:lnSpc>
                <a:spcPct val="150000"/>
              </a:lnSpc>
              <a:buFont typeface="+mj-lt"/>
              <a:buAutoNum type="arabicPeriod"/>
            </a:pPr>
            <a:r>
              <a:rPr lang="en-US" altLang="zh-CN" sz="1400" dirty="0" smtClean="0">
                <a:solidFill>
                  <a:srgbClr val="00B050"/>
                </a:solidFill>
              </a:rPr>
              <a:t>Builder Configuration</a:t>
            </a:r>
            <a:r>
              <a:rPr lang="zh-CN" altLang="en-US" sz="1400" dirty="0" smtClean="0">
                <a:solidFill>
                  <a:srgbClr val="00B050"/>
                </a:solidFill>
              </a:rPr>
              <a:t>：构建器配置接口，指定优化</a:t>
            </a:r>
            <a:r>
              <a:rPr lang="en-US" altLang="zh-CN" sz="1400" dirty="0" smtClean="0">
                <a:solidFill>
                  <a:srgbClr val="00B050"/>
                </a:solidFill>
              </a:rPr>
              <a:t>Profile</a:t>
            </a:r>
            <a:r>
              <a:rPr lang="zh-CN" altLang="en-US" sz="1400" dirty="0" smtClean="0">
                <a:solidFill>
                  <a:srgbClr val="00B050"/>
                </a:solidFill>
              </a:rPr>
              <a:t>、最大工作空间、计算精度</a:t>
            </a:r>
            <a:endParaRPr lang="en-US" altLang="zh-CN" sz="1400" dirty="0" smtClean="0">
              <a:solidFill>
                <a:srgbClr val="00B050"/>
              </a:solidFill>
            </a:endParaRPr>
          </a:p>
        </p:txBody>
      </p:sp>
      <p:pic>
        <p:nvPicPr>
          <p:cNvPr id="12" name="图片 11"/>
          <p:cNvPicPr>
            <a:picLocks noChangeAspect="1"/>
          </p:cNvPicPr>
          <p:nvPr/>
        </p:nvPicPr>
        <p:blipFill>
          <a:blip r:embed="rId4"/>
          <a:stretch>
            <a:fillRect/>
          </a:stretch>
        </p:blipFill>
        <p:spPr>
          <a:xfrm>
            <a:off x="5854141" y="1774654"/>
            <a:ext cx="5819775" cy="1419225"/>
          </a:xfrm>
          <a:prstGeom prst="rect">
            <a:avLst/>
          </a:prstGeom>
        </p:spPr>
      </p:pic>
      <p:pic>
        <p:nvPicPr>
          <p:cNvPr id="13" name="图片 12"/>
          <p:cNvPicPr>
            <a:picLocks noChangeAspect="1"/>
          </p:cNvPicPr>
          <p:nvPr/>
        </p:nvPicPr>
        <p:blipFill>
          <a:blip r:embed="rId5"/>
          <a:stretch>
            <a:fillRect/>
          </a:stretch>
        </p:blipFill>
        <p:spPr>
          <a:xfrm>
            <a:off x="5854141" y="4331340"/>
            <a:ext cx="5810250" cy="1333500"/>
          </a:xfrm>
          <a:prstGeom prst="rect">
            <a:avLst/>
          </a:prstGeom>
        </p:spPr>
      </p:pic>
      <p:sp>
        <p:nvSpPr>
          <p:cNvPr id="14" name="文本框 13"/>
          <p:cNvSpPr txBox="1"/>
          <p:nvPr/>
        </p:nvSpPr>
        <p:spPr>
          <a:xfrm>
            <a:off x="8315235" y="3095754"/>
            <a:ext cx="1624614" cy="338554"/>
          </a:xfrm>
          <a:prstGeom prst="rect">
            <a:avLst/>
          </a:prstGeom>
          <a:noFill/>
        </p:spPr>
        <p:txBody>
          <a:bodyPr wrap="square" rtlCol="0">
            <a:spAutoFit/>
          </a:bodyPr>
          <a:lstStyle/>
          <a:p>
            <a:r>
              <a:rPr lang="en-US" altLang="zh-CN" sz="1600" dirty="0" smtClean="0"/>
              <a:t>Build</a:t>
            </a:r>
            <a:endParaRPr lang="zh-CN" altLang="en-US" sz="1600" dirty="0"/>
          </a:p>
        </p:txBody>
      </p:sp>
      <p:sp>
        <p:nvSpPr>
          <p:cNvPr id="15" name="文本框 14"/>
          <p:cNvSpPr txBox="1"/>
          <p:nvPr/>
        </p:nvSpPr>
        <p:spPr>
          <a:xfrm>
            <a:off x="8205891" y="5604199"/>
            <a:ext cx="1624614" cy="338554"/>
          </a:xfrm>
          <a:prstGeom prst="rect">
            <a:avLst/>
          </a:prstGeom>
          <a:noFill/>
        </p:spPr>
        <p:txBody>
          <a:bodyPr wrap="square" rtlCol="0">
            <a:spAutoFit/>
          </a:bodyPr>
          <a:lstStyle/>
          <a:p>
            <a:r>
              <a:rPr lang="en-US" altLang="zh-CN" sz="1600" dirty="0" smtClean="0"/>
              <a:t>Infer</a:t>
            </a:r>
            <a:endParaRPr lang="zh-CN" altLang="en-US" sz="1600" dirty="0"/>
          </a:p>
        </p:txBody>
      </p:sp>
    </p:spTree>
    <p:custDataLst>
      <p:tags r:id="rId1"/>
    </p:custDataLst>
    <p:extLst>
      <p:ext uri="{BB962C8B-B14F-4D97-AF65-F5344CB8AC3E}">
        <p14:creationId xmlns:p14="http://schemas.microsoft.com/office/powerpoint/2010/main" val="284120286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0.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1.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19.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2.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3.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4.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5.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6.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7.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8.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ags/tag9.xml><?xml version="1.0" encoding="utf-8"?>
<p:tagLst xmlns:a="http://schemas.openxmlformats.org/drawingml/2006/main" xmlns:r="http://schemas.openxmlformats.org/officeDocument/2006/relationships" xmlns:p="http://schemas.openxmlformats.org/presentationml/2006/main">
  <p:tag name="ISLIDE.VECTOR" val="#748682;"/>
  <p:tag name="ISLIDE.ICON" val="#373746;#39860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64860</TotalTime>
  <Words>2042</Words>
  <Application>Microsoft Office PowerPoint</Application>
  <PresentationFormat>宽屏</PresentationFormat>
  <Paragraphs>382</Paragraphs>
  <Slides>26</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26</vt:i4>
      </vt:variant>
    </vt:vector>
  </HeadingPairs>
  <TitlesOfParts>
    <vt:vector size="39" baseType="lpstr">
      <vt:lpstr>Source Code Pro</vt:lpstr>
      <vt:lpstr>Source Han Sans CN</vt:lpstr>
      <vt:lpstr>Source Han Sans CN Normal</vt:lpstr>
      <vt:lpstr>等线</vt:lpstr>
      <vt:lpstr>黑体</vt:lpstr>
      <vt:lpstr>思源黑体</vt:lpstr>
      <vt:lpstr>微软雅黑</vt:lpstr>
      <vt:lpstr>微软雅黑</vt:lpstr>
      <vt:lpstr>Arial</vt:lpstr>
      <vt:lpstr>Calibri</vt:lpstr>
      <vt:lpstr>Consolas</vt:lpstr>
      <vt:lpstr>Times New Roman</vt:lpstr>
      <vt:lpstr>Office 主题​​</vt:lpstr>
      <vt:lpstr>TensorRT介绍和模型推理部署</vt:lpstr>
      <vt:lpstr>PowerPoint 演示文稿</vt:lpstr>
      <vt:lpstr> </vt:lpstr>
      <vt:lpstr> </vt:lpstr>
      <vt:lpstr>PowerPoint 演示文稿</vt:lpstr>
      <vt:lpstr> </vt:lpstr>
      <vt:lpstr> </vt:lpstr>
      <vt:lpstr> </vt:lpstr>
      <vt:lpstr> </vt:lpstr>
      <vt:lpstr>TensorRT集成部署编程</vt:lpstr>
      <vt:lpstr> </vt:lpstr>
      <vt:lpstr> </vt:lpstr>
      <vt:lpstr> </vt:lpstr>
      <vt:lpstr> </vt:lpstr>
      <vt:lpstr> </vt:lpstr>
      <vt:lpstr> </vt:lpstr>
      <vt:lpstr> </vt:lpstr>
      <vt:lpstr>CUDA编程</vt:lpstr>
      <vt:lpstr> </vt:lpstr>
      <vt:lpstr> </vt:lpstr>
      <vt:lpstr> </vt:lpstr>
      <vt:lpstr> </vt:lpstr>
      <vt:lpstr>参考资源 DA编程</vt:lpstr>
      <vt:lpstr> </vt:lpstr>
      <vt:lpstr> </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Seven Sun</dc:creator>
  <cp:lastModifiedBy>Test5</cp:lastModifiedBy>
  <cp:revision>1844</cp:revision>
  <cp:lastPrinted>2022-03-09T01:57:00Z</cp:lastPrinted>
  <dcterms:created xsi:type="dcterms:W3CDTF">2020-08-12T02:05:44Z</dcterms:created>
  <dcterms:modified xsi:type="dcterms:W3CDTF">2025-03-19T02:18:27Z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