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  <p:sldId id="279" r:id="rId16"/>
    <p:sldId id="271" r:id="rId17"/>
    <p:sldId id="282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9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0" autoAdjust="0"/>
    <p:restoredTop sz="94660"/>
  </p:normalViewPr>
  <p:slideViewPr>
    <p:cSldViewPr snapToGrid="0">
      <p:cViewPr varScale="1">
        <p:scale>
          <a:sx n="254" d="100"/>
          <a:sy n="254" d="100"/>
        </p:scale>
        <p:origin x="1424" y="200"/>
      </p:cViewPr>
      <p:guideLst>
        <p:guide orient="horz" pos="2164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2022/5/7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该客户端SCU向服务端发送了三种上下文信息（最多不超过128个），每一种上下文信息（Presentation Context）包含一种客户端期望的服务以及相关的多种传输方式。</a:t>
            </a:r>
          </a:p>
          <a:p>
            <a:endParaRPr lang="zh-CN" altLang="en-US"/>
          </a:p>
          <a:p>
            <a:r>
              <a:rPr lang="zh-CN" altLang="en-US"/>
              <a:t>例如Presentation Context ID 1中描述了一种数字乳腺X光片存储服务，同时提供了两种编码方式Implicit VR Little Endian和JPEG 2000（无损压缩）。</a:t>
            </a:r>
          </a:p>
          <a:p>
            <a:endParaRPr lang="zh-CN" altLang="en-US"/>
          </a:p>
          <a:p>
            <a:r>
              <a:rPr lang="zh-CN" altLang="en-US"/>
              <a:t>在客户端用奇数来标示每种上下文信息（最小编号为1，最大为255），通常从1号开始单调递增，1、3、5、……。至于上下文信息之间的顺序以及其内部编码格式的顺序可自由设定。Implicit VR Little Endian编码格式是DICOM协议中默认的传输编码方式。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下图所示，DICOM标准第7部分的附录D中给出了一个示意图，作为服务触发端的DICOM-Service-User，给出了5种描述上下文，ID为1、3、5、7、9；然而在SCP端只支持其中的三种（ID为1、3、9），并且对于每一种AbstractSyntax服务端只支持其中的一种TransferSyntax。  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如果SCU请求的Presentation Context被拒绝，SCP不会进一步发送任何信息；如果接受了某个Presentation Context，SCP会选择其中的一个传输语义添加到返回信息对应的Presentation Context中以通知SCU。如果没有Presentation Context被接受，那么会发送拒绝消息，此时结果代码为Rejected。当连接建立完成后，开始准备传输数据体。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如果结果状态码为”Rejected（permanent）“表明服务端SCP通知客户端SCU它的请求被拒绝了，后续也会被拒绝。出现这种情况的原因通常由两种，一种是请求的AE Title并不存在，也就是说网络中并不存在该实体；另一种是服务端SCP不支持客户端SCU请求的任何服务（即SOP Class）。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在拒绝情况下，SCP可有选择的返回Diagnostic状态码以通知客户端被拒绝的原因；最差的情况下，服务端SCP只返回”Calling AE Title not recognized“。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在拒绝状态下，DICOM连接就终止了，SCP和SCU无法传输数据；与此同时底层的TCP连接也会关闭直到客户端SCU再一次发送连接请求。</a:t>
            </a: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2" Type="http://schemas.openxmlformats.org/officeDocument/2006/relationships/tags" Target="../tags/tag7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DICOM</a:t>
            </a:r>
            <a:r>
              <a:rPr lang="zh-CN" altLang="en-US"/>
              <a:t>通信介绍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r>
              <a:rPr dirty="0"/>
              <a:t>服务</a:t>
            </a:r>
            <a:r>
              <a:rPr lang="en-US" altLang="zh-CN" dirty="0"/>
              <a:t>: C-STORE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843280"/>
          </a:xfrm>
        </p:spPr>
        <p:txBody>
          <a:bodyPr/>
          <a:lstStyle/>
          <a:p>
            <a:r>
              <a:rPr lang="en-US" altLang="zh-CN" dirty="0"/>
              <a:t>SCU</a:t>
            </a:r>
            <a:r>
              <a:rPr dirty="0"/>
              <a:t>通过发送</a:t>
            </a:r>
            <a:r>
              <a:rPr lang="en-US" altLang="zh-CN" dirty="0"/>
              <a:t>C-Store</a:t>
            </a:r>
            <a:r>
              <a:rPr dirty="0"/>
              <a:t>命令来传输</a:t>
            </a:r>
            <a:r>
              <a:rPr lang="en-US" altLang="zh-CN" dirty="0"/>
              <a:t>DICOM</a:t>
            </a:r>
            <a:r>
              <a:rPr dirty="0"/>
              <a:t>图像到</a:t>
            </a:r>
            <a:r>
              <a:rPr lang="en-US" altLang="zh-CN" dirty="0"/>
              <a:t>SCP</a:t>
            </a:r>
            <a:r>
              <a:rPr dirty="0"/>
              <a:t>， 也就是</a:t>
            </a:r>
            <a:r>
              <a:rPr lang="en-US" altLang="zh-CN" dirty="0"/>
              <a:t>PUSH</a:t>
            </a:r>
            <a:r>
              <a:rPr dirty="0"/>
              <a:t>推图模式。</a:t>
            </a:r>
          </a:p>
        </p:txBody>
      </p:sp>
      <p:pic>
        <p:nvPicPr>
          <p:cNvPr id="5" name="图片 4" descr="CStor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8850" y="3619500"/>
            <a:ext cx="713422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32430" y="4632325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SCU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88275" y="463232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SCP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9700" y="3229610"/>
            <a:ext cx="14719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000">
                <a:solidFill>
                  <a:srgbClr val="FF0000"/>
                </a:solidFill>
                <a:effectLst/>
              </a:rPr>
              <a:t>C-STORE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Query/Retrieve</a:t>
            </a:r>
            <a:r>
              <a:rPr dirty="0"/>
              <a:t>服务</a:t>
            </a:r>
            <a:r>
              <a:rPr lang="en-US" altLang="zh-CN" dirty="0"/>
              <a:t>: C-FIND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Query </a:t>
            </a:r>
            <a:r>
              <a:rPr lang="en-US" altLang="zh-CN" dirty="0"/>
              <a:t>(C-FIND)</a:t>
            </a:r>
            <a:r>
              <a:rPr dirty="0"/>
              <a:t>服务</a:t>
            </a:r>
            <a:r>
              <a:rPr lang="zh-CN" altLang="en-US" dirty="0"/>
              <a:t>是指</a:t>
            </a:r>
            <a:r>
              <a:rPr lang="en-US" altLang="zh-CN" dirty="0"/>
              <a:t>SCU</a:t>
            </a:r>
            <a:r>
              <a:rPr lang="zh-CN" altLang="en-US" dirty="0"/>
              <a:t>请求对方系统</a:t>
            </a:r>
            <a:r>
              <a:rPr lang="en-US" altLang="zh-CN" dirty="0"/>
              <a:t>SCP</a:t>
            </a:r>
            <a:r>
              <a:rPr lang="zh-CN" altLang="en-US" dirty="0"/>
              <a:t>把请求某个级别(Patient/Study/Series/Image)的信息传送给自己。</a:t>
            </a:r>
          </a:p>
          <a:p>
            <a:pPr lvl="1"/>
            <a:r>
              <a:rPr lang="zh-CN" altLang="en-US" dirty="0"/>
              <a:t>模型（Information model）</a:t>
            </a:r>
          </a:p>
          <a:p>
            <a:pPr lvl="2"/>
            <a:r>
              <a:rPr lang="zh-CN" altLang="en-US" dirty="0"/>
              <a:t>Patient root</a:t>
            </a:r>
          </a:p>
          <a:p>
            <a:pPr lvl="2"/>
            <a:r>
              <a:rPr lang="zh-CN" altLang="en-US" dirty="0"/>
              <a:t>Study root</a:t>
            </a:r>
          </a:p>
          <a:p>
            <a:pPr lvl="2"/>
            <a:r>
              <a:rPr lang="zh-CN" altLang="en-US" dirty="0"/>
              <a:t>Patientstudy root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级别（Query/retrieve level）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level,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tudy level,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eries level,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mage level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Query/Retrieve</a:t>
            </a:r>
            <a:r>
              <a:rPr dirty="0">
                <a:sym typeface="+mn-ea"/>
              </a:rPr>
              <a:t>服务</a:t>
            </a:r>
            <a:r>
              <a:rPr lang="en-US" altLang="zh-CN" dirty="0">
                <a:sym typeface="+mn-ea"/>
              </a:rPr>
              <a:t>: C-FIND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2320925"/>
          </a:xfrm>
        </p:spPr>
        <p:txBody>
          <a:bodyPr/>
          <a:lstStyle/>
          <a:p>
            <a:r>
              <a:rPr lang="en-US" altLang="zh-CN"/>
              <a:t>SCU</a:t>
            </a:r>
            <a:r>
              <a:t>需要提供</a:t>
            </a:r>
            <a:r>
              <a:rPr>
                <a:sym typeface="+mn-ea"/>
              </a:rPr>
              <a:t>一个或一组查询键值，</a:t>
            </a:r>
            <a:r>
              <a:rPr lang="en-US" altLang="zh-CN"/>
              <a:t>SCP</a:t>
            </a:r>
            <a:r>
              <a:t>根据</a:t>
            </a:r>
            <a:r>
              <a:rPr lang="zh-CN" altLang="en-US"/>
              <a:t>条件查询一组或某个patient/study/series/image。同时</a:t>
            </a:r>
            <a:r>
              <a:rPr lang="en-US" altLang="zh-CN"/>
              <a:t>SCU</a:t>
            </a:r>
            <a:r>
              <a:rPr lang="zh-CN" altLang="en-US"/>
              <a:t>需要告诉对方应该返回什么。DICOM 中定义的query key, return key and unique key。</a:t>
            </a:r>
          </a:p>
          <a:p>
            <a:pPr lvl="1"/>
            <a:r>
              <a:rPr lang="zh-CN" altLang="en-US"/>
              <a:t>Unique key 为 </a:t>
            </a:r>
            <a:r>
              <a:rPr lang="en-US" altLang="zh-CN"/>
              <a:t>P</a:t>
            </a:r>
            <a:r>
              <a:rPr lang="zh-CN" altLang="en-US"/>
              <a:t>atient id, </a:t>
            </a:r>
            <a:r>
              <a:rPr lang="en-US" altLang="zh-CN"/>
              <a:t>S</a:t>
            </a:r>
            <a:r>
              <a:rPr lang="zh-CN" altLang="en-US"/>
              <a:t>tudy </a:t>
            </a:r>
            <a:r>
              <a:rPr lang="en-US" altLang="zh-CN"/>
              <a:t>I</a:t>
            </a:r>
            <a:r>
              <a:rPr lang="zh-CN" altLang="en-US"/>
              <a:t>nstance UID, </a:t>
            </a:r>
            <a:r>
              <a:rPr lang="en-US" altLang="zh-CN"/>
              <a:t>S</a:t>
            </a:r>
            <a:r>
              <a:rPr lang="zh-CN" altLang="en-US"/>
              <a:t>eries </a:t>
            </a:r>
            <a:r>
              <a:rPr lang="en-US" altLang="zh-CN"/>
              <a:t>I</a:t>
            </a:r>
            <a:r>
              <a:rPr lang="zh-CN" altLang="en-US"/>
              <a:t>nstance UID, SOP instance UID。</a:t>
            </a:r>
          </a:p>
          <a:p>
            <a:pPr lvl="2"/>
            <a:r>
              <a:rPr lang="zh-CN" altLang="en-US"/>
              <a:t>Unique key 必须在返回列中，否则SCU无法区分各组数据</a:t>
            </a:r>
          </a:p>
          <a:p>
            <a:pPr lvl="1"/>
            <a:r>
              <a:rPr lang="zh-CN" altLang="en-US"/>
              <a:t>Query key 对应每个level 有不同的值，常见的比如检查级的studydate, 序列级的modality等</a:t>
            </a:r>
          </a:p>
        </p:txBody>
      </p:sp>
      <p:pic>
        <p:nvPicPr>
          <p:cNvPr id="4" name="图片 3" descr="CFin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1445" y="3981450"/>
            <a:ext cx="7134225" cy="1238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Query/Retrieve</a:t>
            </a:r>
            <a:r>
              <a:rPr dirty="0">
                <a:sym typeface="+mn-ea"/>
              </a:rPr>
              <a:t>服务</a:t>
            </a:r>
            <a:r>
              <a:rPr lang="en-US" altLang="zh-CN" dirty="0">
                <a:sym typeface="+mn-ea"/>
              </a:rPr>
              <a:t>: C-MOVE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1638300"/>
          </a:xfrm>
        </p:spPr>
        <p:txBody>
          <a:bodyPr/>
          <a:lstStyle/>
          <a:p>
            <a:r>
              <a:rPr lang="en-US" altLang="zh-CN" dirty="0"/>
              <a:t>Retrieve(</a:t>
            </a:r>
            <a:r>
              <a:rPr lang="zh-CN" altLang="en-US" dirty="0"/>
              <a:t>C-M</a:t>
            </a:r>
            <a:r>
              <a:rPr lang="en-US" altLang="zh-CN" dirty="0"/>
              <a:t>OVE)</a:t>
            </a:r>
            <a:r>
              <a:rPr lang="zh-CN" altLang="en-US" dirty="0"/>
              <a:t> 服务可以用来获取影像和转存影像，是指</a:t>
            </a:r>
            <a:r>
              <a:rPr lang="en-US" altLang="zh-CN" dirty="0"/>
              <a:t>SCU</a:t>
            </a:r>
            <a:r>
              <a:rPr lang="zh-CN" altLang="en-US" dirty="0"/>
              <a:t>在</a:t>
            </a:r>
            <a:r>
              <a:rPr lang="en-US" altLang="zh-CN" dirty="0"/>
              <a:t>SCP</a:t>
            </a:r>
            <a:r>
              <a:rPr lang="zh-CN" altLang="en-US" dirty="0"/>
              <a:t>上查询复合 SOP 实例的属性满足查询条件的一组属性的复合 SOP 实例，并取回这些符合条件的复合 SOP 实例，同时在这个过程中将触发一个或多个 C-STORE 子操作过程，所有的 C-STORE 子操作触发在另外一个单独的 Association 连接中。</a:t>
            </a:r>
          </a:p>
          <a:p>
            <a:endParaRPr lang="zh-CN" altLang="en-US" dirty="0"/>
          </a:p>
        </p:txBody>
      </p:sp>
      <p:pic>
        <p:nvPicPr>
          <p:cNvPr id="4" name="图片 3" descr="CMov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7790" y="2934335"/>
            <a:ext cx="6610350" cy="3133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Query/Retrieve</a:t>
            </a:r>
            <a:r>
              <a:rPr>
                <a:sym typeface="+mn-ea"/>
              </a:rPr>
              <a:t>服务</a:t>
            </a:r>
            <a:r>
              <a:rPr lang="en-US" altLang="zh-CN">
                <a:sym typeface="+mn-ea"/>
              </a:rPr>
              <a:t>: C-MOVE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903605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C-MOVE</a:t>
            </a:r>
            <a:r>
              <a:rPr>
                <a:solidFill>
                  <a:schemeClr val="tx1"/>
                </a:solidFill>
                <a:sym typeface="+mn-ea"/>
              </a:rPr>
              <a:t> SCU告诉对方(SCP)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</a:t>
            </a:r>
            <a:r>
              <a:rPr>
                <a:solidFill>
                  <a:schemeClr val="tx1"/>
                </a:solidFill>
                <a:sym typeface="+mn-ea"/>
              </a:rPr>
              <a:t>nique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</a:t>
            </a:r>
            <a:r>
              <a:rPr>
                <a:solidFill>
                  <a:schemeClr val="tx1"/>
                </a:solidFill>
                <a:sym typeface="+mn-ea"/>
              </a:rPr>
              <a:t>ey 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>
                <a:solidFill>
                  <a:schemeClr val="tx1"/>
                </a:solidFill>
                <a:sym typeface="+mn-ea"/>
              </a:rPr>
              <a:t>etrieve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</a:t>
            </a:r>
            <a:r>
              <a:rPr>
                <a:solidFill>
                  <a:schemeClr val="tx1"/>
                </a:solidFill>
                <a:sym typeface="+mn-ea"/>
              </a:rPr>
              <a:t>estination, SCP通过解析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>
                <a:solidFill>
                  <a:schemeClr val="tx1"/>
                </a:solidFill>
                <a:sym typeface="+mn-ea"/>
              </a:rPr>
              <a:t>etrieve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</a:t>
            </a:r>
            <a:r>
              <a:rPr>
                <a:solidFill>
                  <a:schemeClr val="tx1"/>
                </a:solidFill>
                <a:sym typeface="+mn-ea"/>
              </a:rPr>
              <a:t>estination AE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</a:t>
            </a:r>
            <a:r>
              <a:rPr>
                <a:solidFill>
                  <a:schemeClr val="tx1"/>
                </a:solidFill>
                <a:sym typeface="+mn-ea"/>
              </a:rPr>
              <a:t>itle 获取在SCP方注册的IP和端口，发送影像至此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</a:t>
            </a:r>
            <a:r>
              <a:rPr>
                <a:solidFill>
                  <a:schemeClr val="tx1"/>
                </a:solidFill>
                <a:sym typeface="+mn-ea"/>
              </a:rPr>
              <a:t>torage SCP, 同时发送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</a:t>
            </a:r>
            <a:r>
              <a:rPr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MOVE</a:t>
            </a:r>
            <a:r>
              <a:rPr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RSP</a:t>
            </a:r>
            <a:r>
              <a:rPr>
                <a:solidFill>
                  <a:schemeClr val="tx1"/>
                </a:solidFill>
                <a:sym typeface="+mn-ea"/>
              </a:rPr>
              <a:t> 到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C-MOVE</a:t>
            </a:r>
            <a:r>
              <a:rPr>
                <a:solidFill>
                  <a:schemeClr val="tx1"/>
                </a:solidFill>
                <a:sym typeface="+mn-ea"/>
              </a:rPr>
              <a:t> SCU. 当影像发送结束后会发送实际统计结果至Q/R SCU.</a:t>
            </a:r>
            <a:endParaRPr>
              <a:solidFill>
                <a:schemeClr val="accent2"/>
              </a:solidFill>
              <a:sym typeface="+mn-ea"/>
            </a:endParaRPr>
          </a:p>
          <a:p>
            <a:r>
              <a:rPr>
                <a:solidFill>
                  <a:schemeClr val="accent2"/>
                </a:solidFill>
                <a:sym typeface="+mn-ea"/>
              </a:rPr>
              <a:t>Retrieve Destination AE</a:t>
            </a:r>
            <a:r>
              <a:rPr>
                <a:sym typeface="+mn-ea"/>
              </a:rPr>
              <a:t>：通俗讲，就是告诉对方应该发送影像到什么地方。对于SCU, 通常它可以让他发送给自己，也可以让它发送给另一个AE（甚至另一台机器，系统）。</a:t>
            </a:r>
            <a:r>
              <a:rPr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>
                <a:solidFill>
                  <a:srgbClr val="FF0000"/>
                </a:solidFill>
                <a:sym typeface="+mn-ea"/>
              </a:rPr>
              <a:t>etrieve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</a:t>
            </a:r>
            <a:r>
              <a:rPr>
                <a:solidFill>
                  <a:srgbClr val="FF0000"/>
                </a:solidFill>
                <a:sym typeface="+mn-ea"/>
              </a:rPr>
              <a:t>estination AE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</a:t>
            </a:r>
            <a:r>
              <a:rPr>
                <a:solidFill>
                  <a:srgbClr val="FF0000"/>
                </a:solidFill>
                <a:sym typeface="+mn-ea"/>
              </a:rPr>
              <a:t>itle 必须在SCP方注册的IP和端口。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669925" y="3405505"/>
          <a:ext cx="5026025" cy="31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3994150" imgH="2298700" progId="Paint.Picture">
                  <p:embed/>
                </p:oleObj>
              </mc:Choice>
              <mc:Fallback>
                <p:oleObj r:id="rId4" imgW="3994150" imgH="2298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3405505"/>
                        <a:ext cx="5026025" cy="315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631644178"/>
              </p:ext>
            </p:extLst>
          </p:nvPr>
        </p:nvGraphicFramePr>
        <p:xfrm>
          <a:off x="6365240" y="3405505"/>
          <a:ext cx="5156835" cy="31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6" imgW="4013200" imgH="2298700" progId="Paint.Picture">
                  <p:embed/>
                </p:oleObj>
              </mc:Choice>
              <mc:Fallback>
                <p:oleObj r:id="rId6" imgW="4013200" imgH="2298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5240" y="3405505"/>
                        <a:ext cx="5156835" cy="315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07745" y="6563995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CMoveSCU</a:t>
            </a:r>
            <a:r>
              <a:rPr lang="zh-CN" altLang="en-US">
                <a:solidFill>
                  <a:srgbClr val="00B0F0"/>
                </a:solidFill>
              </a:rPr>
              <a:t>和</a:t>
            </a:r>
            <a:r>
              <a:rPr lang="en-US" altLang="zh-CN">
                <a:solidFill>
                  <a:srgbClr val="00B0F0"/>
                </a:solidFill>
              </a:rPr>
              <a:t>CStoreSCP</a:t>
            </a:r>
            <a:r>
              <a:rPr lang="zh-CN" altLang="en-US">
                <a:solidFill>
                  <a:srgbClr val="00B0F0"/>
                </a:solidFill>
              </a:rPr>
              <a:t>在同一台机器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79615" y="6563995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CMoveSCU</a:t>
            </a:r>
            <a:r>
              <a:rPr lang="zh-CN" altLang="en-US">
                <a:solidFill>
                  <a:srgbClr val="00B0F0"/>
                </a:solidFill>
              </a:rPr>
              <a:t>和</a:t>
            </a:r>
            <a:r>
              <a:rPr lang="en-US" altLang="zh-CN">
                <a:solidFill>
                  <a:srgbClr val="00B0F0"/>
                </a:solidFill>
              </a:rPr>
              <a:t>CStoreSCP</a:t>
            </a:r>
            <a:r>
              <a:rPr lang="zh-CN" altLang="en-US">
                <a:solidFill>
                  <a:srgbClr val="00B0F0"/>
                </a:solidFill>
              </a:rPr>
              <a:t>在不同机器</a:t>
            </a: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测试工具</a:t>
            </a:r>
            <a:r>
              <a:rPr lang="en-US" altLang="zh-CN"/>
              <a:t>: dcm4che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1384935"/>
          </a:xfrm>
        </p:spPr>
        <p:txBody>
          <a:bodyPr/>
          <a:lstStyle/>
          <a:p>
            <a:r>
              <a:rPr lang="zh-CN" altLang="en-US"/>
              <a:t>dcm4che </a:t>
            </a:r>
            <a:r>
              <a:rPr lang="en-US" altLang="zh-CN"/>
              <a:t>toolkit</a:t>
            </a:r>
            <a:r>
              <a:rPr lang="zh-CN" altLang="en-US"/>
              <a:t>是一个开源的</a:t>
            </a:r>
            <a:r>
              <a:rPr lang="en-US" altLang="zh-CN"/>
              <a:t>DICOM</a:t>
            </a:r>
            <a:r>
              <a:t>工具包。需要安装</a:t>
            </a:r>
            <a:r>
              <a:rPr lang="en-US" altLang="zh-CN"/>
              <a:t>Java (1.8+).</a:t>
            </a:r>
          </a:p>
          <a:p>
            <a:r>
              <a:t>下载地址：</a:t>
            </a:r>
            <a:r>
              <a:rPr>
                <a:solidFill>
                  <a:srgbClr val="0E09FF"/>
                </a:solidFill>
              </a:rPr>
              <a:t>https://dcm4che.atlassian.net/wiki/spaces/lib/overview</a:t>
            </a:r>
          </a:p>
          <a:p>
            <a:endParaRPr>
              <a:solidFill>
                <a:srgbClr val="0E09FF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590040" y="2573655"/>
          <a:ext cx="8528050" cy="203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8521700" imgH="2038350" progId="Paint.Picture">
                  <p:embed/>
                </p:oleObj>
              </mc:Choice>
              <mc:Fallback>
                <p:oleObj r:id="rId4" imgW="8521700" imgH="2038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040" y="2573655"/>
                        <a:ext cx="8528050" cy="203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测试工具</a:t>
            </a:r>
            <a:r>
              <a:rPr lang="en-US" altLang="zh-CN">
                <a:sym typeface="+mn-ea"/>
              </a:rPr>
              <a:t>: dcm4che/findscu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475" y="1296035"/>
            <a:ext cx="11838940" cy="504126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工具</a:t>
            </a:r>
            <a:r>
              <a:rPr lang="en-US" altLang="zh-CN">
                <a:solidFill>
                  <a:schemeClr val="tx1"/>
                </a:solidFill>
              </a:rPr>
              <a:t>findscu</a:t>
            </a:r>
            <a:r>
              <a:rPr>
                <a:solidFill>
                  <a:schemeClr val="tx1"/>
                </a:solidFill>
              </a:rPr>
              <a:t>是用来测试</a:t>
            </a:r>
            <a:r>
              <a:rPr lang="en-US" altLang="zh-CN">
                <a:solidFill>
                  <a:schemeClr val="tx1"/>
                </a:solidFill>
              </a:rPr>
              <a:t>Query</a:t>
            </a:r>
            <a:r>
              <a:rPr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C-FIND</a:t>
            </a:r>
            <a:r>
              <a:rPr>
                <a:solidFill>
                  <a:schemeClr val="tx1"/>
                </a:solidFill>
              </a:rPr>
              <a:t>），格式如下：</a:t>
            </a:r>
          </a:p>
          <a:p>
            <a:pPr marL="0" indent="0">
              <a:buNone/>
            </a:pPr>
            <a:r>
              <a:rPr sz="1200">
                <a:sym typeface="+mn-ea"/>
              </a:rPr>
              <a:t>   </a:t>
            </a:r>
            <a:r>
              <a:rPr sz="1400">
                <a:sym typeface="+mn-ea"/>
              </a:rPr>
              <a:t> findscu </a:t>
            </a:r>
            <a:r>
              <a:rPr sz="1400">
                <a:solidFill>
                  <a:srgbClr val="FF0000"/>
                </a:solidFill>
                <a:sym typeface="+mn-ea"/>
              </a:rPr>
              <a:t>-b LocalAET@127.0.01:104</a:t>
            </a:r>
            <a:r>
              <a:rPr sz="1400">
                <a:sym typeface="+mn-ea"/>
              </a:rPr>
              <a:t> </a:t>
            </a:r>
            <a:r>
              <a:rPr sz="1400">
                <a:solidFill>
                  <a:srgbClr val="00B050"/>
                </a:solidFill>
                <a:sym typeface="+mn-ea"/>
              </a:rPr>
              <a:t>-c RemoteAET@192.168.10.12:104</a:t>
            </a:r>
            <a:r>
              <a:rPr sz="1400">
                <a:sym typeface="+mn-ea"/>
              </a:rPr>
              <a:t> </a:t>
            </a:r>
            <a:r>
              <a:rPr sz="1400">
                <a:solidFill>
                  <a:srgbClr val="00B0F0"/>
                </a:solidFill>
                <a:sym typeface="+mn-ea"/>
              </a:rPr>
              <a:t>-L STUDY</a:t>
            </a:r>
            <a:r>
              <a:rPr sz="1400">
                <a:sym typeface="+mn-ea"/>
              </a:rPr>
              <a:t> </a:t>
            </a:r>
            <a:r>
              <a:rPr sz="1400">
                <a:solidFill>
                  <a:srgbClr val="7030A0"/>
                </a:solidFill>
                <a:sym typeface="+mn-ea"/>
              </a:rPr>
              <a:t>-m StudyInstanceUID=1.2.3.4.5</a:t>
            </a:r>
            <a:endParaRPr lang="zh-CN" altLang="en-US"/>
          </a:p>
          <a:p>
            <a:pPr marL="457200" lvl="1" indent="0">
              <a:buNone/>
            </a:pPr>
            <a:endParaRPr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-b LocalAET@127.0.0.1:104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</a:rPr>
              <a:t>用来指定本地</a:t>
            </a:r>
            <a:r>
              <a:rPr lang="en-US" altLang="zh-CN">
                <a:solidFill>
                  <a:schemeClr val="tx1"/>
                </a:solidFill>
              </a:rPr>
              <a:t>AETitle</a:t>
            </a:r>
            <a:r>
              <a:rPr>
                <a:solidFill>
                  <a:schemeClr val="tx1"/>
                </a:solidFill>
              </a:rPr>
              <a:t>。如果不带</a:t>
            </a:r>
            <a:r>
              <a:rPr lang="en-US" altLang="zh-CN">
                <a:solidFill>
                  <a:schemeClr val="tx1"/>
                </a:solidFill>
              </a:rPr>
              <a:t>-b</a:t>
            </a:r>
            <a:r>
              <a:rPr>
                <a:solidFill>
                  <a:schemeClr val="tx1"/>
                </a:solidFill>
              </a:rPr>
              <a:t>参数的情况下，默认</a:t>
            </a:r>
            <a:r>
              <a:rPr lang="en-US" altLang="zh-CN">
                <a:solidFill>
                  <a:schemeClr val="tx1"/>
                </a:solidFill>
              </a:rPr>
              <a:t>AETitle</a:t>
            </a:r>
            <a:r>
              <a:rPr>
                <a:solidFill>
                  <a:schemeClr val="tx1"/>
                </a:solidFill>
              </a:rPr>
              <a:t>为FINDSCU。</a:t>
            </a:r>
          </a:p>
          <a:p>
            <a:pPr lvl="1"/>
            <a:r>
              <a:rPr>
                <a:solidFill>
                  <a:srgbClr val="00B050"/>
                </a:solidFill>
                <a:sym typeface="+mn-ea"/>
              </a:rPr>
              <a:t>-c RemoteAET@192.168.10.12:104</a:t>
            </a:r>
            <a:r>
              <a:rPr>
                <a:solidFill>
                  <a:schemeClr val="accent2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用来指定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SCP</a:t>
            </a:r>
            <a:r>
              <a:rPr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AETitle</a:t>
            </a:r>
            <a:r>
              <a:rPr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IP</a:t>
            </a:r>
            <a:r>
              <a:rPr>
                <a:solidFill>
                  <a:schemeClr val="tx1"/>
                </a:solidFill>
                <a:sym typeface="+mn-ea"/>
              </a:rPr>
              <a:t>和端口号。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00B0F0"/>
                </a:solidFill>
              </a:rPr>
              <a:t>-L STUDY</a:t>
            </a:r>
            <a:r>
              <a:rPr lang="en-US" altLang="zh-CN"/>
              <a:t> </a:t>
            </a:r>
            <a:r>
              <a:t>用来指定查询的级别</a:t>
            </a:r>
            <a:r>
              <a:rPr lang="en-US" altLang="zh-CN"/>
              <a:t>. </a:t>
            </a:r>
            <a:r>
              <a:t>可选值为：PATIENT，STUDY，SERIES，IMAGE。</a:t>
            </a:r>
          </a:p>
          <a:p>
            <a:pPr lvl="1"/>
            <a:r>
              <a:rPr lang="en-US" altLang="zh-CN">
                <a:solidFill>
                  <a:srgbClr val="7030A0"/>
                </a:solidFill>
              </a:rPr>
              <a:t>-m StudyInstanceUID=1.2.3.4.5</a:t>
            </a:r>
            <a:r>
              <a:rPr lang="en-US" altLang="zh-CN"/>
              <a:t> </a:t>
            </a:r>
            <a:r>
              <a:t>用来指定查询条件。可选的查询条件有如下：PatientID，AccessionNumber，StudyInstanceUID，SeriesInstanceUID，SOPInstanceUID等。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测试工具</a:t>
            </a:r>
            <a:r>
              <a:rPr lang="en-US" altLang="zh-CN">
                <a:sym typeface="+mn-ea"/>
              </a:rPr>
              <a:t>: dcm4che/movescu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296035"/>
            <a:ext cx="11790680" cy="5041265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sym typeface="+mn-ea"/>
              </a:rPr>
              <a:t>工具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movescu</a:t>
            </a:r>
            <a:r>
              <a:rPr>
                <a:solidFill>
                  <a:schemeClr val="tx1"/>
                </a:solidFill>
                <a:sym typeface="+mn-ea"/>
              </a:rPr>
              <a:t>是用来测试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Retrieve</a:t>
            </a:r>
            <a:r>
              <a:rPr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C-MOVE</a:t>
            </a:r>
            <a:r>
              <a:rPr>
                <a:solidFill>
                  <a:schemeClr val="tx1"/>
                </a:solidFill>
                <a:sym typeface="+mn-ea"/>
              </a:rPr>
              <a:t>），格式如下：</a:t>
            </a:r>
          </a:p>
          <a:p>
            <a:pPr marL="0" indent="0">
              <a:buNone/>
            </a:pPr>
            <a:r>
              <a:rPr sz="1400">
                <a:solidFill>
                  <a:schemeClr val="tx1"/>
                </a:solidFill>
                <a:sym typeface="+mn-ea"/>
              </a:rPr>
              <a:t>movescu </a:t>
            </a:r>
            <a:r>
              <a:rPr sz="1400">
                <a:solidFill>
                  <a:srgbClr val="FF0000"/>
                </a:solidFill>
                <a:sym typeface="+mn-ea"/>
              </a:rPr>
              <a:t>-b LocalAET@127.0.01:104 </a:t>
            </a:r>
            <a:r>
              <a:rPr sz="1400">
                <a:solidFill>
                  <a:srgbClr val="00B050"/>
                </a:solidFill>
                <a:sym typeface="+mn-ea"/>
              </a:rPr>
              <a:t>-c RemoteAET@192.168.10.12:104 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-L STUDY</a:t>
            </a:r>
            <a:r>
              <a:rPr sz="1400">
                <a:solidFill>
                  <a:schemeClr val="tx1"/>
                </a:solidFill>
                <a:sym typeface="+mn-ea"/>
              </a:rPr>
              <a:t> </a:t>
            </a:r>
            <a:r>
              <a:rPr sz="1400">
                <a:sym typeface="+mn-ea"/>
              </a:rPr>
              <a:t> </a:t>
            </a:r>
            <a:r>
              <a:rPr sz="1400">
                <a:solidFill>
                  <a:srgbClr val="7030A0"/>
                </a:solidFill>
                <a:sym typeface="+mn-ea"/>
              </a:rPr>
              <a:t>-m StudyInstanceUID=1.2.3.4.5</a:t>
            </a:r>
            <a:r>
              <a:rPr sz="1400">
                <a:solidFill>
                  <a:schemeClr val="tx1"/>
                </a:solidFill>
                <a:sym typeface="+mn-ea"/>
              </a:rPr>
              <a:t> </a:t>
            </a:r>
            <a:r>
              <a:rPr sz="1400">
                <a:solidFill>
                  <a:schemeClr val="accent2"/>
                </a:solidFill>
                <a:sym typeface="+mn-ea"/>
              </a:rPr>
              <a:t>--dest STORESCP</a:t>
            </a:r>
            <a:endParaRPr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-b LocalAET@127.0.0.1:104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用来指定本地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AETitle</a:t>
            </a:r>
            <a:r>
              <a:rPr>
                <a:solidFill>
                  <a:schemeClr val="tx1"/>
                </a:solidFill>
                <a:sym typeface="+mn-ea"/>
              </a:rPr>
              <a:t>。如果不带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-b</a:t>
            </a:r>
            <a:r>
              <a:rPr>
                <a:solidFill>
                  <a:schemeClr val="tx1"/>
                </a:solidFill>
                <a:sym typeface="+mn-ea"/>
              </a:rPr>
              <a:t>参数的情况下，默认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AETitle</a:t>
            </a:r>
            <a:r>
              <a:rPr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MOVE</a:t>
            </a:r>
            <a:r>
              <a:rPr>
                <a:solidFill>
                  <a:schemeClr val="tx1"/>
                </a:solidFill>
                <a:sym typeface="+mn-ea"/>
              </a:rPr>
              <a:t>SCU。</a:t>
            </a:r>
            <a:endParaRPr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rgbClr val="00B050"/>
                </a:solidFill>
                <a:sym typeface="+mn-ea"/>
              </a:rPr>
              <a:t>-c RemoteAET@192.168.10.12:104</a:t>
            </a:r>
            <a:r>
              <a:rPr>
                <a:solidFill>
                  <a:schemeClr val="accent2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用来指定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SCP</a:t>
            </a:r>
            <a:r>
              <a:rPr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AETitle</a:t>
            </a:r>
            <a:r>
              <a:rPr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IP</a:t>
            </a:r>
            <a:r>
              <a:rPr>
                <a:solidFill>
                  <a:schemeClr val="tx1"/>
                </a:solidFill>
                <a:sym typeface="+mn-ea"/>
              </a:rPr>
              <a:t>和端口号。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00B0F0"/>
                </a:solidFill>
                <a:sym typeface="+mn-ea"/>
              </a:rPr>
              <a:t>-L STUDY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用来指定</a:t>
            </a:r>
            <a:r>
              <a:rPr lang="en-US" altLang="zh-CN">
                <a:sym typeface="+mn-ea"/>
              </a:rPr>
              <a:t>Retrieve</a:t>
            </a:r>
            <a:r>
              <a:rPr>
                <a:sym typeface="+mn-ea"/>
              </a:rPr>
              <a:t>的级别</a:t>
            </a:r>
            <a:r>
              <a:rPr lang="en-US" altLang="zh-CN">
                <a:sym typeface="+mn-ea"/>
              </a:rPr>
              <a:t>. </a:t>
            </a:r>
            <a:r>
              <a:rPr>
                <a:sym typeface="+mn-ea"/>
              </a:rPr>
              <a:t>可选值为：PATIENT，STUDY，SERIES，IMAGE。</a:t>
            </a:r>
          </a:p>
          <a:p>
            <a:pPr lvl="1"/>
            <a:r>
              <a:rPr lang="en-US" altLang="zh-CN">
                <a:solidFill>
                  <a:srgbClr val="7030A0"/>
                </a:solidFill>
                <a:sym typeface="+mn-ea"/>
              </a:rPr>
              <a:t>-m StudyInstanceUID=1.2.3.4.5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用来指定查询条件。</a:t>
            </a:r>
          </a:p>
          <a:p>
            <a:pPr lvl="1"/>
            <a:r>
              <a:rPr lang="en-US" altLang="zh-CN">
                <a:solidFill>
                  <a:schemeClr val="accent2"/>
                </a:solidFill>
                <a:sym typeface="+mn-ea"/>
              </a:rPr>
              <a:t>--dest STORESCP</a:t>
            </a:r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用来指定</a:t>
            </a:r>
            <a:r>
              <a:rPr lang="en-US" altLang="zh-CN">
                <a:sym typeface="+mn-ea"/>
              </a:rPr>
              <a:t>Move Destination AE Title</a:t>
            </a:r>
            <a:r>
              <a:rPr>
                <a:sym typeface="+mn-ea"/>
              </a:rPr>
              <a:t>。可选的查询条件有如下：StudyInstanceUID，SeriesInstanceUID，SOPInstanceUID等。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7645" y="3148330"/>
            <a:ext cx="6562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Questoion</a:t>
            </a:r>
            <a:r>
              <a:rPr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？</a:t>
            </a:r>
            <a:endParaRPr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010535" y="1673860"/>
          <a:ext cx="516255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3441700" imgH="2679700" progId="Paint.Picture">
                  <p:embed/>
                </p:oleObj>
              </mc:Choice>
              <mc:Fallback>
                <p:oleObj r:id="rId4" imgW="3441700" imgH="2679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0535" y="1673860"/>
                        <a:ext cx="5162550" cy="40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DICOM</a:t>
            </a:r>
            <a:r>
              <a:rPr>
                <a:sym typeface="+mn-ea"/>
              </a:rPr>
              <a:t>中的概念</a:t>
            </a:r>
            <a:r>
              <a:rPr lang="en-US" altLang="zh-CN">
                <a:sym typeface="+mn-ea"/>
              </a:rPr>
              <a:t>-1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2137410"/>
          </a:xfrm>
        </p:spPr>
        <p:txBody>
          <a:bodyPr/>
          <a:lstStyle/>
          <a:p>
            <a:r>
              <a:rPr lang="en-US" altLang="zh-CN" dirty="0"/>
              <a:t>DICOM</a:t>
            </a:r>
            <a:r>
              <a:rPr dirty="0"/>
              <a:t>的四级概念：</a:t>
            </a:r>
          </a:p>
          <a:p>
            <a:pPr lvl="1"/>
            <a:r>
              <a:rPr lang="en-US" altLang="zh-CN" dirty="0"/>
              <a:t>Patient</a:t>
            </a:r>
          </a:p>
          <a:p>
            <a:pPr lvl="1"/>
            <a:r>
              <a:rPr lang="en-US" altLang="zh-CN" dirty="0"/>
              <a:t>Study</a:t>
            </a:r>
          </a:p>
          <a:p>
            <a:pPr lvl="1"/>
            <a:r>
              <a:rPr lang="en-US" altLang="zh-CN" dirty="0"/>
              <a:t>Series</a:t>
            </a:r>
          </a:p>
          <a:p>
            <a:pPr lvl="1"/>
            <a:r>
              <a:rPr lang="en-US" altLang="zh-CN" dirty="0"/>
              <a:t>Instance(Image)</a:t>
            </a:r>
          </a:p>
        </p:txBody>
      </p:sp>
      <p:pic>
        <p:nvPicPr>
          <p:cNvPr id="8" name="图片 7" descr="PS3.4_C.6-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620" y="1221740"/>
            <a:ext cx="7507605" cy="5189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DICOM</a:t>
            </a:r>
            <a:r>
              <a:t>中的概念</a:t>
            </a:r>
            <a:r>
              <a:rPr lang="en-US" altLang="zh-CN"/>
              <a:t>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DICOM采用C</a:t>
            </a:r>
            <a:r>
              <a:rPr lang="en-US" altLang="zh-CN" dirty="0"/>
              <a:t>/</a:t>
            </a:r>
            <a:r>
              <a:rPr lang="en-US" altLang="zh-CN" dirty="0" err="1"/>
              <a:t>S模式来描述网络传输</a:t>
            </a:r>
            <a:r>
              <a:rPr dirty="0"/>
              <a:t>：客户端（Client）连接到服务端（Server）然后使用服务端提供的各项服务（Services）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SCU</a:t>
            </a:r>
            <a:r>
              <a:rPr dirty="0"/>
              <a:t>：Service Class User，客户端（Client）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SCP</a:t>
            </a:r>
            <a:r>
              <a:rPr dirty="0"/>
              <a:t>：Service Class Provider，服务端（Server）</a:t>
            </a:r>
            <a:r>
              <a:rPr lang="en-US" altLang="zh-CN" dirty="0"/>
              <a:t>.</a:t>
            </a:r>
          </a:p>
          <a:p>
            <a:pPr lvl="1"/>
            <a:r>
              <a:rPr dirty="0">
                <a:solidFill>
                  <a:schemeClr val="accent2"/>
                </a:solidFill>
                <a:sym typeface="+mn-ea"/>
              </a:rPr>
              <a:t>Calling AE Title</a:t>
            </a:r>
            <a:r>
              <a:rPr dirty="0">
                <a:sym typeface="+mn-ea"/>
              </a:rPr>
              <a:t>：</a:t>
            </a:r>
            <a:r>
              <a:rPr dirty="0"/>
              <a:t>请求端实体名称，在DICOM服务中，用于指代客户端（SCU）的符号，如同我们的姓名一样</a:t>
            </a:r>
            <a:r>
              <a:rPr lang="en-US" altLang="zh-CN" dirty="0"/>
              <a:t>.</a:t>
            </a:r>
          </a:p>
          <a:p>
            <a:pPr lvl="1"/>
            <a:r>
              <a:rPr dirty="0">
                <a:solidFill>
                  <a:schemeClr val="accent2"/>
                </a:solidFill>
                <a:sym typeface="+mn-ea"/>
              </a:rPr>
              <a:t>Called AE Title</a:t>
            </a:r>
            <a:r>
              <a:rPr dirty="0">
                <a:sym typeface="+mn-ea"/>
              </a:rPr>
              <a:t>：</a:t>
            </a:r>
            <a:r>
              <a:rPr dirty="0"/>
              <a:t>被请求实体名称，在DICOM服务中，用于指代服务端（SCP）的符号，如同我们的姓名一样</a:t>
            </a:r>
            <a:r>
              <a:rPr lang="en-US" altLang="zh-CN" dirty="0"/>
              <a:t>.</a:t>
            </a:r>
          </a:p>
          <a:p>
            <a:pPr lvl="1"/>
            <a:r>
              <a:rPr dirty="0">
                <a:solidFill>
                  <a:schemeClr val="accent2"/>
                </a:solidFill>
                <a:sym typeface="+mn-ea"/>
              </a:rPr>
              <a:t>Association</a:t>
            </a:r>
            <a:r>
              <a:rPr dirty="0">
                <a:sym typeface="+mn-ea"/>
              </a:rPr>
              <a:t>：DICOM连接</a:t>
            </a:r>
            <a:r>
              <a:rPr lang="en-US" altLang="zh-CN" dirty="0"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DICOM</a:t>
            </a:r>
            <a:r>
              <a:t>通信过程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2755900"/>
          </a:xfrm>
        </p:spPr>
        <p:txBody>
          <a:bodyPr/>
          <a:lstStyle/>
          <a:p>
            <a:r>
              <a:rPr lang="zh-CN" altLang="en-US"/>
              <a:t>建立DICOM连接（Association，传统中叫做Connection）过程：</a:t>
            </a:r>
          </a:p>
          <a:p>
            <a:pPr lvl="1"/>
            <a:r>
              <a:rPr lang="zh-CN" altLang="en-US"/>
              <a:t>客户端（</a:t>
            </a:r>
            <a:r>
              <a:rPr lang="en-US" altLang="zh-CN"/>
              <a:t>SCU</a:t>
            </a:r>
            <a:r>
              <a:rPr lang="zh-CN" altLang="en-US"/>
              <a:t>）会向服务端发送连接请求消息，该消息主要描述客户端此次连接所期望的DICOM服务及相关设置；</a:t>
            </a:r>
          </a:p>
          <a:p>
            <a:pPr lvl="1"/>
            <a:r>
              <a:rPr lang="zh-CN" altLang="en-US"/>
              <a:t>服务端（</a:t>
            </a:r>
            <a:r>
              <a:rPr lang="en-US" altLang="zh-CN"/>
              <a:t>SCP</a:t>
            </a:r>
            <a:r>
              <a:rPr lang="zh-CN" altLang="en-US"/>
              <a:t>）会查看客户端发送过来的请求信息，确认自己是否支持客户端请求的相关服务并给出反馈信息（DICOM中叫做响应信息Response Message）</a:t>
            </a:r>
          </a:p>
          <a:p>
            <a:pPr lvl="1"/>
            <a:r>
              <a:rPr lang="zh-CN" altLang="en-US"/>
              <a:t> 一旦网络连接建立，客户端（SCU）和服务端（SCP）就可以进行信息交互。例如传统一幅DICOM图像到服务端进行归档，使用的是C-STORE DIMSE消息；如果希望通过病人姓名和病人出生日期来查询病人的档案，需要使用DIMSE C-FIND消息。</a:t>
            </a:r>
          </a:p>
          <a:p>
            <a:endParaRPr lang="zh-CN" altLang="en-US"/>
          </a:p>
        </p:txBody>
      </p:sp>
      <p:pic>
        <p:nvPicPr>
          <p:cNvPr id="5" name="图片 4" descr="CStor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8850" y="4554220"/>
            <a:ext cx="713422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32430" y="5567045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SCU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88275" y="556704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SCP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DICOM</a:t>
            </a:r>
            <a:r>
              <a:rPr>
                <a:sym typeface="+mn-ea"/>
              </a:rPr>
              <a:t>通信过程：</a:t>
            </a:r>
            <a:r>
              <a:t>请求连接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3668395"/>
          </a:xfrm>
        </p:spPr>
        <p:txBody>
          <a:bodyPr/>
          <a:lstStyle/>
          <a:p>
            <a:r>
              <a:rPr lang="zh-CN" altLang="en-US" dirty="0"/>
              <a:t>客户端SCU向服务端SCP发送连接请求，请求服务及相关信息。除此以外，请求消息中还包括以下信息：</a:t>
            </a:r>
          </a:p>
          <a:p>
            <a:pPr lvl="1"/>
            <a:r>
              <a:rPr lang="zh-CN" altLang="en-US" dirty="0"/>
              <a:t>请求端实体名称（Calling AE Title）：在DICOM服务中，用于指代客户端（SCU）的符号。</a:t>
            </a:r>
          </a:p>
          <a:p>
            <a:pPr lvl="1"/>
            <a:r>
              <a:rPr lang="zh-CN" altLang="en-US" dirty="0"/>
              <a:t>被请求实体名称（Called AE Title）：在DICOM服务中，用于指代服务端（SCP）的符号。</a:t>
            </a:r>
          </a:p>
          <a:p>
            <a:pPr lvl="1"/>
            <a:r>
              <a:rPr lang="zh-CN" altLang="en-US" dirty="0"/>
              <a:t>描述上下文（Presentation Contexts）：是一个服务清单（List of Services）。清单容量最多不超过128个，用于描述客户端希望从服务端获得的各项服务，每一项服务主要包括SOP Class（Service Object Pair Class Unique Identifier）和List of Transfer Syntaxes。</a:t>
            </a:r>
          </a:p>
          <a:p>
            <a:pPr lvl="2"/>
            <a:r>
              <a:rPr lang="zh-CN" altLang="en-US" dirty="0"/>
              <a:t>Abstract Syntax就是SOP Class UID的同义词。</a:t>
            </a:r>
          </a:p>
          <a:p>
            <a:pPr lvl="2"/>
            <a:r>
              <a:rPr lang="zh-CN" altLang="en-US" dirty="0"/>
              <a:t>在传输SOP Class UID（即Abstract Syntax）的同时，会发送与该服务对应的编码格式，即Transfer Syntaxes。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Presentation Context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1433830"/>
          </a:xfrm>
        </p:spPr>
        <p:txBody>
          <a:bodyPr/>
          <a:lstStyle/>
          <a:p>
            <a:pPr marL="0" lvl="1"/>
            <a:r>
              <a:rPr>
                <a:sym typeface="+mn-ea"/>
              </a:rPr>
              <a:t>描述上下文（Presentation Contexts）：每一项服务主要包括SOP Class（Service Object Pair Class Unique Identifier）和List of Transfer Syntaxes。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75" y="2418715"/>
            <a:ext cx="8520430" cy="3753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DICOM</a:t>
            </a:r>
            <a:r>
              <a:rPr>
                <a:sym typeface="+mn-ea"/>
              </a:rPr>
              <a:t>通信过程：</a:t>
            </a:r>
            <a:r>
              <a:rPr lang="zh-CN" altLang="en-US"/>
              <a:t>接受（拒绝）连接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1299845"/>
          </a:xfrm>
        </p:spPr>
        <p:txBody>
          <a:bodyPr/>
          <a:lstStyle/>
          <a:p>
            <a:r>
              <a:rPr lang="zh-CN" altLang="en-US" sz="1400"/>
              <a:t>服务端SCP会至少接受一种上下文信息（Presentation Context）以及其他SCU请求的参数（例如AE Titles）。随后服务端向客户端发送连接响应消息接受该链接请求。链接消息响应有三种状态：</a:t>
            </a:r>
            <a:r>
              <a:rPr lang="zh-CN" altLang="en-US" sz="1400">
                <a:solidFill>
                  <a:schemeClr val="accent2"/>
                </a:solidFill>
              </a:rPr>
              <a:t>接受</a:t>
            </a:r>
            <a:r>
              <a:rPr lang="zh-CN" altLang="en-US" sz="1400"/>
              <a:t>，</a:t>
            </a:r>
            <a:r>
              <a:rPr lang="zh-CN" altLang="en-US" sz="1400">
                <a:solidFill>
                  <a:schemeClr val="accent2"/>
                </a:solidFill>
              </a:rPr>
              <a:t>拒绝（短暂的）</a:t>
            </a:r>
            <a:r>
              <a:rPr lang="zh-CN" altLang="en-US" sz="1400"/>
              <a:t>，</a:t>
            </a:r>
            <a:r>
              <a:rPr lang="zh-CN" altLang="en-US" sz="1400">
                <a:solidFill>
                  <a:schemeClr val="accent2"/>
                </a:solidFill>
              </a:rPr>
              <a:t>拒绝（永久的）</a:t>
            </a:r>
            <a:r>
              <a:rPr lang="zh-CN" altLang="en-US" sz="1400"/>
              <a:t>。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当消息响应结果为接受时（即Accepted），服务端SCP会对客户端SCU请求的各个上下文信息（Presentation Context）进行确认，是接受还是拒绝。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460" y="2425700"/>
            <a:ext cx="4314825" cy="4438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DICOM</a:t>
            </a:r>
            <a:r>
              <a:rPr>
                <a:sym typeface="+mn-ea"/>
              </a:rPr>
              <a:t>通信过程：</a:t>
            </a:r>
            <a:r>
              <a:rPr lang="zh-CN" altLang="en-US"/>
              <a:t>释放（终止）连接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在连接建立之后，连接双方开始进行数据交换。如果任何一方想终止连接（服务端SCP也可以），有两种方式：</a:t>
            </a:r>
          </a:p>
          <a:p>
            <a:pPr lvl="1"/>
            <a:r>
              <a:rPr lang="zh-CN" altLang="en-US" sz="1800"/>
              <a:t>发送连接释放</a:t>
            </a:r>
            <a:r>
              <a:rPr lang="en-US" altLang="zh-CN" sz="1800"/>
              <a:t>(Release)</a:t>
            </a:r>
            <a:r>
              <a:rPr lang="zh-CN" altLang="en-US" sz="1800"/>
              <a:t>消息：接收到连接释放消息的一方会向释放方发送一条确认消息。随后TCP连接关闭，DICOM连接终止。</a:t>
            </a:r>
          </a:p>
          <a:p>
            <a:pPr lvl="1"/>
            <a:r>
              <a:rPr lang="zh-CN" altLang="en-US" sz="1800"/>
              <a:t>发送连接终止</a:t>
            </a:r>
            <a:r>
              <a:rPr lang="en-US" altLang="zh-CN" sz="1800"/>
              <a:t>(Abort)</a:t>
            </a:r>
            <a:r>
              <a:rPr lang="zh-CN" altLang="en-US" sz="1800"/>
              <a:t>消息：客户端发送完放弃消息后，不等到服务端的确认就主动关闭TCP连接。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1784</Words>
  <Application>Microsoft Macintosh PowerPoint</Application>
  <PresentationFormat>宽屏</PresentationFormat>
  <Paragraphs>103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Office 主题​​</vt:lpstr>
      <vt:lpstr>Paint.Picture</vt:lpstr>
      <vt:lpstr>DICOM通信介绍</vt:lpstr>
      <vt:lpstr>Overview</vt:lpstr>
      <vt:lpstr>DICOM中的概念-1</vt:lpstr>
      <vt:lpstr>DICOM中的概念-2</vt:lpstr>
      <vt:lpstr>DICOM通信过程</vt:lpstr>
      <vt:lpstr>DICOM通信过程：请求连接</vt:lpstr>
      <vt:lpstr>Presentation Context</vt:lpstr>
      <vt:lpstr>DICOM通信过程：接受（拒绝）连接</vt:lpstr>
      <vt:lpstr>DICOM通信过程：释放（终止）连接</vt:lpstr>
      <vt:lpstr>Storage服务: C-STORE</vt:lpstr>
      <vt:lpstr>Query/Retrieve服务: C-FIND</vt:lpstr>
      <vt:lpstr>Query/Retrieve服务: C-FIND</vt:lpstr>
      <vt:lpstr>Query/Retrieve服务: C-MOVE</vt:lpstr>
      <vt:lpstr>Query/Retrieve服务: C-MOVE</vt:lpstr>
      <vt:lpstr>测试工具: dcm4che</vt:lpstr>
      <vt:lpstr>测试工具: dcm4che/findscu</vt:lpstr>
      <vt:lpstr>测试工具: dcm4che/movescu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DICOM通信介绍</dc:title>
  <dc:creator/>
  <cp:lastModifiedBy>王亚琪</cp:lastModifiedBy>
  <cp:revision>44</cp:revision>
  <dcterms:created xsi:type="dcterms:W3CDTF">2019-06-29T08:01:00Z</dcterms:created>
  <dcterms:modified xsi:type="dcterms:W3CDTF">2022-05-07T07:10:57Z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