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" initials="t" lastIdx="2" clrIdx="0">
    <p:extLst>
      <p:ext uri="{19B8F6BF-5375-455C-9EA6-DF929625EA0E}">
        <p15:presenceInfo xmlns:p15="http://schemas.microsoft.com/office/powerpoint/2012/main" userId="thi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1" autoAdjust="0"/>
    <p:restoredTop sz="56871" autoAdjust="0"/>
  </p:normalViewPr>
  <p:slideViewPr>
    <p:cSldViewPr snapToGrid="0">
      <p:cViewPr varScale="1">
        <p:scale>
          <a:sx n="70" d="100"/>
          <a:sy n="70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E9077-E6DA-451D-A289-9F1231A96BD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50387-1981-42D6-AF25-E6BDDA30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5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r>
              <a:rPr lang="en-US" altLang="zh-CN" dirty="0"/>
              <a:t>: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Broker-</a:t>
            </a:r>
            <a:r>
              <a:rPr lang="en-US" altLang="zh-CN" dirty="0" err="1"/>
              <a:t>StoreScp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Dicom</a:t>
            </a:r>
            <a:r>
              <a:rPr lang="en-US" altLang="zh-CN" baseline="0" dirty="0"/>
              <a:t> C-Store SCP.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接收</a:t>
            </a:r>
            <a:r>
              <a:rPr lang="en-US" altLang="zh-CN" baseline="0" dirty="0"/>
              <a:t>DICOM</a:t>
            </a:r>
            <a:r>
              <a:rPr lang="zh-CN" altLang="en-US" baseline="0" dirty="0"/>
              <a:t>图像</a:t>
            </a:r>
            <a:r>
              <a:rPr lang="en-US" altLang="zh-CN" baseline="0" dirty="0"/>
              <a:t>, </a:t>
            </a:r>
            <a:r>
              <a:rPr lang="zh-CN" altLang="en-US" baseline="0" dirty="0"/>
              <a:t>按</a:t>
            </a:r>
            <a:r>
              <a:rPr lang="en-US" altLang="zh-CN" baseline="0" dirty="0"/>
              <a:t>AE</a:t>
            </a:r>
            <a:r>
              <a:rPr lang="zh-CN" altLang="en-US" baseline="0" dirty="0"/>
              <a:t>为子目录存储图像</a:t>
            </a:r>
            <a:r>
              <a:rPr lang="en-US" altLang="zh-CN" baseline="0" dirty="0"/>
              <a:t>;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每接收一个图像</a:t>
            </a:r>
            <a:r>
              <a:rPr lang="en-US" altLang="zh-CN" baseline="0" dirty="0"/>
              <a:t>, </a:t>
            </a:r>
            <a:r>
              <a:rPr lang="zh-CN" altLang="en-US" baseline="0" dirty="0"/>
              <a:t>就往</a:t>
            </a:r>
            <a:r>
              <a:rPr lang="en-US" altLang="zh-CN" baseline="0" dirty="0"/>
              <a:t>MQ</a:t>
            </a:r>
            <a:r>
              <a:rPr lang="zh-CN" altLang="en-US" baseline="0" dirty="0"/>
              <a:t>写入消息</a:t>
            </a:r>
            <a:r>
              <a:rPr lang="en-US" altLang="zh-CN" baseline="0" dirty="0"/>
              <a:t>, </a:t>
            </a:r>
            <a:r>
              <a:rPr lang="zh-CN" altLang="en-US" baseline="0" dirty="0"/>
              <a:t>同时更新</a:t>
            </a:r>
            <a:r>
              <a:rPr lang="en-US" altLang="zh-CN" baseline="0" dirty="0" err="1"/>
              <a:t>Redis</a:t>
            </a:r>
            <a:r>
              <a:rPr lang="zh-CN" altLang="en-US" baseline="0" dirty="0"/>
              <a:t>下该检查下的图像数量</a:t>
            </a:r>
            <a:r>
              <a:rPr lang="en-US" altLang="zh-CN" baseline="0" dirty="0"/>
              <a:t>;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当</a:t>
            </a:r>
            <a:r>
              <a:rPr lang="en-US" altLang="zh-CN" baseline="0" dirty="0"/>
              <a:t>DICOM</a:t>
            </a:r>
            <a:r>
              <a:rPr lang="zh-CN" altLang="en-US" baseline="0" dirty="0"/>
              <a:t>连接关闭时</a:t>
            </a:r>
            <a:r>
              <a:rPr lang="en-US" altLang="zh-CN" baseline="0" dirty="0"/>
              <a:t>, </a:t>
            </a:r>
            <a:r>
              <a:rPr lang="zh-CN" altLang="en-US" baseline="0" dirty="0"/>
              <a:t>更新在该连接中接收的所有检查的关闭标志</a:t>
            </a:r>
            <a:r>
              <a:rPr lang="en-US" altLang="zh-CN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Broker-Storage: </a:t>
            </a:r>
            <a:r>
              <a:rPr lang="en-US" altLang="zh-CN" baseline="0" dirty="0" err="1"/>
              <a:t>Dicom</a:t>
            </a:r>
            <a:r>
              <a:rPr lang="zh-CN" altLang="en-US" baseline="0" dirty="0"/>
              <a:t>图像入库服务</a:t>
            </a:r>
            <a:r>
              <a:rPr lang="en-US" altLang="zh-CN" baseline="0" dirty="0"/>
              <a:t>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根据</a:t>
            </a:r>
            <a:r>
              <a:rPr lang="en-US" altLang="zh-CN" baseline="0" dirty="0"/>
              <a:t>MQ</a:t>
            </a:r>
            <a:r>
              <a:rPr lang="zh-CN" altLang="en-US" baseline="0" dirty="0"/>
              <a:t>的消息</a:t>
            </a:r>
            <a:r>
              <a:rPr lang="en-US" altLang="zh-CN" baseline="0" dirty="0"/>
              <a:t>, </a:t>
            </a:r>
            <a:r>
              <a:rPr lang="zh-CN" altLang="en-US" baseline="0" dirty="0"/>
              <a:t>获取对应的图像的存储目录</a:t>
            </a:r>
            <a:r>
              <a:rPr lang="en-US" altLang="zh-CN" baseline="0" dirty="0"/>
              <a:t>, </a:t>
            </a:r>
            <a:r>
              <a:rPr lang="zh-CN" altLang="en-US" baseline="0" dirty="0"/>
              <a:t>解析图像</a:t>
            </a:r>
            <a:r>
              <a:rPr lang="en-US" altLang="zh-CN" baseline="0" dirty="0"/>
              <a:t>, </a:t>
            </a:r>
            <a:r>
              <a:rPr lang="zh-CN" altLang="en-US" baseline="0" dirty="0"/>
              <a:t>开始插入检查</a:t>
            </a:r>
            <a:r>
              <a:rPr lang="en-US" altLang="zh-CN" baseline="0" dirty="0"/>
              <a:t>/</a:t>
            </a:r>
            <a:r>
              <a:rPr lang="zh-CN" altLang="en-US" baseline="0" dirty="0"/>
              <a:t>序列</a:t>
            </a:r>
            <a:r>
              <a:rPr lang="en-US" altLang="zh-CN" baseline="0" dirty="0"/>
              <a:t>/</a:t>
            </a:r>
            <a:r>
              <a:rPr lang="zh-CN" altLang="en-US" baseline="0" dirty="0"/>
              <a:t>图像信息到数据库</a:t>
            </a:r>
            <a:r>
              <a:rPr lang="en-US" altLang="zh-CN" baseline="0" dirty="0"/>
              <a:t>, </a:t>
            </a:r>
            <a:r>
              <a:rPr lang="zh-CN" altLang="en-US" baseline="0" dirty="0"/>
              <a:t>然后上传图像文件到</a:t>
            </a:r>
            <a:r>
              <a:rPr lang="en-US" altLang="zh-CN" baseline="0" dirty="0"/>
              <a:t>OSS; </a:t>
            </a:r>
            <a:r>
              <a:rPr lang="zh-CN" altLang="en-US" baseline="0" dirty="0"/>
              <a:t>如果入库失败</a:t>
            </a:r>
            <a:r>
              <a:rPr lang="en-US" altLang="zh-CN" baseline="0" dirty="0"/>
              <a:t>, </a:t>
            </a:r>
            <a:r>
              <a:rPr lang="zh-CN" altLang="en-US" baseline="0" dirty="0"/>
              <a:t>则把图像移动到失败文件目录</a:t>
            </a:r>
            <a:r>
              <a:rPr lang="en-US" altLang="zh-CN" baseline="0" dirty="0"/>
              <a:t>;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 </a:t>
            </a:r>
            <a:r>
              <a:rPr lang="zh-CN" altLang="en-US" baseline="0" dirty="0"/>
              <a:t>一个单独线程间隔一定时间扫描失败文件目录</a:t>
            </a:r>
            <a:r>
              <a:rPr lang="en-US" altLang="zh-CN" baseline="0" dirty="0"/>
              <a:t>, </a:t>
            </a:r>
            <a:r>
              <a:rPr lang="zh-CN" altLang="en-US" baseline="0" dirty="0"/>
              <a:t>如果失败图像文件没超过过期时间</a:t>
            </a:r>
            <a:r>
              <a:rPr lang="en-US" altLang="zh-CN" baseline="0" dirty="0"/>
              <a:t>, </a:t>
            </a:r>
            <a:r>
              <a:rPr lang="zh-CN" altLang="en-US" baseline="0" dirty="0"/>
              <a:t>则移动到存储目录</a:t>
            </a:r>
            <a:r>
              <a:rPr lang="en-US" altLang="zh-CN" baseline="0" dirty="0"/>
              <a:t>, </a:t>
            </a:r>
            <a:r>
              <a:rPr lang="zh-CN" altLang="en-US" baseline="0" dirty="0"/>
              <a:t>同时再插入一个消息到</a:t>
            </a:r>
            <a:r>
              <a:rPr lang="en-US" altLang="zh-CN" baseline="0" dirty="0"/>
              <a:t>MQ; </a:t>
            </a:r>
            <a:r>
              <a:rPr lang="zh-CN" altLang="en-US" baseline="0" dirty="0"/>
              <a:t>如果失败文件超期</a:t>
            </a:r>
            <a:r>
              <a:rPr lang="en-US" altLang="zh-CN" baseline="0" dirty="0"/>
              <a:t>, </a:t>
            </a:r>
            <a:r>
              <a:rPr lang="zh-CN" altLang="en-US" baseline="0" dirty="0"/>
              <a:t>则直接删除</a:t>
            </a:r>
            <a:r>
              <a:rPr lang="en-US" altLang="zh-CN" baseline="0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定时任务根据检查的最后更新时间来修改</a:t>
            </a:r>
            <a:r>
              <a:rPr lang="en-US" altLang="zh-CN" baseline="0" dirty="0" err="1"/>
              <a:t>IsWait</a:t>
            </a:r>
            <a:r>
              <a:rPr lang="zh-CN" altLang="en-US" baseline="0" dirty="0"/>
              <a:t>标志</a:t>
            </a: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定时任务来根据</a:t>
            </a:r>
            <a:r>
              <a:rPr lang="en-US" altLang="zh-CN" baseline="0" dirty="0" err="1"/>
              <a:t>Redis</a:t>
            </a:r>
            <a:r>
              <a:rPr lang="zh-CN" altLang="en-US" baseline="0" dirty="0"/>
              <a:t>的信息来修改检查的</a:t>
            </a:r>
            <a:r>
              <a:rPr lang="en-US" altLang="zh-CN" baseline="0" dirty="0" err="1"/>
              <a:t>IsWait</a:t>
            </a:r>
            <a:r>
              <a:rPr lang="zh-CN" altLang="en-US" baseline="0" dirty="0"/>
              <a:t>标志</a:t>
            </a: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定时任务发送已经接收完成的检查到</a:t>
            </a:r>
            <a:r>
              <a:rPr lang="en-US" altLang="zh-CN" baseline="0" dirty="0"/>
              <a:t>MQ, </a:t>
            </a:r>
            <a:r>
              <a:rPr lang="zh-CN" altLang="en-US" baseline="0" dirty="0"/>
              <a:t>让锐影处理检查</a:t>
            </a: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Broker-Service: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Broker-Admin: </a:t>
            </a:r>
            <a:r>
              <a:rPr lang="zh-CN" altLang="en-US" dirty="0"/>
              <a:t>提供</a:t>
            </a:r>
            <a:r>
              <a:rPr lang="en-US" altLang="zh-CN" dirty="0"/>
              <a:t>Web</a:t>
            </a:r>
            <a:r>
              <a:rPr lang="zh-CN" altLang="en-US" dirty="0"/>
              <a:t>配置管理</a:t>
            </a:r>
            <a:r>
              <a:rPr lang="en-US" altLang="zh-CN" dirty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/>
              <a:t>Broker-</a:t>
            </a:r>
            <a:r>
              <a:rPr lang="en-US" altLang="zh-CN" baseline="0" dirty="0" err="1"/>
              <a:t>DBQuerySync</a:t>
            </a:r>
            <a:r>
              <a:rPr lang="en-US" altLang="zh-CN" baseline="0" dirty="0"/>
              <a:t>: </a:t>
            </a:r>
            <a:r>
              <a:rPr lang="zh-CN" altLang="en-US" baseline="0" dirty="0"/>
              <a:t>轮询查询</a:t>
            </a:r>
            <a:r>
              <a:rPr lang="en-US" altLang="zh-CN" baseline="0" dirty="0"/>
              <a:t>RIS</a:t>
            </a:r>
            <a:r>
              <a:rPr lang="zh-CN" altLang="en-US" baseline="0" dirty="0"/>
              <a:t>数据库</a:t>
            </a:r>
            <a:r>
              <a:rPr lang="en-US" altLang="zh-CN" baseline="0" dirty="0"/>
              <a:t>, </a:t>
            </a:r>
            <a:r>
              <a:rPr lang="zh-CN" altLang="en-US" baseline="0" dirty="0"/>
              <a:t>获取最近的</a:t>
            </a:r>
            <a:r>
              <a:rPr lang="en-US" altLang="zh-CN" baseline="0" dirty="0" err="1"/>
              <a:t>StudyList</a:t>
            </a:r>
            <a:r>
              <a:rPr lang="en-US" altLang="zh-CN" baseline="0" dirty="0"/>
              <a:t>, </a:t>
            </a:r>
            <a:r>
              <a:rPr lang="zh-CN" altLang="en-US" baseline="0" dirty="0"/>
              <a:t>如果</a:t>
            </a:r>
            <a:r>
              <a:rPr lang="en-US" altLang="zh-CN" baseline="0" dirty="0"/>
              <a:t>Study</a:t>
            </a:r>
            <a:r>
              <a:rPr lang="zh-CN" altLang="en-US" baseline="0" dirty="0"/>
              <a:t>在</a:t>
            </a:r>
            <a:r>
              <a:rPr lang="en-US" altLang="zh-CN" baseline="0" dirty="0"/>
              <a:t>DB</a:t>
            </a:r>
            <a:r>
              <a:rPr lang="zh-CN" altLang="en-US" baseline="0" dirty="0"/>
              <a:t>不存在</a:t>
            </a:r>
            <a:r>
              <a:rPr lang="en-US" altLang="zh-CN" baseline="0" dirty="0"/>
              <a:t>, </a:t>
            </a:r>
            <a:r>
              <a:rPr lang="zh-CN" altLang="en-US" baseline="0" dirty="0"/>
              <a:t>则生成</a:t>
            </a:r>
            <a:r>
              <a:rPr lang="en-US" altLang="zh-CN" baseline="0" dirty="0"/>
              <a:t>Task</a:t>
            </a:r>
            <a:r>
              <a:rPr lang="zh-CN" altLang="en-US" baseline="0" dirty="0"/>
              <a:t>插入到数据库</a:t>
            </a:r>
            <a:r>
              <a:rPr lang="en-US" altLang="zh-CN" baseline="0" dirty="0"/>
              <a:t>, </a:t>
            </a:r>
            <a:r>
              <a:rPr lang="zh-CN" altLang="en-US" baseline="0" dirty="0"/>
              <a:t>同时往</a:t>
            </a:r>
            <a:r>
              <a:rPr lang="en-US" altLang="zh-CN" baseline="0" dirty="0"/>
              <a:t>MQ</a:t>
            </a:r>
            <a:r>
              <a:rPr lang="zh-CN" altLang="en-US" baseline="0" dirty="0"/>
              <a:t>插入消息</a:t>
            </a:r>
            <a:r>
              <a:rPr lang="en-US" altLang="zh-CN" baseline="0" dirty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/>
              <a:t>Broker-</a:t>
            </a:r>
            <a:r>
              <a:rPr lang="en-US" altLang="zh-CN" baseline="0" dirty="0" err="1"/>
              <a:t>CFindQuerySync</a:t>
            </a:r>
            <a:r>
              <a:rPr lang="en-US" altLang="zh-CN" baseline="0" dirty="0"/>
              <a:t>: </a:t>
            </a:r>
            <a:r>
              <a:rPr lang="zh-CN" altLang="en-US" baseline="0" dirty="0"/>
              <a:t>用时间条件通过</a:t>
            </a:r>
            <a:r>
              <a:rPr lang="en-US" altLang="zh-CN" baseline="0" dirty="0"/>
              <a:t>C-Find</a:t>
            </a:r>
            <a:r>
              <a:rPr lang="zh-CN" altLang="en-US" baseline="0" dirty="0"/>
              <a:t>来查询</a:t>
            </a:r>
            <a:r>
              <a:rPr lang="en-US" altLang="zh-CN" baseline="0" dirty="0"/>
              <a:t>PACS</a:t>
            </a:r>
            <a:r>
              <a:rPr lang="zh-CN" altLang="en-US" baseline="0" dirty="0"/>
              <a:t>的</a:t>
            </a:r>
            <a:r>
              <a:rPr lang="en-US" altLang="zh-CN" baseline="0" dirty="0"/>
              <a:t>Query/Retrieve</a:t>
            </a:r>
            <a:r>
              <a:rPr lang="zh-CN" altLang="en-US" baseline="0" dirty="0"/>
              <a:t>服务</a:t>
            </a:r>
            <a:r>
              <a:rPr lang="en-US" altLang="zh-CN" baseline="0" dirty="0"/>
              <a:t>,</a:t>
            </a:r>
            <a:r>
              <a:rPr lang="zh-CN" altLang="en-US" baseline="0" dirty="0"/>
              <a:t>获取最近的</a:t>
            </a:r>
            <a:r>
              <a:rPr lang="en-US" altLang="zh-CN" baseline="0" dirty="0" err="1"/>
              <a:t>StudyList</a:t>
            </a:r>
            <a:r>
              <a:rPr lang="en-US" altLang="zh-CN" baseline="0" dirty="0"/>
              <a:t>, </a:t>
            </a:r>
            <a:r>
              <a:rPr lang="zh-CN" altLang="en-US" baseline="0" dirty="0"/>
              <a:t>如果</a:t>
            </a:r>
            <a:r>
              <a:rPr lang="en-US" altLang="zh-CN" baseline="0" dirty="0"/>
              <a:t>Study</a:t>
            </a:r>
            <a:r>
              <a:rPr lang="zh-CN" altLang="en-US" baseline="0" dirty="0"/>
              <a:t>在</a:t>
            </a:r>
            <a:r>
              <a:rPr lang="en-US" altLang="zh-CN" baseline="0" dirty="0"/>
              <a:t>DB</a:t>
            </a:r>
            <a:r>
              <a:rPr lang="zh-CN" altLang="en-US" baseline="0" dirty="0"/>
              <a:t>不存在</a:t>
            </a:r>
            <a:r>
              <a:rPr lang="en-US" altLang="zh-CN" baseline="0" dirty="0"/>
              <a:t>, </a:t>
            </a:r>
            <a:r>
              <a:rPr lang="zh-CN" altLang="en-US" baseline="0" dirty="0"/>
              <a:t>则生成</a:t>
            </a:r>
            <a:r>
              <a:rPr lang="en-US" altLang="zh-CN" baseline="0" dirty="0"/>
              <a:t>Task</a:t>
            </a:r>
            <a:r>
              <a:rPr lang="zh-CN" altLang="en-US" baseline="0" dirty="0"/>
              <a:t>插入到数据库</a:t>
            </a:r>
            <a:r>
              <a:rPr lang="en-US" altLang="zh-CN" baseline="0" dirty="0"/>
              <a:t>, </a:t>
            </a:r>
            <a:r>
              <a:rPr lang="zh-CN" altLang="en-US" baseline="0" dirty="0"/>
              <a:t>同时往</a:t>
            </a:r>
            <a:r>
              <a:rPr lang="en-US" altLang="zh-CN" baseline="0" dirty="0"/>
              <a:t>MQ</a:t>
            </a:r>
            <a:r>
              <a:rPr lang="zh-CN" altLang="en-US" baseline="0" dirty="0"/>
              <a:t>插入消息</a:t>
            </a:r>
            <a:endParaRPr lang="en-US" altLang="zh-CN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Broker-</a:t>
            </a:r>
            <a:r>
              <a:rPr lang="en-US" altLang="zh-CN" dirty="0" err="1"/>
              <a:t>QRScu</a:t>
            </a:r>
            <a:r>
              <a:rPr lang="en-US" altLang="zh-CN" dirty="0"/>
              <a:t>: </a:t>
            </a:r>
            <a:r>
              <a:rPr lang="zh-CN" altLang="en-US" dirty="0"/>
              <a:t>读取</a:t>
            </a:r>
            <a:r>
              <a:rPr lang="en-US" altLang="zh-CN" dirty="0"/>
              <a:t>MQ</a:t>
            </a:r>
            <a:r>
              <a:rPr lang="zh-CN" altLang="en-US" dirty="0"/>
              <a:t>消息</a:t>
            </a:r>
            <a:r>
              <a:rPr lang="en-US" altLang="zh-CN" dirty="0"/>
              <a:t>, </a:t>
            </a:r>
            <a:r>
              <a:rPr lang="zh-CN" altLang="en-US" dirty="0"/>
              <a:t>执行</a:t>
            </a:r>
            <a:r>
              <a:rPr lang="en-US" altLang="zh-CN" dirty="0"/>
              <a:t>Task, </a:t>
            </a:r>
            <a:r>
              <a:rPr lang="zh-CN" altLang="en-US" dirty="0"/>
              <a:t>通过</a:t>
            </a:r>
            <a:r>
              <a:rPr lang="en-US" altLang="zh-CN" dirty="0"/>
              <a:t>PACS</a:t>
            </a:r>
            <a:r>
              <a:rPr lang="zh-CN" altLang="en-US" dirty="0"/>
              <a:t>的</a:t>
            </a:r>
            <a:r>
              <a:rPr lang="en-US" altLang="zh-CN" dirty="0"/>
              <a:t>Query/Retrieve</a:t>
            </a:r>
            <a:r>
              <a:rPr lang="zh-CN" altLang="en-US" dirty="0"/>
              <a:t>服务来</a:t>
            </a:r>
            <a:r>
              <a:rPr lang="en-US" altLang="zh-CN" dirty="0"/>
              <a:t>Move</a:t>
            </a:r>
            <a:r>
              <a:rPr lang="zh-CN" altLang="en-US" dirty="0"/>
              <a:t>图像到</a:t>
            </a:r>
            <a:r>
              <a:rPr lang="en-US" altLang="zh-CN" dirty="0" err="1"/>
              <a:t>Dicom</a:t>
            </a:r>
            <a:r>
              <a:rPr lang="en-US" altLang="zh-CN" dirty="0"/>
              <a:t> C-Store SCP. </a:t>
            </a:r>
            <a:r>
              <a:rPr lang="zh-CN" altLang="en-US" dirty="0"/>
              <a:t>同时通过扫描数据库的</a:t>
            </a:r>
            <a:r>
              <a:rPr lang="en-US" altLang="zh-CN" dirty="0"/>
              <a:t>Task</a:t>
            </a:r>
            <a:r>
              <a:rPr lang="zh-CN" altLang="en-US" dirty="0"/>
              <a:t>表中的</a:t>
            </a:r>
            <a:r>
              <a:rPr lang="en-US" altLang="zh-CN" dirty="0"/>
              <a:t>QR</a:t>
            </a:r>
            <a:r>
              <a:rPr lang="zh-CN" altLang="en-US" dirty="0"/>
              <a:t>类型的</a:t>
            </a:r>
            <a:r>
              <a:rPr lang="en-US" altLang="zh-CN" dirty="0"/>
              <a:t>Task, </a:t>
            </a:r>
            <a:r>
              <a:rPr lang="zh-CN" altLang="en-US" dirty="0"/>
              <a:t>来重试失败的</a:t>
            </a:r>
            <a:r>
              <a:rPr lang="en-US" altLang="zh-CN" dirty="0"/>
              <a:t>Task.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Broker-FTP: </a:t>
            </a:r>
            <a:r>
              <a:rPr lang="zh-CN" altLang="en-US" dirty="0"/>
              <a:t>读取</a:t>
            </a:r>
            <a:r>
              <a:rPr lang="en-US" altLang="zh-CN" dirty="0"/>
              <a:t>MQ</a:t>
            </a:r>
            <a:r>
              <a:rPr lang="zh-CN" altLang="en-US" dirty="0"/>
              <a:t>消息</a:t>
            </a:r>
            <a:r>
              <a:rPr lang="en-US" altLang="zh-CN" dirty="0"/>
              <a:t>,</a:t>
            </a:r>
            <a:r>
              <a:rPr lang="zh-CN" altLang="en-US" dirty="0"/>
              <a:t> 执行</a:t>
            </a:r>
            <a:r>
              <a:rPr lang="en-US" altLang="zh-CN" dirty="0"/>
              <a:t>Task,</a:t>
            </a:r>
            <a:r>
              <a:rPr lang="en-US" altLang="zh-CN" baseline="0" dirty="0"/>
              <a:t> </a:t>
            </a:r>
            <a:r>
              <a:rPr lang="zh-CN" altLang="en-US" baseline="0" dirty="0"/>
              <a:t>通过</a:t>
            </a:r>
            <a:r>
              <a:rPr lang="en-US" altLang="zh-CN" baseline="0" dirty="0"/>
              <a:t>FTP</a:t>
            </a:r>
            <a:r>
              <a:rPr lang="zh-CN" altLang="en-US" baseline="0" dirty="0"/>
              <a:t>从</a:t>
            </a:r>
            <a:r>
              <a:rPr lang="en-US" altLang="zh-CN" baseline="0" dirty="0"/>
              <a:t>PACS</a:t>
            </a:r>
            <a:r>
              <a:rPr lang="zh-CN" altLang="en-US" baseline="0" dirty="0"/>
              <a:t>下载图像到本地的存储目录</a:t>
            </a:r>
            <a:r>
              <a:rPr lang="en-US" altLang="zh-CN" baseline="0" dirty="0"/>
              <a:t>, </a:t>
            </a:r>
            <a:r>
              <a:rPr lang="zh-CN" altLang="en-US" baseline="0" dirty="0"/>
              <a:t>然后写入</a:t>
            </a:r>
            <a:r>
              <a:rPr lang="en-US" altLang="zh-CN" baseline="0" dirty="0"/>
              <a:t>MQ</a:t>
            </a:r>
            <a:r>
              <a:rPr lang="zh-CN" altLang="en-US" baseline="0" dirty="0"/>
              <a:t>通知</a:t>
            </a:r>
            <a:r>
              <a:rPr lang="en-US" altLang="zh-CN" baseline="0" dirty="0"/>
              <a:t>Storage</a:t>
            </a:r>
            <a:r>
              <a:rPr lang="zh-CN" altLang="en-US" baseline="0" dirty="0"/>
              <a:t>来入库图像</a:t>
            </a:r>
            <a:r>
              <a:rPr lang="en-US" altLang="zh-CN" dirty="0"/>
              <a:t>.</a:t>
            </a:r>
            <a:r>
              <a:rPr lang="zh-CN" altLang="en-US" dirty="0"/>
              <a:t>同时通过扫描数据库的</a:t>
            </a:r>
            <a:r>
              <a:rPr lang="en-US" altLang="zh-CN" dirty="0"/>
              <a:t>Task</a:t>
            </a:r>
            <a:r>
              <a:rPr lang="zh-CN" altLang="en-US" dirty="0"/>
              <a:t>表中的</a:t>
            </a:r>
            <a:r>
              <a:rPr lang="en-US" altLang="zh-CN" dirty="0"/>
              <a:t>FTP</a:t>
            </a:r>
            <a:r>
              <a:rPr lang="zh-CN" altLang="en-US" dirty="0"/>
              <a:t>类型的</a:t>
            </a:r>
            <a:r>
              <a:rPr lang="en-US" altLang="zh-CN" dirty="0"/>
              <a:t>Task, </a:t>
            </a:r>
            <a:r>
              <a:rPr lang="zh-CN" altLang="en-US" dirty="0"/>
              <a:t>来重试失败的</a:t>
            </a:r>
            <a:r>
              <a:rPr lang="en-US" altLang="zh-CN" dirty="0"/>
              <a:t>Task.</a:t>
            </a:r>
          </a:p>
          <a:p>
            <a:pPr marL="685800" lvl="1" indent="-228600">
              <a:buAutoNum type="arabicPeriod"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0387-1981-42D6-AF25-E6BDDA30D6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15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0387-1981-42D6-AF25-E6BDDA30D6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0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9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5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8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8C53-2A30-42AC-A4E1-F3B1E9F15C4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EE64-5F30-4A80-90ED-F25E6231A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6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695986" y="204385"/>
            <a:ext cx="32953" cy="6405421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342199" y="742497"/>
            <a:ext cx="898751" cy="365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DICOM Store SCP</a:t>
            </a:r>
            <a:endParaRPr lang="zh-CN" altLang="en-US" sz="1000" dirty="0"/>
          </a:p>
        </p:txBody>
      </p:sp>
      <p:sp>
        <p:nvSpPr>
          <p:cNvPr id="14" name="圆角矩形 13"/>
          <p:cNvSpPr/>
          <p:nvPr/>
        </p:nvSpPr>
        <p:spPr>
          <a:xfrm>
            <a:off x="10982222" y="697914"/>
            <a:ext cx="882357" cy="521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accent2"/>
                </a:solidFill>
              </a:rPr>
              <a:t>锐影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1" y="339176"/>
            <a:ext cx="597619" cy="57463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72212" y="204385"/>
            <a:ext cx="1020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</a:rPr>
              <a:t>Modality</a:t>
            </a:r>
            <a:endParaRPr lang="zh-CN" altLang="en-US" sz="1000" dirty="0">
              <a:solidFill>
                <a:schemeClr val="accent2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12" y="2686849"/>
            <a:ext cx="612455" cy="5279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74327" y="2812495"/>
            <a:ext cx="59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</a:rPr>
              <a:t>PACS</a:t>
            </a:r>
            <a:endParaRPr lang="zh-CN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2" name="肘形连接符 21"/>
          <p:cNvCxnSpPr>
            <a:stCxn id="16" idx="3"/>
            <a:endCxn id="13" idx="1"/>
          </p:cNvCxnSpPr>
          <p:nvPr/>
        </p:nvCxnSpPr>
        <p:spPr>
          <a:xfrm>
            <a:off x="944600" y="626493"/>
            <a:ext cx="1397599" cy="29899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9" idx="0"/>
          </p:cNvCxnSpPr>
          <p:nvPr/>
        </p:nvCxnSpPr>
        <p:spPr>
          <a:xfrm rot="5400000" flipH="1" flipV="1">
            <a:off x="603189" y="936340"/>
            <a:ext cx="1725761" cy="17752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611" y="690099"/>
            <a:ext cx="521119" cy="490899"/>
          </a:xfrm>
          <a:prstGeom prst="rect">
            <a:avLst/>
          </a:prstGeom>
        </p:spPr>
      </p:pic>
      <p:cxnSp>
        <p:nvCxnSpPr>
          <p:cNvPr id="45" name="直接箭头连接符 44"/>
          <p:cNvCxnSpPr>
            <a:stCxn id="13" idx="3"/>
            <a:endCxn id="42" idx="1"/>
          </p:cNvCxnSpPr>
          <p:nvPr/>
        </p:nvCxnSpPr>
        <p:spPr>
          <a:xfrm>
            <a:off x="3240950" y="925490"/>
            <a:ext cx="1367661" cy="1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0" idx="2"/>
            <a:endCxn id="64" idx="0"/>
          </p:cNvCxnSpPr>
          <p:nvPr/>
        </p:nvCxnSpPr>
        <p:spPr>
          <a:xfrm flipH="1">
            <a:off x="6174912" y="1108482"/>
            <a:ext cx="859586" cy="22220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676" y="2276446"/>
            <a:ext cx="806953" cy="567706"/>
          </a:xfrm>
          <a:prstGeom prst="rect">
            <a:avLst/>
          </a:prstGeom>
        </p:spPr>
      </p:pic>
      <p:cxnSp>
        <p:nvCxnSpPr>
          <p:cNvPr id="52" name="直接箭头连接符 51"/>
          <p:cNvCxnSpPr>
            <a:stCxn id="42" idx="3"/>
            <a:endCxn id="40" idx="1"/>
          </p:cNvCxnSpPr>
          <p:nvPr/>
        </p:nvCxnSpPr>
        <p:spPr>
          <a:xfrm>
            <a:off x="5129730" y="935549"/>
            <a:ext cx="1439792" cy="932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911662" y="3330564"/>
            <a:ext cx="526500" cy="556204"/>
          </a:xfrm>
          <a:prstGeom prst="rect">
            <a:avLst/>
          </a:prstGeom>
        </p:spPr>
      </p:pic>
      <p:cxnSp>
        <p:nvCxnSpPr>
          <p:cNvPr id="65" name="直接箭头连接符 64"/>
          <p:cNvCxnSpPr>
            <a:stCxn id="40" idx="2"/>
            <a:endCxn id="50" idx="0"/>
          </p:cNvCxnSpPr>
          <p:nvPr/>
        </p:nvCxnSpPr>
        <p:spPr>
          <a:xfrm>
            <a:off x="7034498" y="1108482"/>
            <a:ext cx="1943655" cy="11679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0" idx="2"/>
            <a:endCxn id="86" idx="0"/>
          </p:cNvCxnSpPr>
          <p:nvPr/>
        </p:nvCxnSpPr>
        <p:spPr>
          <a:xfrm>
            <a:off x="7034498" y="1108482"/>
            <a:ext cx="519681" cy="1492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0193" y="1066353"/>
            <a:ext cx="421409" cy="30480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196506" y="656467"/>
            <a:ext cx="173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以</a:t>
            </a:r>
            <a:r>
              <a:rPr lang="en-US" altLang="zh-CN" sz="1000" dirty="0">
                <a:solidFill>
                  <a:schemeClr val="accent3"/>
                </a:solidFill>
              </a:rPr>
              <a:t>AE</a:t>
            </a:r>
            <a:r>
              <a:rPr lang="zh-CN" altLang="en-US" sz="1000" dirty="0">
                <a:solidFill>
                  <a:schemeClr val="accent3"/>
                </a:solidFill>
              </a:rPr>
              <a:t>为子目录存储图像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118045" y="3038438"/>
            <a:ext cx="1019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2"/>
                </a:solidFill>
              </a:rPr>
              <a:t>失败文件存储</a:t>
            </a:r>
          </a:p>
        </p:txBody>
      </p:sp>
      <p:cxnSp>
        <p:nvCxnSpPr>
          <p:cNvPr id="97" name="肘形连接符 96"/>
          <p:cNvCxnSpPr>
            <a:stCxn id="13" idx="2"/>
            <a:endCxn id="51" idx="0"/>
          </p:cNvCxnSpPr>
          <p:nvPr/>
        </p:nvCxnSpPr>
        <p:spPr>
          <a:xfrm rot="16200000" flipH="1">
            <a:off x="3115523" y="784535"/>
            <a:ext cx="870269" cy="151816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10228932" y="706017"/>
            <a:ext cx="833927" cy="252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消费消息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3079675" y="1366677"/>
            <a:ext cx="123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接收一个图像就发一个消息到</a:t>
            </a:r>
            <a:r>
              <a:rPr lang="en-US" altLang="zh-CN" sz="1000" dirty="0">
                <a:solidFill>
                  <a:schemeClr val="accent3"/>
                </a:solidFill>
              </a:rPr>
              <a:t>MQ</a:t>
            </a:r>
            <a:endParaRPr lang="zh-CN" altLang="en-US" sz="1000" dirty="0">
              <a:solidFill>
                <a:schemeClr val="accent3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703958" y="5242369"/>
            <a:ext cx="1018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扫描查询</a:t>
            </a:r>
            <a:r>
              <a:rPr lang="en-US" altLang="zh-CN" sz="1000" dirty="0">
                <a:solidFill>
                  <a:schemeClr val="accent3"/>
                </a:solidFill>
              </a:rPr>
              <a:t>FTP</a:t>
            </a:r>
            <a:r>
              <a:rPr lang="zh-CN" altLang="en-US" sz="1000" dirty="0">
                <a:solidFill>
                  <a:schemeClr val="accent3"/>
                </a:solidFill>
              </a:rPr>
              <a:t>类型的</a:t>
            </a:r>
            <a:r>
              <a:rPr lang="en-US" altLang="zh-CN" sz="1000" dirty="0">
                <a:solidFill>
                  <a:schemeClr val="accent3"/>
                </a:solidFill>
              </a:rPr>
              <a:t>Task</a:t>
            </a:r>
            <a:endParaRPr lang="zh-CN" altLang="en-US" sz="1000" dirty="0">
              <a:solidFill>
                <a:schemeClr val="accent3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569522" y="781270"/>
            <a:ext cx="929951" cy="32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Storage</a:t>
            </a:r>
            <a:endParaRPr lang="zh-CN" altLang="en-US" sz="1000" dirty="0"/>
          </a:p>
        </p:txBody>
      </p:sp>
      <p:sp>
        <p:nvSpPr>
          <p:cNvPr id="51" name="圆角矩形 50"/>
          <p:cNvSpPr/>
          <p:nvPr/>
        </p:nvSpPr>
        <p:spPr>
          <a:xfrm>
            <a:off x="3780821" y="1978752"/>
            <a:ext cx="1057836" cy="3667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</a:t>
            </a:r>
            <a:endParaRPr lang="zh-CN" altLang="en-US" sz="1000" dirty="0"/>
          </a:p>
        </p:txBody>
      </p:sp>
      <p:cxnSp>
        <p:nvCxnSpPr>
          <p:cNvPr id="53" name="直接箭头连接符 52"/>
          <p:cNvCxnSpPr>
            <a:stCxn id="40" idx="3"/>
            <a:endCxn id="68" idx="1"/>
          </p:cNvCxnSpPr>
          <p:nvPr/>
        </p:nvCxnSpPr>
        <p:spPr>
          <a:xfrm>
            <a:off x="7499473" y="944876"/>
            <a:ext cx="1686243" cy="137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3"/>
          </p:cNvCxnSpPr>
          <p:nvPr/>
        </p:nvCxnSpPr>
        <p:spPr>
          <a:xfrm flipV="1">
            <a:off x="4838657" y="1139806"/>
            <a:ext cx="2011253" cy="10223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185716" y="775210"/>
            <a:ext cx="1057836" cy="3667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</a:t>
            </a:r>
            <a:endParaRPr lang="zh-CN" altLang="en-US" sz="1000" dirty="0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619" y="2600818"/>
            <a:ext cx="521119" cy="490899"/>
          </a:xfrm>
          <a:prstGeom prst="rect">
            <a:avLst/>
          </a:prstGeom>
        </p:spPr>
      </p:pic>
      <p:sp>
        <p:nvSpPr>
          <p:cNvPr id="93" name="圆角矩形 92"/>
          <p:cNvSpPr/>
          <p:nvPr/>
        </p:nvSpPr>
        <p:spPr>
          <a:xfrm>
            <a:off x="3427403" y="4810235"/>
            <a:ext cx="898751" cy="3659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DICOM Q/R SCU</a:t>
            </a:r>
            <a:endParaRPr lang="zh-CN" altLang="en-US" sz="1000" dirty="0"/>
          </a:p>
        </p:txBody>
      </p:sp>
      <p:sp>
        <p:nvSpPr>
          <p:cNvPr id="94" name="圆角矩形 93"/>
          <p:cNvSpPr/>
          <p:nvPr/>
        </p:nvSpPr>
        <p:spPr>
          <a:xfrm>
            <a:off x="3421763" y="6075618"/>
            <a:ext cx="898751" cy="3659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FTP Downloader</a:t>
            </a:r>
            <a:endParaRPr lang="zh-CN" altLang="en-US" sz="1000" dirty="0"/>
          </a:p>
        </p:txBody>
      </p:sp>
      <p:sp>
        <p:nvSpPr>
          <p:cNvPr id="102" name="圆角矩形 101"/>
          <p:cNvSpPr/>
          <p:nvPr/>
        </p:nvSpPr>
        <p:spPr>
          <a:xfrm>
            <a:off x="3475404" y="2886919"/>
            <a:ext cx="898751" cy="3659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DB Query Sync</a:t>
            </a:r>
            <a:endParaRPr lang="zh-CN" altLang="en-US" sz="1000" dirty="0"/>
          </a:p>
        </p:txBody>
      </p:sp>
      <p:sp>
        <p:nvSpPr>
          <p:cNvPr id="105" name="圆角矩形 104"/>
          <p:cNvSpPr/>
          <p:nvPr/>
        </p:nvSpPr>
        <p:spPr>
          <a:xfrm>
            <a:off x="3460328" y="3819509"/>
            <a:ext cx="898751" cy="3659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C-Find Query Sync</a:t>
            </a:r>
            <a:endParaRPr lang="zh-CN" altLang="en-US" sz="10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106748" y="3339310"/>
            <a:ext cx="59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</a:rPr>
              <a:t>RIS DB</a:t>
            </a:r>
            <a:endParaRPr lang="zh-CN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15" name="直接箭头连接符 114"/>
          <p:cNvCxnSpPr>
            <a:stCxn id="174" idx="3"/>
            <a:endCxn id="102" idx="1"/>
          </p:cNvCxnSpPr>
          <p:nvPr/>
        </p:nvCxnSpPr>
        <p:spPr>
          <a:xfrm>
            <a:off x="1631049" y="3057946"/>
            <a:ext cx="1844355" cy="119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05" idx="1"/>
            <a:endCxn id="19" idx="2"/>
          </p:cNvCxnSpPr>
          <p:nvPr/>
        </p:nvCxnSpPr>
        <p:spPr>
          <a:xfrm rot="10800000">
            <a:off x="578440" y="3214828"/>
            <a:ext cx="2881888" cy="787675"/>
          </a:xfrm>
          <a:prstGeom prst="bentConnector2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2" idx="3"/>
            <a:endCxn id="64" idx="3"/>
          </p:cNvCxnSpPr>
          <p:nvPr/>
        </p:nvCxnSpPr>
        <p:spPr>
          <a:xfrm>
            <a:off x="4374155" y="3069912"/>
            <a:ext cx="1537507" cy="5387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05" idx="3"/>
            <a:endCxn id="64" idx="3"/>
          </p:cNvCxnSpPr>
          <p:nvPr/>
        </p:nvCxnSpPr>
        <p:spPr>
          <a:xfrm flipV="1">
            <a:off x="4359079" y="3608666"/>
            <a:ext cx="1552583" cy="393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5283412" y="4788800"/>
            <a:ext cx="102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扫描查询</a:t>
            </a:r>
            <a:r>
              <a:rPr lang="en-US" altLang="zh-CN" sz="1000" dirty="0">
                <a:solidFill>
                  <a:schemeClr val="accent3"/>
                </a:solidFill>
              </a:rPr>
              <a:t>Q/R</a:t>
            </a:r>
            <a:r>
              <a:rPr lang="zh-CN" altLang="en-US" sz="1000" dirty="0">
                <a:solidFill>
                  <a:schemeClr val="accent3"/>
                </a:solidFill>
              </a:rPr>
              <a:t>类型的</a:t>
            </a:r>
            <a:r>
              <a:rPr lang="en-US" altLang="zh-CN" sz="1000" dirty="0">
                <a:solidFill>
                  <a:schemeClr val="accent3"/>
                </a:solidFill>
              </a:rPr>
              <a:t>Task</a:t>
            </a:r>
            <a:endParaRPr lang="zh-CN" altLang="en-US" sz="1000" dirty="0">
              <a:solidFill>
                <a:schemeClr val="accent3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42595" y="4860282"/>
            <a:ext cx="1580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3"/>
                </a:solidFill>
              </a:rPr>
              <a:t>C-Find/C-Move </a:t>
            </a:r>
            <a:r>
              <a:rPr lang="zh-CN" altLang="en-US" sz="1000" dirty="0">
                <a:solidFill>
                  <a:schemeClr val="accent3"/>
                </a:solidFill>
              </a:rPr>
              <a:t>获取图像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87124" y="1180910"/>
            <a:ext cx="1407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3"/>
                </a:solidFill>
              </a:rPr>
              <a:t>C-Store</a:t>
            </a:r>
            <a:r>
              <a:rPr lang="zh-CN" altLang="en-US" sz="1000" dirty="0">
                <a:solidFill>
                  <a:schemeClr val="accent3"/>
                </a:solidFill>
              </a:rPr>
              <a:t>或者</a:t>
            </a:r>
            <a:r>
              <a:rPr lang="en-US" altLang="zh-CN" sz="1000" dirty="0">
                <a:solidFill>
                  <a:schemeClr val="accent3"/>
                </a:solidFill>
              </a:rPr>
              <a:t>C-Move</a:t>
            </a:r>
            <a:r>
              <a:rPr lang="zh-CN" altLang="en-US" sz="1000" dirty="0">
                <a:solidFill>
                  <a:schemeClr val="accent3"/>
                </a:solidFill>
              </a:rPr>
              <a:t>的子操作</a:t>
            </a:r>
            <a:r>
              <a:rPr lang="en-US" altLang="zh-CN" sz="1000" dirty="0">
                <a:solidFill>
                  <a:schemeClr val="accent3"/>
                </a:solidFill>
              </a:rPr>
              <a:t>C-Store</a:t>
            </a:r>
            <a:r>
              <a:rPr lang="zh-CN" altLang="en-US" sz="1000" dirty="0">
                <a:solidFill>
                  <a:schemeClr val="accent3"/>
                </a:solidFill>
              </a:rPr>
              <a:t>发送图像到</a:t>
            </a:r>
            <a:r>
              <a:rPr lang="en-US" altLang="zh-CN" sz="1000" dirty="0">
                <a:solidFill>
                  <a:schemeClr val="accent3"/>
                </a:solidFill>
              </a:rPr>
              <a:t>Store SCP</a:t>
            </a:r>
            <a:endParaRPr lang="zh-CN" altLang="en-US" sz="1000" dirty="0">
              <a:solidFill>
                <a:schemeClr val="accent3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88063" y="415439"/>
            <a:ext cx="1125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3"/>
                </a:solidFill>
              </a:rPr>
              <a:t>C-Store</a:t>
            </a:r>
            <a:r>
              <a:rPr lang="zh-CN" altLang="en-US" sz="1000" dirty="0">
                <a:solidFill>
                  <a:schemeClr val="accent3"/>
                </a:solidFill>
              </a:rPr>
              <a:t>发送图像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631166" y="1496825"/>
            <a:ext cx="100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消费</a:t>
            </a:r>
            <a:r>
              <a:rPr lang="en-US" altLang="zh-CN" sz="1000" dirty="0">
                <a:solidFill>
                  <a:schemeClr val="accent3"/>
                </a:solidFill>
              </a:rPr>
              <a:t>MQ</a:t>
            </a:r>
            <a:r>
              <a:rPr lang="zh-CN" altLang="en-US" sz="1000" dirty="0">
                <a:solidFill>
                  <a:schemeClr val="accent3"/>
                </a:solidFill>
              </a:rPr>
              <a:t>消息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</a:p>
          <a:p>
            <a:r>
              <a:rPr lang="zh-CN" altLang="en-US" sz="1000" dirty="0">
                <a:solidFill>
                  <a:schemeClr val="accent3"/>
                </a:solidFill>
              </a:rPr>
              <a:t>开始入库图像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212513" y="528989"/>
            <a:ext cx="117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读取图像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  <a:r>
              <a:rPr lang="zh-CN" altLang="en-US" sz="1000" dirty="0">
                <a:solidFill>
                  <a:schemeClr val="accent3"/>
                </a:solidFill>
              </a:rPr>
              <a:t>通过</a:t>
            </a:r>
            <a:r>
              <a:rPr lang="en-US" altLang="zh-CN" sz="1000" dirty="0">
                <a:solidFill>
                  <a:schemeClr val="accent3"/>
                </a:solidFill>
              </a:rPr>
              <a:t>AE</a:t>
            </a:r>
          </a:p>
          <a:p>
            <a:r>
              <a:rPr lang="zh-CN" altLang="en-US" sz="1000" dirty="0">
                <a:solidFill>
                  <a:schemeClr val="accent3"/>
                </a:solidFill>
              </a:rPr>
              <a:t>找到对应租户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7474615" y="1694449"/>
            <a:ext cx="173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入库成功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  <a:r>
              <a:rPr lang="zh-CN" altLang="en-US" sz="1000" dirty="0">
                <a:solidFill>
                  <a:schemeClr val="accent3"/>
                </a:solidFill>
              </a:rPr>
              <a:t>上传到</a:t>
            </a:r>
            <a:r>
              <a:rPr lang="en-US" altLang="zh-CN" sz="1000" dirty="0">
                <a:solidFill>
                  <a:schemeClr val="accent3"/>
                </a:solidFill>
              </a:rPr>
              <a:t>OSS</a:t>
            </a:r>
            <a:r>
              <a:rPr lang="zh-CN" altLang="en-US" sz="1000" dirty="0">
                <a:solidFill>
                  <a:schemeClr val="accent3"/>
                </a:solidFill>
              </a:rPr>
              <a:t>存储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6712653" y="2161655"/>
            <a:ext cx="173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入库失败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  <a:r>
              <a:rPr lang="zh-CN" altLang="en-US" sz="1000" dirty="0">
                <a:solidFill>
                  <a:schemeClr val="accent3"/>
                </a:solidFill>
              </a:rPr>
              <a:t>写入失败目录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5933074" y="2655683"/>
            <a:ext cx="108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图像信息入库</a:t>
            </a:r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748" y="2777505"/>
            <a:ext cx="524301" cy="560881"/>
          </a:xfrm>
          <a:prstGeom prst="rect">
            <a:avLst/>
          </a:prstGeom>
        </p:spPr>
      </p:pic>
      <p:sp>
        <p:nvSpPr>
          <p:cNvPr id="183" name="文本框 182"/>
          <p:cNvSpPr txBox="1"/>
          <p:nvPr/>
        </p:nvSpPr>
        <p:spPr>
          <a:xfrm>
            <a:off x="1671987" y="2852383"/>
            <a:ext cx="1121715" cy="41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查询</a:t>
            </a:r>
            <a:r>
              <a:rPr lang="en-US" altLang="zh-CN" sz="1000" dirty="0">
                <a:solidFill>
                  <a:schemeClr val="accent3"/>
                </a:solidFill>
              </a:rPr>
              <a:t>RIS DB, </a:t>
            </a:r>
            <a:r>
              <a:rPr lang="zh-CN" altLang="en-US" sz="1000" dirty="0">
                <a:solidFill>
                  <a:schemeClr val="accent3"/>
                </a:solidFill>
              </a:rPr>
              <a:t>获取</a:t>
            </a:r>
            <a:endParaRPr lang="en-US" altLang="zh-CN" sz="1000" dirty="0">
              <a:solidFill>
                <a:schemeClr val="accent3"/>
              </a:solidFill>
            </a:endParaRPr>
          </a:p>
          <a:p>
            <a:r>
              <a:rPr lang="zh-CN" altLang="en-US" sz="1000" dirty="0">
                <a:solidFill>
                  <a:schemeClr val="accent3"/>
                </a:solidFill>
              </a:rPr>
              <a:t>最近检查列表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830632" y="3792243"/>
            <a:ext cx="173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通过</a:t>
            </a:r>
            <a:r>
              <a:rPr lang="en-US" altLang="zh-CN" sz="1000" dirty="0">
                <a:solidFill>
                  <a:schemeClr val="accent3"/>
                </a:solidFill>
              </a:rPr>
              <a:t>C-Find</a:t>
            </a:r>
            <a:r>
              <a:rPr lang="zh-CN" altLang="en-US" sz="1000" dirty="0">
                <a:solidFill>
                  <a:schemeClr val="accent3"/>
                </a:solidFill>
              </a:rPr>
              <a:t>查询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  <a:r>
              <a:rPr lang="zh-CN" altLang="en-US" sz="1000" dirty="0">
                <a:solidFill>
                  <a:schemeClr val="accent3"/>
                </a:solidFill>
              </a:rPr>
              <a:t>用时间条件获取最近检查列表</a:t>
            </a:r>
          </a:p>
        </p:txBody>
      </p:sp>
      <p:cxnSp>
        <p:nvCxnSpPr>
          <p:cNvPr id="219" name="肘形连接符 218"/>
          <p:cNvCxnSpPr/>
          <p:nvPr/>
        </p:nvCxnSpPr>
        <p:spPr>
          <a:xfrm flipV="1">
            <a:off x="4320514" y="3975440"/>
            <a:ext cx="1976840" cy="2371843"/>
          </a:xfrm>
          <a:prstGeom prst="bentConnector2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/>
          <p:nvPr/>
        </p:nvCxnSpPr>
        <p:spPr>
          <a:xfrm flipV="1">
            <a:off x="4342617" y="3857807"/>
            <a:ext cx="1848758" cy="1106460"/>
          </a:xfrm>
          <a:prstGeom prst="bentConnector2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/>
          <p:nvPr/>
        </p:nvCxnSpPr>
        <p:spPr>
          <a:xfrm rot="10800000">
            <a:off x="526780" y="3214828"/>
            <a:ext cx="2835580" cy="1905818"/>
          </a:xfrm>
          <a:prstGeom prst="bentConnector3">
            <a:avLst>
              <a:gd name="adj1" fmla="val 9977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94" idx="1"/>
            <a:endCxn id="19" idx="1"/>
          </p:cNvCxnSpPr>
          <p:nvPr/>
        </p:nvCxnSpPr>
        <p:spPr>
          <a:xfrm rot="10800000">
            <a:off x="272213" y="2950839"/>
            <a:ext cx="3149551" cy="3307773"/>
          </a:xfrm>
          <a:prstGeom prst="bentConnector3">
            <a:avLst>
              <a:gd name="adj1" fmla="val 107258"/>
            </a:avLst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71946" y="5945443"/>
            <a:ext cx="1838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从</a:t>
            </a:r>
            <a:r>
              <a:rPr lang="en-US" altLang="zh-CN" sz="1000" dirty="0">
                <a:solidFill>
                  <a:schemeClr val="accent3"/>
                </a:solidFill>
              </a:rPr>
              <a:t>PACS</a:t>
            </a:r>
            <a:r>
              <a:rPr lang="zh-CN" altLang="en-US" sz="1000" dirty="0">
                <a:solidFill>
                  <a:schemeClr val="accent3"/>
                </a:solidFill>
              </a:rPr>
              <a:t>用</a:t>
            </a:r>
            <a:r>
              <a:rPr lang="en-US" altLang="zh-CN" sz="1000" dirty="0">
                <a:solidFill>
                  <a:schemeClr val="accent3"/>
                </a:solidFill>
              </a:rPr>
              <a:t>FTP</a:t>
            </a:r>
            <a:r>
              <a:rPr lang="zh-CN" altLang="en-US" sz="1000" dirty="0">
                <a:solidFill>
                  <a:schemeClr val="accent3"/>
                </a:solidFill>
              </a:rPr>
              <a:t>方式下载图像</a:t>
            </a:r>
          </a:p>
        </p:txBody>
      </p:sp>
      <p:cxnSp>
        <p:nvCxnSpPr>
          <p:cNvPr id="236" name="曲线连接符 235"/>
          <p:cNvCxnSpPr>
            <a:stCxn id="94" idx="3"/>
          </p:cNvCxnSpPr>
          <p:nvPr/>
        </p:nvCxnSpPr>
        <p:spPr>
          <a:xfrm flipV="1">
            <a:off x="4320514" y="1403916"/>
            <a:ext cx="816754" cy="48546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3924779" y="5280407"/>
            <a:ext cx="11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3"/>
                </a:solidFill>
              </a:rPr>
              <a:t>FTP</a:t>
            </a:r>
            <a:r>
              <a:rPr lang="zh-CN" altLang="en-US" sz="1000" dirty="0">
                <a:solidFill>
                  <a:schemeClr val="accent3"/>
                </a:solidFill>
              </a:rPr>
              <a:t>下载到的图像</a:t>
            </a:r>
            <a:endParaRPr lang="en-US" altLang="zh-CN" sz="1000" dirty="0">
              <a:solidFill>
                <a:schemeClr val="accent3"/>
              </a:solidFill>
            </a:endParaRPr>
          </a:p>
          <a:p>
            <a:r>
              <a:rPr lang="zh-CN" altLang="en-US" sz="1000" dirty="0">
                <a:solidFill>
                  <a:schemeClr val="accent3"/>
                </a:solidFill>
              </a:rPr>
              <a:t>存放到存储</a:t>
            </a:r>
          </a:p>
        </p:txBody>
      </p:sp>
      <p:cxnSp>
        <p:nvCxnSpPr>
          <p:cNvPr id="238" name="直接箭头连接符 237"/>
          <p:cNvCxnSpPr>
            <a:stCxn id="14" idx="1"/>
            <a:endCxn id="68" idx="3"/>
          </p:cNvCxnSpPr>
          <p:nvPr/>
        </p:nvCxnSpPr>
        <p:spPr>
          <a:xfrm flipH="1">
            <a:off x="10243552" y="958586"/>
            <a:ext cx="738670" cy="0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/>
          <p:cNvSpPr txBox="1"/>
          <p:nvPr/>
        </p:nvSpPr>
        <p:spPr>
          <a:xfrm>
            <a:off x="7639682" y="747699"/>
            <a:ext cx="173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写入消息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  <a:r>
              <a:rPr lang="zh-CN" altLang="en-US" sz="1000" dirty="0">
                <a:solidFill>
                  <a:schemeClr val="accent3"/>
                </a:solidFill>
              </a:rPr>
              <a:t>通知锐影</a:t>
            </a:r>
          </a:p>
        </p:txBody>
      </p:sp>
      <p:sp>
        <p:nvSpPr>
          <p:cNvPr id="247" name="圆角矩形 246"/>
          <p:cNvSpPr/>
          <p:nvPr/>
        </p:nvSpPr>
        <p:spPr>
          <a:xfrm>
            <a:off x="7550637" y="4002502"/>
            <a:ext cx="1373419" cy="51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Broker-Admin</a:t>
            </a:r>
            <a:endParaRPr lang="zh-CN" altLang="en-US" sz="1000" dirty="0"/>
          </a:p>
        </p:txBody>
      </p:sp>
      <p:sp>
        <p:nvSpPr>
          <p:cNvPr id="248" name="文本框 247"/>
          <p:cNvSpPr txBox="1"/>
          <p:nvPr/>
        </p:nvSpPr>
        <p:spPr>
          <a:xfrm>
            <a:off x="7848694" y="4542579"/>
            <a:ext cx="108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配置管理</a:t>
            </a:r>
          </a:p>
        </p:txBody>
      </p:sp>
      <p:sp>
        <p:nvSpPr>
          <p:cNvPr id="249" name="文本框 248"/>
          <p:cNvSpPr txBox="1"/>
          <p:nvPr/>
        </p:nvSpPr>
        <p:spPr>
          <a:xfrm>
            <a:off x="5105876" y="3322697"/>
            <a:ext cx="838542" cy="25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写入</a:t>
            </a:r>
            <a:r>
              <a:rPr lang="en-US" altLang="zh-CN" sz="1000" dirty="0">
                <a:solidFill>
                  <a:schemeClr val="accent3"/>
                </a:solidFill>
              </a:rPr>
              <a:t>Task</a:t>
            </a:r>
            <a:endParaRPr lang="zh-CN" altLang="en-US" sz="1000" dirty="0">
              <a:solidFill>
                <a:schemeClr val="accent3"/>
              </a:solidFill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5100969" y="3623642"/>
            <a:ext cx="838542" cy="25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写入</a:t>
            </a:r>
            <a:r>
              <a:rPr lang="en-US" altLang="zh-CN" sz="1000" dirty="0">
                <a:solidFill>
                  <a:schemeClr val="accent3"/>
                </a:solidFill>
              </a:rPr>
              <a:t>Task</a:t>
            </a:r>
            <a:endParaRPr lang="zh-CN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253" name="肘形连接符 252"/>
          <p:cNvCxnSpPr>
            <a:stCxn id="94" idx="3"/>
            <a:endCxn id="51" idx="3"/>
          </p:cNvCxnSpPr>
          <p:nvPr/>
        </p:nvCxnSpPr>
        <p:spPr>
          <a:xfrm flipV="1">
            <a:off x="4320514" y="2162128"/>
            <a:ext cx="518143" cy="4096483"/>
          </a:xfrm>
          <a:prstGeom prst="bentConnector3">
            <a:avLst>
              <a:gd name="adj1" fmla="val 1441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4613573" y="5746277"/>
            <a:ext cx="183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每下载到一个图像</a:t>
            </a:r>
            <a:endParaRPr lang="en-US" altLang="zh-CN" sz="1000" dirty="0">
              <a:solidFill>
                <a:schemeClr val="accent3"/>
              </a:solidFill>
            </a:endParaRPr>
          </a:p>
          <a:p>
            <a:r>
              <a:rPr lang="zh-CN" altLang="en-US" sz="1000" dirty="0">
                <a:solidFill>
                  <a:schemeClr val="accent3"/>
                </a:solidFill>
              </a:rPr>
              <a:t>就发消息到</a:t>
            </a:r>
            <a:r>
              <a:rPr lang="en-US" altLang="zh-CN" sz="1000" dirty="0">
                <a:solidFill>
                  <a:schemeClr val="accent3"/>
                </a:solidFill>
              </a:rPr>
              <a:t>MQ</a:t>
            </a:r>
            <a:endParaRPr lang="zh-CN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" name="直接箭头连接符 2"/>
          <p:cNvCxnSpPr>
            <a:stCxn id="102" idx="0"/>
            <a:endCxn id="51" idx="2"/>
          </p:cNvCxnSpPr>
          <p:nvPr/>
        </p:nvCxnSpPr>
        <p:spPr>
          <a:xfrm flipV="1">
            <a:off x="3924780" y="2345504"/>
            <a:ext cx="384959" cy="541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5" idx="3"/>
          </p:cNvCxnSpPr>
          <p:nvPr/>
        </p:nvCxnSpPr>
        <p:spPr>
          <a:xfrm flipV="1">
            <a:off x="4359079" y="2345504"/>
            <a:ext cx="248776" cy="1656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691117" y="2469180"/>
            <a:ext cx="838542" cy="25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写入消息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214244" y="2589026"/>
            <a:ext cx="838542" cy="25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写入消息</a:t>
            </a:r>
          </a:p>
        </p:txBody>
      </p:sp>
      <p:cxnSp>
        <p:nvCxnSpPr>
          <p:cNvPr id="17" name="肘形连接符 16"/>
          <p:cNvCxnSpPr/>
          <p:nvPr/>
        </p:nvCxnSpPr>
        <p:spPr>
          <a:xfrm rot="10800000" flipH="1">
            <a:off x="3427402" y="2111899"/>
            <a:ext cx="353418" cy="2831100"/>
          </a:xfrm>
          <a:prstGeom prst="bentConnector3">
            <a:avLst>
              <a:gd name="adj1" fmla="val -115827"/>
            </a:avLst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234009" y="4309108"/>
            <a:ext cx="100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消费</a:t>
            </a:r>
            <a:r>
              <a:rPr lang="en-US" altLang="zh-CN" sz="1000" dirty="0">
                <a:solidFill>
                  <a:schemeClr val="accent3"/>
                </a:solidFill>
              </a:rPr>
              <a:t>MQ</a:t>
            </a:r>
            <a:r>
              <a:rPr lang="zh-CN" altLang="en-US" sz="1000" dirty="0">
                <a:solidFill>
                  <a:schemeClr val="accent3"/>
                </a:solidFill>
              </a:rPr>
              <a:t>消息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  <a:r>
              <a:rPr lang="zh-CN" altLang="en-US" sz="1000" dirty="0">
                <a:solidFill>
                  <a:schemeClr val="accent3"/>
                </a:solidFill>
              </a:rPr>
              <a:t>执行</a:t>
            </a:r>
            <a:r>
              <a:rPr lang="en-US" altLang="zh-CN" sz="1000" dirty="0">
                <a:solidFill>
                  <a:schemeClr val="accent3"/>
                </a:solidFill>
              </a:rPr>
              <a:t>Task</a:t>
            </a:r>
          </a:p>
        </p:txBody>
      </p:sp>
      <p:cxnSp>
        <p:nvCxnSpPr>
          <p:cNvPr id="30" name="曲线连接符 29"/>
          <p:cNvCxnSpPr>
            <a:stCxn id="94" idx="1"/>
            <a:endCxn id="51" idx="1"/>
          </p:cNvCxnSpPr>
          <p:nvPr/>
        </p:nvCxnSpPr>
        <p:spPr>
          <a:xfrm rot="10800000" flipH="1">
            <a:off x="3421763" y="2162129"/>
            <a:ext cx="359058" cy="4096483"/>
          </a:xfrm>
          <a:prstGeom prst="curvedConnector3">
            <a:avLst>
              <a:gd name="adj1" fmla="val -63667"/>
            </a:avLst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758431" y="5416520"/>
            <a:ext cx="100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消费</a:t>
            </a:r>
            <a:r>
              <a:rPr lang="en-US" altLang="zh-CN" sz="1000" dirty="0">
                <a:solidFill>
                  <a:schemeClr val="accent3"/>
                </a:solidFill>
              </a:rPr>
              <a:t>MQ</a:t>
            </a:r>
            <a:r>
              <a:rPr lang="zh-CN" altLang="en-US" sz="1000" dirty="0">
                <a:solidFill>
                  <a:schemeClr val="accent3"/>
                </a:solidFill>
              </a:rPr>
              <a:t>消息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  <a:r>
              <a:rPr lang="zh-CN" altLang="en-US" sz="1000" dirty="0">
                <a:solidFill>
                  <a:schemeClr val="accent3"/>
                </a:solidFill>
              </a:rPr>
              <a:t>执行</a:t>
            </a:r>
            <a:r>
              <a:rPr lang="en-US" altLang="zh-CN" sz="1000" dirty="0">
                <a:solidFill>
                  <a:schemeClr val="accent3"/>
                </a:solidFill>
              </a:rPr>
              <a:t>Task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15" y="49699"/>
            <a:ext cx="473764" cy="473764"/>
          </a:xfrm>
          <a:prstGeom prst="rect">
            <a:avLst/>
          </a:prstGeom>
        </p:spPr>
      </p:pic>
      <p:cxnSp>
        <p:nvCxnSpPr>
          <p:cNvPr id="15" name="曲线连接符 14"/>
          <p:cNvCxnSpPr>
            <a:stCxn id="13" idx="0"/>
          </p:cNvCxnSpPr>
          <p:nvPr/>
        </p:nvCxnSpPr>
        <p:spPr>
          <a:xfrm rot="5400000" flipH="1" flipV="1">
            <a:off x="3435053" y="-402035"/>
            <a:ext cx="501054" cy="178801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3"/>
            <a:endCxn id="40" idx="0"/>
          </p:cNvCxnSpPr>
          <p:nvPr/>
        </p:nvCxnSpPr>
        <p:spPr>
          <a:xfrm>
            <a:off x="5107279" y="286581"/>
            <a:ext cx="1927219" cy="494689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044455" y="115003"/>
            <a:ext cx="882096" cy="24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写入</a:t>
            </a:r>
            <a:r>
              <a:rPr lang="en-US" altLang="zh-CN" sz="1000" dirty="0" err="1">
                <a:solidFill>
                  <a:schemeClr val="accent3"/>
                </a:solidFill>
              </a:rPr>
              <a:t>Redis</a:t>
            </a:r>
            <a:endParaRPr lang="zh-CN" altLang="en-US" sz="1000" dirty="0">
              <a:solidFill>
                <a:schemeClr val="accent3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984319" y="35951"/>
            <a:ext cx="173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/>
                </a:solidFill>
              </a:rPr>
              <a:t>从</a:t>
            </a:r>
            <a:r>
              <a:rPr lang="en-US" altLang="zh-CN" sz="1000" dirty="0" err="1">
                <a:solidFill>
                  <a:schemeClr val="accent3"/>
                </a:solidFill>
              </a:rPr>
              <a:t>Redis</a:t>
            </a:r>
            <a:r>
              <a:rPr lang="zh-CN" altLang="en-US" sz="1000" dirty="0">
                <a:solidFill>
                  <a:schemeClr val="accent3"/>
                </a:solidFill>
              </a:rPr>
              <a:t>获取</a:t>
            </a:r>
            <a:r>
              <a:rPr lang="en-US" altLang="zh-CN" sz="1000" dirty="0">
                <a:solidFill>
                  <a:schemeClr val="accent3"/>
                </a:solidFill>
              </a:rPr>
              <a:t>, </a:t>
            </a:r>
            <a:r>
              <a:rPr lang="zh-CN" altLang="en-US" sz="1000" dirty="0">
                <a:solidFill>
                  <a:schemeClr val="accent3"/>
                </a:solidFill>
              </a:rPr>
              <a:t>快速更新</a:t>
            </a:r>
            <a:r>
              <a:rPr lang="en-US" altLang="zh-CN" sz="1000" dirty="0" err="1">
                <a:solidFill>
                  <a:schemeClr val="accent3"/>
                </a:solidFill>
              </a:rPr>
              <a:t>IsWait</a:t>
            </a:r>
            <a:r>
              <a:rPr lang="zh-CN" altLang="en-US" sz="1000" dirty="0">
                <a:solidFill>
                  <a:schemeClr val="accent3"/>
                </a:solidFill>
              </a:rPr>
              <a:t>标志</a:t>
            </a:r>
          </a:p>
        </p:txBody>
      </p:sp>
    </p:spTree>
    <p:extLst>
      <p:ext uri="{BB962C8B-B14F-4D97-AF65-F5344CB8AC3E}">
        <p14:creationId xmlns:p14="http://schemas.microsoft.com/office/powerpoint/2010/main" val="177403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91871" y="1114418"/>
            <a:ext cx="4381471" cy="551498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70081" y="4031000"/>
            <a:ext cx="4381471" cy="2598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76404" y="1104900"/>
            <a:ext cx="4381471" cy="259870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03395" y="1921751"/>
            <a:ext cx="2848368" cy="421259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28664" y="4635883"/>
            <a:ext cx="2879834" cy="170747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28664" y="1699759"/>
            <a:ext cx="2879834" cy="167827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7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Broker</a:t>
            </a:r>
            <a:r>
              <a:rPr lang="zh-CN" altLang="en-US" dirty="0"/>
              <a:t>服务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96945" y="2317016"/>
            <a:ext cx="1543272" cy="67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DICOM Store SCP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896945" y="5307400"/>
            <a:ext cx="1543272" cy="67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Storage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8104070" y="2523494"/>
            <a:ext cx="1615552" cy="563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Broker-Admin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8090627" y="4754009"/>
            <a:ext cx="1639467" cy="48083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DICOM Q/R SCU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8090627" y="5443271"/>
            <a:ext cx="1628995" cy="4934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FTP Downloader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8101101" y="3331929"/>
            <a:ext cx="1618521" cy="49498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DB Query Sync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8101101" y="4000403"/>
            <a:ext cx="1618521" cy="5157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C-Find Query Sync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180037" y="1762386"/>
            <a:ext cx="2104271" cy="39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F0"/>
                </a:solidFill>
              </a:rPr>
              <a:t>Broker-</a:t>
            </a:r>
            <a:r>
              <a:rPr lang="en-US" altLang="zh-CN" sz="2000" b="1" dirty="0" err="1">
                <a:solidFill>
                  <a:srgbClr val="00B0F0"/>
                </a:solidFill>
              </a:rPr>
              <a:t>StoreScp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79885" y="4773843"/>
            <a:ext cx="2104271" cy="39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F0"/>
                </a:solidFill>
              </a:rPr>
              <a:t>Broker-Storage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82797" y="1964075"/>
            <a:ext cx="2104271" cy="39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F0"/>
                </a:solidFill>
              </a:rPr>
              <a:t>Broker-Service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76404" y="1119420"/>
            <a:ext cx="300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Docker Container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70081" y="4049548"/>
            <a:ext cx="300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Docker Container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79501" y="1182363"/>
            <a:ext cx="300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Docker Container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607</Words>
  <Application>Microsoft Macintosh PowerPoint</Application>
  <PresentationFormat>宽屏</PresentationFormat>
  <Paragraphs>80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Broker服务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王亚琪</cp:lastModifiedBy>
  <cp:revision>57</cp:revision>
  <dcterms:created xsi:type="dcterms:W3CDTF">2019-06-28T01:33:26Z</dcterms:created>
  <dcterms:modified xsi:type="dcterms:W3CDTF">2022-05-10T12:44:17Z</dcterms:modified>
</cp:coreProperties>
</file>