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4" r:id="rId8"/>
    <p:sldId id="265" r:id="rId9"/>
    <p:sldId id="262" r:id="rId10"/>
    <p:sldId id="266" r:id="rId11"/>
    <p:sldId id="287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5" r:id="rId20"/>
    <p:sldId id="276" r:id="rId21"/>
    <p:sldId id="278" r:id="rId22"/>
    <p:sldId id="277" r:id="rId23"/>
    <p:sldId id="283" r:id="rId24"/>
    <p:sldId id="279" r:id="rId25"/>
    <p:sldId id="284" r:id="rId26"/>
    <p:sldId id="285" r:id="rId27"/>
    <p:sldId id="280" r:id="rId28"/>
    <p:sldId id="281" r:id="rId29"/>
    <p:sldId id="288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3/31/11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3/31/11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3/31/11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3/31/11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3/31/11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3/31/11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3/31/11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3/31/11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3/31/11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3/31/11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3/31/11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9D11-3141-4F4D-A6B6-97C412653AF1}" type="datetimeFigureOut">
              <a:rPr lang="en-US" smtClean="0"/>
              <a:pPr/>
              <a:t>3/31/11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2692"/>
            <a:ext cx="9144000" cy="1470025"/>
          </a:xfrm>
        </p:spPr>
        <p:txBody>
          <a:bodyPr>
            <a:no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Triangulations and Art Galleries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COMP260 Guest </a:t>
            </a:r>
            <a:r>
              <a:rPr lang="en-US" dirty="0" smtClean="0">
                <a:solidFill>
                  <a:schemeClr val="bg1"/>
                </a:solidFill>
              </a:rPr>
              <a:t>Lecture 3/31/11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Andrew Winslow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787" y="1919288"/>
            <a:ext cx="3307138" cy="2480354"/>
          </a:xfrm>
          <a:prstGeom prst="rect">
            <a:avLst/>
          </a:prstGeom>
        </p:spPr>
      </p:pic>
      <p:pic>
        <p:nvPicPr>
          <p:cNvPr id="5" name="Picture 4" descr="Screen shot 2011-03-21 at 11.04.0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91" y="1737859"/>
            <a:ext cx="3088033" cy="30246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96820" y="4512714"/>
            <a:ext cx="33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18979" y="4131714"/>
            <a:ext cx="33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Example coloring</a:t>
            </a:r>
          </a:p>
        </p:txBody>
      </p:sp>
      <p:cxnSp>
        <p:nvCxnSpPr>
          <p:cNvPr id="4" name="Straight Connector 3"/>
          <p:cNvCxnSpPr>
            <a:stCxn id="16" idx="5"/>
            <a:endCxn id="18" idx="2"/>
          </p:cNvCxnSpPr>
          <p:nvPr/>
        </p:nvCxnSpPr>
        <p:spPr>
          <a:xfrm rot="16200000" flipH="1">
            <a:off x="4853895" y="2732953"/>
            <a:ext cx="407691" cy="13775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5" idx="6"/>
            <a:endCxn id="18" idx="3"/>
          </p:cNvCxnSpPr>
          <p:nvPr/>
        </p:nvCxnSpPr>
        <p:spPr>
          <a:xfrm flipV="1">
            <a:off x="3914509" y="3675102"/>
            <a:ext cx="1852532" cy="32957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1" idx="1"/>
            <a:endCxn id="19" idx="4"/>
          </p:cNvCxnSpPr>
          <p:nvPr/>
        </p:nvCxnSpPr>
        <p:spPr>
          <a:xfrm rot="5400000" flipH="1" flipV="1">
            <a:off x="5858207" y="3645744"/>
            <a:ext cx="1498521" cy="4951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1" idx="1"/>
            <a:endCxn id="18" idx="5"/>
          </p:cNvCxnSpPr>
          <p:nvPr/>
        </p:nvCxnSpPr>
        <p:spPr>
          <a:xfrm rot="16200000" flipV="1">
            <a:off x="5852058" y="3689104"/>
            <a:ext cx="744657" cy="716653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19438" y="2711191"/>
            <a:ext cx="671119" cy="4572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4946353" y="2755394"/>
            <a:ext cx="914400" cy="825993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816550" y="2863591"/>
            <a:ext cx="815671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663827" y="3349059"/>
            <a:ext cx="836279" cy="474947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44492" y="4004674"/>
            <a:ext cx="2787731" cy="46459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6623383" y="3634433"/>
            <a:ext cx="843676" cy="825996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32221" y="2863591"/>
            <a:ext cx="825998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774477" y="3934656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49422" y="3098377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20541" y="2641174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746534" y="3555577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62207" y="2781206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88203" y="3555577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62205" y="4399252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0650" y="1524000"/>
            <a:ext cx="604157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Start by removing ears recursively.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90650" y="5003232"/>
            <a:ext cx="77711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Then add them back, coloring as you go…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21" grpId="0" animBg="1"/>
      <p:bldP spid="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86"/>
          <p:cNvGrpSpPr/>
          <p:nvPr/>
        </p:nvGrpSpPr>
        <p:grpSpPr>
          <a:xfrm>
            <a:off x="6134287" y="2411263"/>
            <a:ext cx="2857745" cy="864182"/>
            <a:chOff x="6134287" y="2411263"/>
            <a:chExt cx="2857745" cy="864182"/>
          </a:xfrm>
        </p:grpSpPr>
        <p:cxnSp>
          <p:nvCxnSpPr>
            <p:cNvPr id="90" name="Straight Connector 89"/>
            <p:cNvCxnSpPr>
              <a:stCxn id="104" idx="1"/>
              <a:endCxn id="101" idx="5"/>
            </p:cNvCxnSpPr>
            <p:nvPr/>
          </p:nvCxnSpPr>
          <p:spPr>
            <a:xfrm rot="16200000" flipV="1">
              <a:off x="8141853" y="2425265"/>
              <a:ext cx="744657" cy="716653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134287" y="2740835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>
            <a:xfrm>
              <a:off x="8852000" y="3135413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Example coloring</a:t>
            </a:r>
          </a:p>
        </p:txBody>
      </p:sp>
      <p:sp>
        <p:nvSpPr>
          <p:cNvPr id="142" name="Right Arrow 141"/>
          <p:cNvSpPr/>
          <p:nvPr/>
        </p:nvSpPr>
        <p:spPr>
          <a:xfrm rot="5400000">
            <a:off x="6908068" y="3500753"/>
            <a:ext cx="829694" cy="379079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/>
          <p:cNvGrpSpPr/>
          <p:nvPr/>
        </p:nvGrpSpPr>
        <p:grpSpPr>
          <a:xfrm>
            <a:off x="2901021" y="1904555"/>
            <a:ext cx="1992564" cy="906295"/>
            <a:chOff x="2901021" y="1904555"/>
            <a:chExt cx="1992564" cy="906295"/>
          </a:xfrm>
        </p:grpSpPr>
        <p:cxnSp>
          <p:nvCxnSpPr>
            <p:cNvPr id="5" name="Straight Connector 4"/>
            <p:cNvCxnSpPr>
              <a:stCxn id="15" idx="6"/>
              <a:endCxn id="18" idx="3"/>
            </p:cNvCxnSpPr>
            <p:nvPr/>
          </p:nvCxnSpPr>
          <p:spPr>
            <a:xfrm flipV="1">
              <a:off x="3041053" y="2411264"/>
              <a:ext cx="1852532" cy="32957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790371" y="2085221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901021" y="2670818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3375966" y="1377336"/>
            <a:ext cx="1637144" cy="1054435"/>
            <a:chOff x="3375966" y="1377336"/>
            <a:chExt cx="1637144" cy="1054435"/>
          </a:xfrm>
        </p:grpSpPr>
        <p:cxnSp>
          <p:nvCxnSpPr>
            <p:cNvPr id="4" name="Straight Connector 3"/>
            <p:cNvCxnSpPr>
              <a:stCxn id="16" idx="5"/>
              <a:endCxn id="18" idx="2"/>
            </p:cNvCxnSpPr>
            <p:nvPr/>
          </p:nvCxnSpPr>
          <p:spPr>
            <a:xfrm rot="16200000" flipH="1">
              <a:off x="3980439" y="1469115"/>
              <a:ext cx="407691" cy="1377587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445982" y="1447353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4072897" y="1491556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75966" y="1834539"/>
              <a:ext cx="140032" cy="140032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047085" y="1377336"/>
              <a:ext cx="140032" cy="140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873078" y="2291739"/>
              <a:ext cx="140032" cy="140032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Oval 80"/>
          <p:cNvSpPr/>
          <p:nvPr/>
        </p:nvSpPr>
        <p:spPr>
          <a:xfrm>
            <a:off x="2901021" y="2670818"/>
            <a:ext cx="140032" cy="140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6" name="Group 185"/>
          <p:cNvGrpSpPr/>
          <p:nvPr/>
        </p:nvGrpSpPr>
        <p:grpSpPr>
          <a:xfrm>
            <a:off x="6064272" y="1377335"/>
            <a:ext cx="2112089" cy="1433514"/>
            <a:chOff x="6064272" y="1377335"/>
            <a:chExt cx="2112089" cy="1433514"/>
          </a:xfrm>
        </p:grpSpPr>
        <p:cxnSp>
          <p:nvCxnSpPr>
            <p:cNvPr id="87" name="Straight Connector 86"/>
            <p:cNvCxnSpPr>
              <a:stCxn id="99" idx="5"/>
              <a:endCxn id="101" idx="2"/>
            </p:cNvCxnSpPr>
            <p:nvPr/>
          </p:nvCxnSpPr>
          <p:spPr>
            <a:xfrm rot="16200000" flipH="1">
              <a:off x="7143690" y="1469114"/>
              <a:ext cx="407691" cy="1377587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8" idx="6"/>
              <a:endCxn id="101" idx="3"/>
            </p:cNvCxnSpPr>
            <p:nvPr/>
          </p:nvCxnSpPr>
          <p:spPr>
            <a:xfrm flipV="1">
              <a:off x="6204304" y="2411263"/>
              <a:ext cx="1852532" cy="32957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6609233" y="1447352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H="1">
              <a:off x="7236148" y="1491555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5953622" y="2085220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064272" y="2670817"/>
              <a:ext cx="140032" cy="140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6539217" y="1834538"/>
              <a:ext cx="140032" cy="140032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210336" y="1377335"/>
              <a:ext cx="140032" cy="140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8036329" y="2291738"/>
              <a:ext cx="140032" cy="140032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Oval 81"/>
          <p:cNvSpPr/>
          <p:nvPr/>
        </p:nvSpPr>
        <p:spPr>
          <a:xfrm>
            <a:off x="8852000" y="3135413"/>
            <a:ext cx="140032" cy="140032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92"/>
          <p:cNvGrpSpPr/>
          <p:nvPr/>
        </p:nvGrpSpPr>
        <p:grpSpPr>
          <a:xfrm>
            <a:off x="7309171" y="4570385"/>
            <a:ext cx="906195" cy="1659610"/>
            <a:chOff x="7309171" y="4570385"/>
            <a:chExt cx="906195" cy="1659610"/>
          </a:xfrm>
        </p:grpSpPr>
        <p:cxnSp>
          <p:nvCxnSpPr>
            <p:cNvPr id="85" name="Straight Connector 84"/>
            <p:cNvCxnSpPr>
              <a:endCxn id="158" idx="4"/>
            </p:cNvCxnSpPr>
            <p:nvPr/>
          </p:nvCxnSpPr>
          <p:spPr>
            <a:xfrm rot="16200000" flipV="1">
              <a:off x="7385864" y="5469903"/>
              <a:ext cx="1519578" cy="606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7309171" y="4640401"/>
              <a:ext cx="815671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8075334" y="457038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5267098" y="4417984"/>
            <a:ext cx="2927760" cy="1898110"/>
            <a:chOff x="5013110" y="4417984"/>
            <a:chExt cx="2927760" cy="1898110"/>
          </a:xfrm>
        </p:grpSpPr>
        <p:cxnSp>
          <p:nvCxnSpPr>
            <p:cNvPr id="83" name="Straight Connector 82"/>
            <p:cNvCxnSpPr>
              <a:stCxn id="155" idx="5"/>
              <a:endCxn id="157" idx="2"/>
            </p:cNvCxnSpPr>
            <p:nvPr/>
          </p:nvCxnSpPr>
          <p:spPr>
            <a:xfrm rot="16200000" flipH="1">
              <a:off x="6092528" y="4509763"/>
              <a:ext cx="407691" cy="1377587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154" idx="6"/>
              <a:endCxn id="157" idx="3"/>
            </p:cNvCxnSpPr>
            <p:nvPr/>
          </p:nvCxnSpPr>
          <p:spPr>
            <a:xfrm flipV="1">
              <a:off x="5153142" y="5451912"/>
              <a:ext cx="1852532" cy="32957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160" idx="1"/>
              <a:endCxn id="157" idx="5"/>
            </p:cNvCxnSpPr>
            <p:nvPr/>
          </p:nvCxnSpPr>
          <p:spPr>
            <a:xfrm rot="16200000" flipV="1">
              <a:off x="7090691" y="5465914"/>
              <a:ext cx="744657" cy="716653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5558071" y="4488001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6184986" y="4532204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4902460" y="5125869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5083125" y="5781484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/>
            <p:nvPr/>
          </p:nvSpPr>
          <p:spPr>
            <a:xfrm>
              <a:off x="5013110" y="5711466"/>
              <a:ext cx="140032" cy="140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488055" y="4875187"/>
              <a:ext cx="140032" cy="140032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6159174" y="4417984"/>
              <a:ext cx="140032" cy="140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6985167" y="5332387"/>
              <a:ext cx="140032" cy="140032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7800838" y="6176062"/>
              <a:ext cx="140032" cy="140032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Oval 157"/>
          <p:cNvSpPr/>
          <p:nvPr/>
        </p:nvSpPr>
        <p:spPr>
          <a:xfrm>
            <a:off x="8075334" y="4570385"/>
            <a:ext cx="140032" cy="140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Group 190"/>
          <p:cNvGrpSpPr/>
          <p:nvPr/>
        </p:nvGrpSpPr>
        <p:grpSpPr>
          <a:xfrm>
            <a:off x="3484581" y="4656482"/>
            <a:ext cx="896014" cy="1605678"/>
            <a:chOff x="3230593" y="4656482"/>
            <a:chExt cx="896014" cy="1605678"/>
          </a:xfrm>
        </p:grpSpPr>
        <p:cxnSp>
          <p:nvCxnSpPr>
            <p:cNvPr id="114" name="Straight Connector 113"/>
            <p:cNvCxnSpPr/>
            <p:nvPr/>
          </p:nvCxnSpPr>
          <p:spPr>
            <a:xfrm rot="5400000" flipH="1" flipV="1">
              <a:off x="3221755" y="5427324"/>
              <a:ext cx="843676" cy="825996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230593" y="4656482"/>
              <a:ext cx="825998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3986575" y="5348468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626837" y="4434065"/>
            <a:ext cx="2927762" cy="1898110"/>
            <a:chOff x="372849" y="4434065"/>
            <a:chExt cx="2927762" cy="1898110"/>
          </a:xfrm>
        </p:grpSpPr>
        <p:cxnSp>
          <p:nvCxnSpPr>
            <p:cNvPr id="105" name="Straight Connector 104"/>
            <p:cNvCxnSpPr>
              <a:stCxn id="117" idx="5"/>
              <a:endCxn id="119" idx="2"/>
            </p:cNvCxnSpPr>
            <p:nvPr/>
          </p:nvCxnSpPr>
          <p:spPr>
            <a:xfrm rot="16200000" flipH="1">
              <a:off x="1452267" y="4525844"/>
              <a:ext cx="407691" cy="1377587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6" idx="6"/>
              <a:endCxn id="119" idx="3"/>
            </p:cNvCxnSpPr>
            <p:nvPr/>
          </p:nvCxnSpPr>
          <p:spPr>
            <a:xfrm flipV="1">
              <a:off x="512881" y="5467993"/>
              <a:ext cx="1852532" cy="32957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22" idx="1"/>
              <a:endCxn id="120" idx="4"/>
            </p:cNvCxnSpPr>
            <p:nvPr/>
          </p:nvCxnSpPr>
          <p:spPr>
            <a:xfrm rot="5400000" flipH="1" flipV="1">
              <a:off x="2456579" y="5438635"/>
              <a:ext cx="1498521" cy="49511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22" idx="1"/>
              <a:endCxn id="119" idx="5"/>
            </p:cNvCxnSpPr>
            <p:nvPr/>
          </p:nvCxnSpPr>
          <p:spPr>
            <a:xfrm rot="16200000" flipV="1">
              <a:off x="2450430" y="5481995"/>
              <a:ext cx="744657" cy="716653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917810" y="4504082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H="1">
              <a:off x="1544725" y="4548285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2414922" y="4656482"/>
              <a:ext cx="815671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262199" y="5141950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42864" y="5797565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72849" y="5727547"/>
              <a:ext cx="140032" cy="140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847794" y="4891268"/>
              <a:ext cx="140032" cy="140032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1518913" y="4434065"/>
              <a:ext cx="140032" cy="140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2344906" y="5348468"/>
              <a:ext cx="140032" cy="140032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160579" y="4574097"/>
              <a:ext cx="140032" cy="140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160577" y="6192143"/>
              <a:ext cx="140032" cy="140032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Oval 162"/>
          <p:cNvSpPr/>
          <p:nvPr/>
        </p:nvSpPr>
        <p:spPr>
          <a:xfrm>
            <a:off x="4240563" y="5348468"/>
            <a:ext cx="140032" cy="1400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>
            <a:stCxn id="170" idx="5"/>
            <a:endCxn id="172" idx="2"/>
          </p:cNvCxnSpPr>
          <p:nvPr/>
        </p:nvCxnSpPr>
        <p:spPr>
          <a:xfrm rot="16200000" flipH="1">
            <a:off x="837290" y="1489621"/>
            <a:ext cx="407691" cy="13775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302833" y="1467859"/>
            <a:ext cx="671119" cy="4572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H="1">
            <a:off x="929748" y="1512062"/>
            <a:ext cx="914400" cy="825993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232817" y="1855045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903936" y="1397842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171"/>
          <p:cNvSpPr/>
          <p:nvPr/>
        </p:nvSpPr>
        <p:spPr>
          <a:xfrm>
            <a:off x="1729929" y="2312245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ight Arrow 173"/>
          <p:cNvSpPr/>
          <p:nvPr/>
        </p:nvSpPr>
        <p:spPr>
          <a:xfrm>
            <a:off x="2075526" y="2122711"/>
            <a:ext cx="678791" cy="379079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232817" y="1855046"/>
            <a:ext cx="140032" cy="140032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729929" y="2312246"/>
            <a:ext cx="140032" cy="1400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903936" y="1397843"/>
            <a:ext cx="140032" cy="140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ight Arrow 177"/>
          <p:cNvSpPr/>
          <p:nvPr/>
        </p:nvSpPr>
        <p:spPr>
          <a:xfrm>
            <a:off x="5247359" y="2122711"/>
            <a:ext cx="678791" cy="379079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ight Arrow 178"/>
          <p:cNvSpPr/>
          <p:nvPr/>
        </p:nvSpPr>
        <p:spPr>
          <a:xfrm rot="10800000">
            <a:off x="4588307" y="5212861"/>
            <a:ext cx="678791" cy="379079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81" grpId="0" animBg="1"/>
      <p:bldP spid="82" grpId="0" animBg="1"/>
      <p:bldP spid="158" grpId="0" animBg="1"/>
      <p:bldP spid="16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Geometric machinery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32489" y="2843325"/>
            <a:ext cx="289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Triangulations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78641" y="5999259"/>
            <a:ext cx="289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Colorings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40120" y="2843325"/>
            <a:ext cx="289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Duals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94998" y="5954001"/>
            <a:ext cx="367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Two-ear Theorem</a:t>
            </a:r>
          </a:p>
        </p:txBody>
      </p:sp>
      <p:cxnSp>
        <p:nvCxnSpPr>
          <p:cNvPr id="59" name="Straight Connector 58"/>
          <p:cNvCxnSpPr>
            <a:stCxn id="74" idx="5"/>
            <a:endCxn id="76" idx="2"/>
          </p:cNvCxnSpPr>
          <p:nvPr/>
        </p:nvCxnSpPr>
        <p:spPr>
          <a:xfrm rot="16200000" flipH="1">
            <a:off x="1742453" y="1036994"/>
            <a:ext cx="407691" cy="1377587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3" idx="6"/>
            <a:endCxn id="76" idx="3"/>
          </p:cNvCxnSpPr>
          <p:nvPr/>
        </p:nvCxnSpPr>
        <p:spPr>
          <a:xfrm flipV="1">
            <a:off x="803067" y="1979143"/>
            <a:ext cx="1852532" cy="329570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9" idx="1"/>
            <a:endCxn id="77" idx="4"/>
          </p:cNvCxnSpPr>
          <p:nvPr/>
        </p:nvCxnSpPr>
        <p:spPr>
          <a:xfrm rot="5400000" flipH="1" flipV="1">
            <a:off x="2746765" y="1949785"/>
            <a:ext cx="1498521" cy="49511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9" idx="1"/>
            <a:endCxn id="76" idx="5"/>
          </p:cNvCxnSpPr>
          <p:nvPr/>
        </p:nvCxnSpPr>
        <p:spPr>
          <a:xfrm rot="16200000" flipV="1">
            <a:off x="2740616" y="1993145"/>
            <a:ext cx="744657" cy="716653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1207996" y="1015232"/>
            <a:ext cx="671119" cy="4572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1834911" y="1059435"/>
            <a:ext cx="914400" cy="825993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705108" y="1167632"/>
            <a:ext cx="815671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552385" y="1653100"/>
            <a:ext cx="836279" cy="474947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33050" y="2308715"/>
            <a:ext cx="2787731" cy="46459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 flipV="1">
            <a:off x="3511941" y="1938474"/>
            <a:ext cx="843676" cy="825996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520779" y="1167632"/>
            <a:ext cx="825998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63035" y="2238697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37980" y="1402418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809099" y="945215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2635092" y="1859618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450765" y="1085247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276761" y="1859618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450763" y="2703293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94" idx="5"/>
            <a:endCxn id="96" idx="2"/>
          </p:cNvCxnSpPr>
          <p:nvPr/>
        </p:nvCxnSpPr>
        <p:spPr>
          <a:xfrm rot="16200000" flipH="1">
            <a:off x="6156791" y="987485"/>
            <a:ext cx="407691" cy="1377587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93" idx="6"/>
            <a:endCxn id="96" idx="3"/>
          </p:cNvCxnSpPr>
          <p:nvPr/>
        </p:nvCxnSpPr>
        <p:spPr>
          <a:xfrm flipV="1">
            <a:off x="5217405" y="1929634"/>
            <a:ext cx="1852532" cy="329570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99" idx="1"/>
            <a:endCxn id="97" idx="4"/>
          </p:cNvCxnSpPr>
          <p:nvPr/>
        </p:nvCxnSpPr>
        <p:spPr>
          <a:xfrm rot="5400000" flipH="1" flipV="1">
            <a:off x="7161103" y="1900276"/>
            <a:ext cx="1498521" cy="49511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9" idx="1"/>
            <a:endCxn id="96" idx="5"/>
          </p:cNvCxnSpPr>
          <p:nvPr/>
        </p:nvCxnSpPr>
        <p:spPr>
          <a:xfrm rot="16200000" flipV="1">
            <a:off x="7154954" y="1943636"/>
            <a:ext cx="744657" cy="716653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622334" y="965723"/>
            <a:ext cx="671119" cy="4572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6200000" flipH="1">
            <a:off x="6249249" y="1009926"/>
            <a:ext cx="914400" cy="825993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7119446" y="1118123"/>
            <a:ext cx="815671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4966723" y="1603591"/>
            <a:ext cx="836279" cy="474947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147388" y="2259206"/>
            <a:ext cx="2787731" cy="46459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 flipH="1" flipV="1">
            <a:off x="7926279" y="1888965"/>
            <a:ext cx="843676" cy="825996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935117" y="1118123"/>
            <a:ext cx="825998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077373" y="2189188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552318" y="1352909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223437" y="895706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7049430" y="1810109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865103" y="1035738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8691099" y="1810109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7865101" y="2653784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101" idx="3"/>
            <a:endCxn id="102" idx="7"/>
          </p:cNvCxnSpPr>
          <p:nvPr/>
        </p:nvCxnSpPr>
        <p:spPr>
          <a:xfrm rot="5400000">
            <a:off x="5863770" y="1439974"/>
            <a:ext cx="289381" cy="296937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6117924" y="1216420"/>
            <a:ext cx="266336" cy="266336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632659" y="1694129"/>
            <a:ext cx="266336" cy="266336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803601" y="2137568"/>
            <a:ext cx="266336" cy="266336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485125" y="1714777"/>
            <a:ext cx="266336" cy="266336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125269" y="1757281"/>
            <a:ext cx="266336" cy="266336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stCxn id="103" idx="2"/>
            <a:endCxn id="102" idx="5"/>
          </p:cNvCxnSpPr>
          <p:nvPr/>
        </p:nvCxnSpPr>
        <p:spPr>
          <a:xfrm rot="10800000">
            <a:off x="5859991" y="1921462"/>
            <a:ext cx="943610" cy="349275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4" idx="3"/>
            <a:endCxn id="103" idx="6"/>
          </p:cNvCxnSpPr>
          <p:nvPr/>
        </p:nvCxnSpPr>
        <p:spPr>
          <a:xfrm rot="5400000">
            <a:off x="7132720" y="1879326"/>
            <a:ext cx="328627" cy="454192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4" idx="6"/>
            <a:endCxn id="105" idx="2"/>
          </p:cNvCxnSpPr>
          <p:nvPr/>
        </p:nvCxnSpPr>
        <p:spPr>
          <a:xfrm>
            <a:off x="7751461" y="1847945"/>
            <a:ext cx="373808" cy="42504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 rot="5400000">
            <a:off x="3190495" y="4720035"/>
            <a:ext cx="1626310" cy="825996"/>
          </a:xfrm>
          <a:prstGeom prst="triangle">
            <a:avLst>
              <a:gd name="adj" fmla="val 4812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/>
          <p:cNvSpPr/>
          <p:nvPr/>
        </p:nvSpPr>
        <p:spPr>
          <a:xfrm rot="1071033">
            <a:off x="1352242" y="4299604"/>
            <a:ext cx="1626310" cy="614157"/>
          </a:xfrm>
          <a:prstGeom prst="triangle">
            <a:avLst>
              <a:gd name="adj" fmla="val 278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>
            <a:stCxn id="123" idx="5"/>
            <a:endCxn id="125" idx="2"/>
          </p:cNvCxnSpPr>
          <p:nvPr/>
        </p:nvCxnSpPr>
        <p:spPr>
          <a:xfrm rot="16200000" flipH="1">
            <a:off x="1812325" y="4209420"/>
            <a:ext cx="407691" cy="1377587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22" idx="6"/>
            <a:endCxn id="125" idx="3"/>
          </p:cNvCxnSpPr>
          <p:nvPr/>
        </p:nvCxnSpPr>
        <p:spPr>
          <a:xfrm flipV="1">
            <a:off x="872939" y="5151569"/>
            <a:ext cx="1852532" cy="329570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28" idx="1"/>
            <a:endCxn id="126" idx="4"/>
          </p:cNvCxnSpPr>
          <p:nvPr/>
        </p:nvCxnSpPr>
        <p:spPr>
          <a:xfrm rot="5400000" flipH="1" flipV="1">
            <a:off x="2816637" y="5122211"/>
            <a:ext cx="1498521" cy="49511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28" idx="1"/>
            <a:endCxn id="125" idx="5"/>
          </p:cNvCxnSpPr>
          <p:nvPr/>
        </p:nvCxnSpPr>
        <p:spPr>
          <a:xfrm rot="16200000" flipV="1">
            <a:off x="2810488" y="5165571"/>
            <a:ext cx="744657" cy="716653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1277868" y="4187658"/>
            <a:ext cx="671119" cy="4572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6200000" flipH="1">
            <a:off x="1904783" y="4231861"/>
            <a:ext cx="914400" cy="825993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2774980" y="4340058"/>
            <a:ext cx="815671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>
            <a:off x="622257" y="4825526"/>
            <a:ext cx="836279" cy="474947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802922" y="5481141"/>
            <a:ext cx="2787731" cy="46459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 flipH="1" flipV="1">
            <a:off x="3581813" y="5110900"/>
            <a:ext cx="843676" cy="825996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90651" y="4340058"/>
            <a:ext cx="825998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732907" y="5411123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207852" y="4574844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878971" y="4117641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/>
          <p:cNvSpPr/>
          <p:nvPr/>
        </p:nvSpPr>
        <p:spPr>
          <a:xfrm>
            <a:off x="2704964" y="5032044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520637" y="4257673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346633" y="5032044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520635" y="5875719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150" idx="5"/>
            <a:endCxn id="152" idx="2"/>
          </p:cNvCxnSpPr>
          <p:nvPr/>
        </p:nvCxnSpPr>
        <p:spPr>
          <a:xfrm rot="16200000" flipH="1">
            <a:off x="6150974" y="4252620"/>
            <a:ext cx="407691" cy="13775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49" idx="6"/>
            <a:endCxn id="152" idx="3"/>
          </p:cNvCxnSpPr>
          <p:nvPr/>
        </p:nvCxnSpPr>
        <p:spPr>
          <a:xfrm flipV="1">
            <a:off x="5211588" y="5194769"/>
            <a:ext cx="1852532" cy="32957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55" idx="1"/>
            <a:endCxn id="153" idx="4"/>
          </p:cNvCxnSpPr>
          <p:nvPr/>
        </p:nvCxnSpPr>
        <p:spPr>
          <a:xfrm rot="5400000" flipH="1" flipV="1">
            <a:off x="7155286" y="5165411"/>
            <a:ext cx="1498521" cy="4951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55" idx="1"/>
            <a:endCxn id="152" idx="5"/>
          </p:cNvCxnSpPr>
          <p:nvPr/>
        </p:nvCxnSpPr>
        <p:spPr>
          <a:xfrm rot="16200000" flipV="1">
            <a:off x="7149137" y="5208771"/>
            <a:ext cx="744657" cy="716653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616517" y="4230858"/>
            <a:ext cx="671119" cy="4572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6243432" y="4275061"/>
            <a:ext cx="914400" cy="825993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7113629" y="4383258"/>
            <a:ext cx="815671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5400000">
            <a:off x="4960906" y="4868726"/>
            <a:ext cx="836279" cy="474947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141571" y="5524341"/>
            <a:ext cx="2787731" cy="46459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 flipH="1" flipV="1">
            <a:off x="7920462" y="5154100"/>
            <a:ext cx="843676" cy="825996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929300" y="4383258"/>
            <a:ext cx="825998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5071556" y="5454323"/>
            <a:ext cx="140032" cy="140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546501" y="4618044"/>
            <a:ext cx="140032" cy="140032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6217620" y="4160841"/>
            <a:ext cx="140032" cy="140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Oval 151"/>
          <p:cNvSpPr/>
          <p:nvPr/>
        </p:nvSpPr>
        <p:spPr>
          <a:xfrm>
            <a:off x="7043613" y="5075244"/>
            <a:ext cx="140032" cy="1400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859286" y="4300873"/>
            <a:ext cx="140032" cy="140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8685282" y="5075244"/>
            <a:ext cx="140032" cy="1400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7859284" y="5918919"/>
            <a:ext cx="140032" cy="140032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2498511"/>
            <a:ext cx="85141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trike="sngStrike" dirty="0" smtClean="0">
                <a:solidFill>
                  <a:schemeClr val="bg1"/>
                </a:solidFill>
              </a:rPr>
              <a:t>Triangulations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Art Gallery Theorems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Art Gallery Theorems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69" y="3705085"/>
            <a:ext cx="2211823" cy="256443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0" y="4417564"/>
            <a:ext cx="851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Victor Klee (1973): How many guards 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are needed to see the entire floor plan?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0" y="1455746"/>
            <a:ext cx="87578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Consider the floor plan of an art gallery, and guards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that stand stationary and look in all directions.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48746" y="6001590"/>
            <a:ext cx="33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accel="100000" fill="hold">
                                          <p:stCondLst>
                                            <p:cond delay="4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Original Art Gallery Problem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1006929"/>
            <a:ext cx="851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Consider only polygons without holes and point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guards that see infinitely far in all directions.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63042" y="3171804"/>
            <a:ext cx="4272268" cy="2673665"/>
            <a:chOff x="4266446" y="3347047"/>
            <a:chExt cx="4272268" cy="2673665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4811407" y="4192619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5438322" y="4236822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308519" y="4345019"/>
              <a:ext cx="815671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4155796" y="4830487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336461" y="5486102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7022430" y="4504429"/>
              <a:ext cx="1548031" cy="134450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18" idx="4"/>
            </p:cNvCxnSpPr>
            <p:nvPr/>
          </p:nvCxnSpPr>
          <p:spPr>
            <a:xfrm rot="16200000" flipV="1">
              <a:off x="6502440" y="3723269"/>
              <a:ext cx="857940" cy="38556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266446" y="541608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741391" y="457980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412510" y="412260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238503" y="503700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054176" y="426263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68614" y="334704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054174" y="5880680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8" idx="5"/>
            </p:cNvCxnSpPr>
            <p:nvPr/>
          </p:nvCxnSpPr>
          <p:spPr>
            <a:xfrm rot="16200000" flipH="1">
              <a:off x="7125363" y="3129347"/>
              <a:ext cx="936096" cy="1610545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8398682" y="4332650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593330" y="4402666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342493" y="5177037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807539" y="3754049"/>
            <a:ext cx="433646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2 guards sufficient here.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7539" y="4726081"/>
            <a:ext cx="433646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2 guards necessary?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Original Art Gallery Theorem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2" y="1207641"/>
            <a:ext cx="7985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err="1" smtClean="0">
                <a:solidFill>
                  <a:schemeClr val="bg1"/>
                </a:solidFill>
              </a:rPr>
              <a:t>Chvatal’s</a:t>
            </a:r>
            <a:r>
              <a:rPr lang="en-US" sz="3200" dirty="0" smtClean="0">
                <a:solidFill>
                  <a:schemeClr val="bg1"/>
                </a:solidFill>
              </a:rPr>
              <a:t> Art Gallery Theorem (</a:t>
            </a:r>
            <a:r>
              <a:rPr lang="en-US" sz="3200" dirty="0" err="1" smtClean="0">
                <a:solidFill>
                  <a:schemeClr val="bg1"/>
                </a:solidFill>
              </a:rPr>
              <a:t>Chvatal</a:t>
            </a:r>
            <a:r>
              <a:rPr lang="en-US" sz="3200" dirty="0" smtClean="0">
                <a:solidFill>
                  <a:schemeClr val="bg1"/>
                </a:solidFill>
              </a:rPr>
              <a:t>, 1975): </a:t>
            </a:r>
          </a:p>
          <a:p>
            <a:pPr marL="742950" indent="-742950"/>
            <a:r>
              <a:rPr lang="en-US" sz="3200" dirty="0" smtClean="0">
                <a:solidFill>
                  <a:srgbClr val="FF6600"/>
                </a:solidFill>
              </a:rPr>
              <a:t>n/3 </a:t>
            </a:r>
            <a:r>
              <a:rPr lang="en-US" sz="3200" dirty="0" smtClean="0">
                <a:solidFill>
                  <a:schemeClr val="bg1"/>
                </a:solidFill>
              </a:rPr>
              <a:t>guards are sometimes necessary and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always sufficient for a simple </a:t>
            </a:r>
            <a:r>
              <a:rPr lang="en-US" sz="3200" dirty="0" err="1" smtClean="0">
                <a:solidFill>
                  <a:srgbClr val="FF6600"/>
                </a:solidFill>
              </a:rPr>
              <a:t>n-gon</a:t>
            </a:r>
            <a:r>
              <a:rPr lang="en-US" sz="3200" dirty="0" smtClean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3231208"/>
            <a:ext cx="85141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Necessity proof: Consider the </a:t>
            </a:r>
            <a:r>
              <a:rPr lang="en-US" sz="3200" dirty="0" smtClean="0">
                <a:solidFill>
                  <a:srgbClr val="FF6600"/>
                </a:solidFill>
              </a:rPr>
              <a:t>comb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0" y="6149336"/>
            <a:ext cx="85141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One guard needed per `tooth’.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11816" y="4031069"/>
            <a:ext cx="8393568" cy="2030184"/>
            <a:chOff x="411816" y="4031069"/>
            <a:chExt cx="8393568" cy="2030184"/>
          </a:xfrm>
        </p:grpSpPr>
        <p:pic>
          <p:nvPicPr>
            <p:cNvPr id="36" name="Picture 35" descr="Screen shot 2011-03-22 at 12.46.17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816" y="4031069"/>
              <a:ext cx="8242300" cy="1993900"/>
            </a:xfrm>
            <a:prstGeom prst="rect">
              <a:avLst/>
            </a:prstGeom>
          </p:spPr>
        </p:pic>
        <p:sp>
          <p:nvSpPr>
            <p:cNvPr id="37" name="Oval 36"/>
            <p:cNvSpPr/>
            <p:nvPr/>
          </p:nvSpPr>
          <p:spPr>
            <a:xfrm>
              <a:off x="908592" y="5651981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674152" y="5631333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460362" y="5631333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220114" y="5610685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985674" y="5610685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Up Arrow 43"/>
            <p:cNvSpPr/>
            <p:nvPr/>
          </p:nvSpPr>
          <p:spPr>
            <a:xfrm>
              <a:off x="908592" y="5079631"/>
              <a:ext cx="140032" cy="448462"/>
            </a:xfrm>
            <a:prstGeom prst="upArrow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Up Arrow 44"/>
            <p:cNvSpPr/>
            <p:nvPr/>
          </p:nvSpPr>
          <p:spPr>
            <a:xfrm>
              <a:off x="2674152" y="5079631"/>
              <a:ext cx="140032" cy="448462"/>
            </a:xfrm>
            <a:prstGeom prst="upArrow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Up Arrow 45"/>
            <p:cNvSpPr/>
            <p:nvPr/>
          </p:nvSpPr>
          <p:spPr>
            <a:xfrm>
              <a:off x="4460362" y="5079631"/>
              <a:ext cx="140032" cy="448462"/>
            </a:xfrm>
            <a:prstGeom prst="upArrow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Up Arrow 46"/>
            <p:cNvSpPr/>
            <p:nvPr/>
          </p:nvSpPr>
          <p:spPr>
            <a:xfrm>
              <a:off x="6220114" y="5079631"/>
              <a:ext cx="140032" cy="448462"/>
            </a:xfrm>
            <a:prstGeom prst="upArrow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Up Arrow 47"/>
            <p:cNvSpPr/>
            <p:nvPr/>
          </p:nvSpPr>
          <p:spPr>
            <a:xfrm>
              <a:off x="7985674" y="5079631"/>
              <a:ext cx="140032" cy="448462"/>
            </a:xfrm>
            <a:prstGeom prst="upArrow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68202" y="5784254"/>
              <a:ext cx="337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/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Original Art Gallery Theorem cont.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1166345"/>
            <a:ext cx="85141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Sufficiency proof: Eh…O’Rourke (1987) says:</a:t>
            </a:r>
          </a:p>
        </p:txBody>
      </p:sp>
      <p:pic>
        <p:nvPicPr>
          <p:cNvPr id="25" name="Picture 24" descr="Screen shot 2011-03-22 at 12.44.2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827"/>
            <a:ext cx="9144000" cy="2006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607944" y="2846277"/>
            <a:ext cx="2536056" cy="13601"/>
          </a:xfrm>
          <a:prstGeom prst="line">
            <a:avLst/>
          </a:prstGeom>
          <a:ln w="508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9800" y="3159288"/>
            <a:ext cx="2800525" cy="1588"/>
          </a:xfrm>
          <a:prstGeom prst="line">
            <a:avLst/>
          </a:prstGeom>
          <a:ln w="508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50622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We will give the simpler proof by Fisk (not </a:t>
            </a:r>
            <a:r>
              <a:rPr lang="en-US" sz="3200" dirty="0" err="1" smtClean="0">
                <a:solidFill>
                  <a:schemeClr val="bg1"/>
                </a:solidFill>
              </a:rPr>
              <a:t>Chvatal</a:t>
            </a:r>
            <a:r>
              <a:rPr lang="en-US" sz="3200" dirty="0" smtClean="0">
                <a:solidFill>
                  <a:schemeClr val="bg1"/>
                </a:solidFill>
              </a:rPr>
              <a:t>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50520" y="3647641"/>
            <a:ext cx="33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0"/>
            <a:ext cx="85141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Sufficiency proof: By construction.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22319" y="837476"/>
            <a:ext cx="4425081" cy="2293347"/>
            <a:chOff x="322319" y="837476"/>
            <a:chExt cx="4425081" cy="2293347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867281" y="907493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1494196" y="951696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364393" y="1059893"/>
              <a:ext cx="815671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211670" y="1545361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2335" y="2200976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3171226" y="1830735"/>
              <a:ext cx="843676" cy="825996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180064" y="1059893"/>
              <a:ext cx="825998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22319" y="2130958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97265" y="1294679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468384" y="837476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294377" y="1751879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110050" y="977508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936046" y="1751879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110048" y="259555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37297" y="2730713"/>
              <a:ext cx="3810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/>
              <a:r>
                <a:rPr lang="en-US" sz="2000" dirty="0" smtClean="0">
                  <a:solidFill>
                    <a:schemeClr val="bg1"/>
                  </a:solidFill>
                </a:rPr>
                <a:t>1. Start with polygon P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073069" y="832603"/>
            <a:ext cx="3753758" cy="2316516"/>
            <a:chOff x="5073069" y="832603"/>
            <a:chExt cx="3753758" cy="2316516"/>
          </a:xfrm>
        </p:grpSpPr>
        <p:cxnSp>
          <p:nvCxnSpPr>
            <p:cNvPr id="31" name="Straight Connector 30"/>
            <p:cNvCxnSpPr>
              <a:stCxn id="45" idx="5"/>
              <a:endCxn id="47" idx="2"/>
            </p:cNvCxnSpPr>
            <p:nvPr/>
          </p:nvCxnSpPr>
          <p:spPr>
            <a:xfrm rot="16200000" flipH="1">
              <a:off x="6152487" y="924382"/>
              <a:ext cx="407691" cy="1377587"/>
            </a:xfrm>
            <a:prstGeom prst="line">
              <a:avLst/>
            </a:prstGeom>
            <a:ln w="63500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44" idx="6"/>
              <a:endCxn id="47" idx="3"/>
            </p:cNvCxnSpPr>
            <p:nvPr/>
          </p:nvCxnSpPr>
          <p:spPr>
            <a:xfrm flipV="1">
              <a:off x="5213101" y="1866531"/>
              <a:ext cx="1852532" cy="329570"/>
            </a:xfrm>
            <a:prstGeom prst="line">
              <a:avLst/>
            </a:prstGeom>
            <a:ln w="63500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50" idx="1"/>
              <a:endCxn id="48" idx="4"/>
            </p:cNvCxnSpPr>
            <p:nvPr/>
          </p:nvCxnSpPr>
          <p:spPr>
            <a:xfrm rot="5400000" flipH="1" flipV="1">
              <a:off x="7156799" y="1837173"/>
              <a:ext cx="1498521" cy="49511"/>
            </a:xfrm>
            <a:prstGeom prst="line">
              <a:avLst/>
            </a:prstGeom>
            <a:ln w="63500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0" idx="1"/>
              <a:endCxn id="47" idx="5"/>
            </p:cNvCxnSpPr>
            <p:nvPr/>
          </p:nvCxnSpPr>
          <p:spPr>
            <a:xfrm rot="16200000" flipV="1">
              <a:off x="7150650" y="1880533"/>
              <a:ext cx="744657" cy="716653"/>
            </a:xfrm>
            <a:prstGeom prst="line">
              <a:avLst/>
            </a:prstGeom>
            <a:ln w="63500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618030" y="902620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6244945" y="946823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7115142" y="1055020"/>
              <a:ext cx="815671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962419" y="1540488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143084" y="2196103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7921975" y="1825862"/>
              <a:ext cx="843676" cy="825996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930813" y="1055020"/>
              <a:ext cx="825998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73069" y="212608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48014" y="1289806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219133" y="832603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7045126" y="1747006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60799" y="97263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686795" y="1747006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60797" y="2590681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096970" y="2749009"/>
              <a:ext cx="2479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/>
              <a:r>
                <a:rPr lang="en-US" sz="2000" dirty="0" smtClean="0">
                  <a:solidFill>
                    <a:schemeClr val="bg1"/>
                  </a:solidFill>
                </a:rPr>
                <a:t>2. Triangulate P.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155216" y="3651779"/>
            <a:ext cx="4791399" cy="2298220"/>
            <a:chOff x="5155216" y="3651779"/>
            <a:chExt cx="4791399" cy="2298220"/>
          </a:xfrm>
        </p:grpSpPr>
        <p:cxnSp>
          <p:nvCxnSpPr>
            <p:cNvPr id="70" name="Straight Connector 69"/>
            <p:cNvCxnSpPr>
              <a:stCxn id="82" idx="5"/>
              <a:endCxn id="84" idx="2"/>
            </p:cNvCxnSpPr>
            <p:nvPr/>
          </p:nvCxnSpPr>
          <p:spPr>
            <a:xfrm rot="16200000" flipH="1">
              <a:off x="6234634" y="3743558"/>
              <a:ext cx="407691" cy="1377587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1" idx="6"/>
              <a:endCxn id="84" idx="3"/>
            </p:cNvCxnSpPr>
            <p:nvPr/>
          </p:nvCxnSpPr>
          <p:spPr>
            <a:xfrm flipV="1">
              <a:off x="5295248" y="4685707"/>
              <a:ext cx="1852532" cy="32957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7" idx="1"/>
              <a:endCxn id="85" idx="4"/>
            </p:cNvCxnSpPr>
            <p:nvPr/>
          </p:nvCxnSpPr>
          <p:spPr>
            <a:xfrm rot="5400000" flipH="1" flipV="1">
              <a:off x="7238946" y="4656349"/>
              <a:ext cx="1498521" cy="49511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7" idx="1"/>
              <a:endCxn id="84" idx="5"/>
            </p:cNvCxnSpPr>
            <p:nvPr/>
          </p:nvCxnSpPr>
          <p:spPr>
            <a:xfrm rot="16200000" flipV="1">
              <a:off x="7232797" y="4699709"/>
              <a:ext cx="744657" cy="716653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5700177" y="3721796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327092" y="3765999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7197289" y="3874196"/>
              <a:ext cx="815671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5044566" y="4359664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225231" y="5015279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 flipH="1" flipV="1">
              <a:off x="8004122" y="4645038"/>
              <a:ext cx="843676" cy="825996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8012960" y="3874196"/>
              <a:ext cx="825998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5155216" y="4945261"/>
              <a:ext cx="140032" cy="140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630161" y="4108982"/>
              <a:ext cx="140032" cy="140032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301280" y="3651779"/>
              <a:ext cx="140032" cy="140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7127273" y="4566182"/>
              <a:ext cx="140032" cy="140032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942946" y="3791811"/>
              <a:ext cx="140032" cy="140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8768942" y="4566182"/>
              <a:ext cx="140032" cy="140032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942944" y="5409857"/>
              <a:ext cx="140032" cy="140032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618032" y="5549889"/>
              <a:ext cx="4328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/>
              <a:r>
                <a:rPr lang="en-US" sz="2000" dirty="0" smtClean="0">
                  <a:solidFill>
                    <a:schemeClr val="bg1"/>
                  </a:solidFill>
                </a:rPr>
                <a:t>3. 3-color the triangulation.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0" y="3651779"/>
            <a:ext cx="8514182" cy="2277056"/>
            <a:chOff x="0" y="3651779"/>
            <a:chExt cx="8514182" cy="2277056"/>
          </a:xfrm>
        </p:grpSpPr>
        <p:sp>
          <p:nvSpPr>
            <p:cNvPr id="9" name="TextBox 8"/>
            <p:cNvSpPr txBox="1"/>
            <p:nvPr/>
          </p:nvSpPr>
          <p:spPr>
            <a:xfrm>
              <a:off x="0" y="5528725"/>
              <a:ext cx="8514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/>
              <a:r>
                <a:rPr lang="en-US" sz="2000" dirty="0" smtClean="0">
                  <a:solidFill>
                    <a:schemeClr val="bg1"/>
                  </a:solidFill>
                </a:rPr>
                <a:t>4. Place guard at vertices with least frequent color.</a:t>
              </a:r>
            </a:p>
          </p:txBody>
        </p:sp>
        <p:cxnSp>
          <p:nvCxnSpPr>
            <p:cNvPr id="93" name="Straight Connector 92"/>
            <p:cNvCxnSpPr/>
            <p:nvPr/>
          </p:nvCxnSpPr>
          <p:spPr>
            <a:xfrm flipV="1">
              <a:off x="949428" y="3721796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H="1">
              <a:off x="1576343" y="3765999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446540" y="3874196"/>
              <a:ext cx="815671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293817" y="4359664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74482" y="5015279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 flipH="1" flipV="1">
              <a:off x="3253373" y="4645038"/>
              <a:ext cx="843676" cy="825996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262211" y="3874196"/>
              <a:ext cx="825998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404467" y="4945261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879412" y="4108982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550531" y="3651779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376524" y="456618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3192197" y="3791811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018193" y="456618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192195" y="5409857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0" y="6334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Each triangle has guard at vertex, so each triangle is guarded.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Other Art Gallery Theorems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2" y="1207641"/>
            <a:ext cx="79856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Guarding orthogonal polygons.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1953122"/>
            <a:ext cx="79856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Guarding using mobile guards.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2" y="2766789"/>
            <a:ext cx="79856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Guarding with redundancy (e.g. got your back).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3551803"/>
            <a:ext cx="79856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Guarding polygons with holes (difficult).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2" y="4361547"/>
            <a:ext cx="81461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Minimizing number of guards (mostly NP-hard).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5197929"/>
            <a:ext cx="81461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rgbClr val="FF6600"/>
                </a:solidFill>
              </a:rPr>
              <a:t>Guarding in </a:t>
            </a:r>
            <a:r>
              <a:rPr lang="en-US" sz="3200" dirty="0" err="1" smtClean="0">
                <a:solidFill>
                  <a:srgbClr val="FF6600"/>
                </a:solidFill>
              </a:rPr>
              <a:t>polyhedra</a:t>
            </a:r>
            <a:r>
              <a:rPr lang="en-US" sz="3200" dirty="0" smtClean="0">
                <a:solidFill>
                  <a:srgbClr val="FF6600"/>
                </a:solidFill>
              </a:rPr>
              <a:t> (3D).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7" grpId="0"/>
      <p:bldP spid="18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6016" y="-285747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First Polygons, Then Picasso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1914" y="1508352"/>
            <a:ext cx="3262086" cy="437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469414" y="2041072"/>
            <a:ext cx="2694214" cy="371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Gerald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1812837"/>
            <a:ext cx="4572000" cy="1200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We’ll talk about triangulations, an awesome and classic idea in computational geometry.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296833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Then we’ll show how triangulations can be used for helping Gerald.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08788" y="5614370"/>
            <a:ext cx="33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Joseph O’Rourke: Art Gallery Expert</a:t>
            </a:r>
          </a:p>
        </p:txBody>
      </p:sp>
      <p:pic>
        <p:nvPicPr>
          <p:cNvPr id="10" name="Picture 9" descr="Screen shot 2011-03-22 at 4.44.5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24" y="1429195"/>
            <a:ext cx="3657600" cy="396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71" y="1792056"/>
            <a:ext cx="2619148" cy="32335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088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282 pages of </a:t>
            </a:r>
            <a:r>
              <a:rPr lang="en-US" sz="4400" i="1" dirty="0" smtClean="0">
                <a:solidFill>
                  <a:schemeClr val="bg1"/>
                </a:solidFill>
              </a:rPr>
              <a:t>free</a:t>
            </a:r>
            <a:r>
              <a:rPr lang="en-US" sz="4400" dirty="0" smtClean="0">
                <a:solidFill>
                  <a:schemeClr val="bg1"/>
                </a:solidFill>
              </a:rPr>
              <a:t> well-guarded delight.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2320" y="5141809"/>
            <a:ext cx="33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84344" y="4775786"/>
            <a:ext cx="33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2498511"/>
            <a:ext cx="85141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trike="sngStrike" dirty="0" smtClean="0">
                <a:solidFill>
                  <a:schemeClr val="bg1"/>
                </a:solidFill>
              </a:rPr>
              <a:t>Triangulations</a:t>
            </a:r>
          </a:p>
          <a:p>
            <a:r>
              <a:rPr lang="en-US" sz="4400" strike="sngStrike" dirty="0" smtClean="0">
                <a:solidFill>
                  <a:schemeClr val="bg1"/>
                </a:solidFill>
              </a:rPr>
              <a:t>Art Gallery Theorems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Art Gallery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Guarding in </a:t>
            </a:r>
            <a:r>
              <a:rPr lang="en-US" sz="4400" dirty="0" err="1" smtClean="0">
                <a:solidFill>
                  <a:schemeClr val="bg1"/>
                </a:solidFill>
              </a:rPr>
              <a:t>polyhedra</a:t>
            </a:r>
            <a:endParaRPr lang="en-US" sz="4400" dirty="0" smtClean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19268" y="1501913"/>
            <a:ext cx="4916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A polyhedron is the 3D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equivalent of a polygon.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5571" y="3888568"/>
            <a:ext cx="547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A tetrahedron is the 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simplest polyhedron.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713" y="3592266"/>
            <a:ext cx="1977571" cy="1977571"/>
          </a:xfrm>
          <a:prstGeom prst="rect">
            <a:avLst/>
          </a:prstGeom>
        </p:spPr>
      </p:pic>
      <p:pic>
        <p:nvPicPr>
          <p:cNvPr id="12" name="Picture 11" descr="Screen shot 2011-03-22 at 5.00.1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645" y="1201411"/>
            <a:ext cx="2059659" cy="1977571"/>
          </a:xfrm>
          <a:prstGeom prst="rect">
            <a:avLst/>
          </a:prstGeom>
        </p:spPr>
      </p:pic>
      <p:pic>
        <p:nvPicPr>
          <p:cNvPr id="14" name="Picture 13" descr="Screen shot 2011-03-23 at 12.58.0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401" y="6095940"/>
            <a:ext cx="6513599" cy="4342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5972617"/>
            <a:ext cx="54700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err="1" smtClean="0">
                <a:solidFill>
                  <a:schemeClr val="bg1"/>
                </a:solidFill>
              </a:rPr>
              <a:t>Urrutia</a:t>
            </a:r>
            <a:r>
              <a:rPr lang="en-US" sz="3200" dirty="0" smtClean="0">
                <a:solidFill>
                  <a:schemeClr val="bg1"/>
                </a:solidFill>
              </a:rPr>
              <a:t> (2000):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22500" y="2938267"/>
            <a:ext cx="33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06480" y="5329122"/>
            <a:ext cx="33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Generalizing the 2D approach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5451929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Unfortunately, Steps 2 and 3 might </a:t>
            </a:r>
            <a:r>
              <a:rPr lang="en-US" sz="3200" dirty="0" smtClean="0">
                <a:solidFill>
                  <a:srgbClr val="FF6600"/>
                </a:solidFill>
              </a:rPr>
              <a:t>not</a:t>
            </a:r>
            <a:r>
              <a:rPr lang="en-US" sz="3200" dirty="0" smtClean="0">
                <a:solidFill>
                  <a:schemeClr val="bg1"/>
                </a:solidFill>
              </a:rPr>
              <a:t> be possible…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0" y="1574055"/>
            <a:ext cx="827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1. Start with a </a:t>
            </a:r>
            <a:r>
              <a:rPr lang="en-US" sz="2800" strike="sngStrike" dirty="0" smtClean="0">
                <a:solidFill>
                  <a:schemeClr val="bg1">
                    <a:lumMod val="75000"/>
                  </a:schemeClr>
                </a:solidFill>
              </a:rPr>
              <a:t>polygon</a:t>
            </a:r>
            <a:r>
              <a:rPr lang="en-US" sz="2800" dirty="0" smtClean="0">
                <a:solidFill>
                  <a:schemeClr val="bg1"/>
                </a:solidFill>
              </a:rPr>
              <a:t> polyhedron P.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0" y="2540172"/>
            <a:ext cx="827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2. </a:t>
            </a:r>
            <a:r>
              <a:rPr lang="en-US" sz="2800" strike="sngStrike" dirty="0" smtClean="0">
                <a:solidFill>
                  <a:schemeClr val="bg1">
                    <a:lumMod val="75000"/>
                  </a:schemeClr>
                </a:solidFill>
              </a:rPr>
              <a:t>Triangulate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Tetrahedralize</a:t>
            </a:r>
            <a:r>
              <a:rPr lang="en-US" sz="2800" dirty="0" smtClean="0">
                <a:solidFill>
                  <a:schemeClr val="bg1"/>
                </a:solidFill>
              </a:rPr>
              <a:t> P.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0" y="3472165"/>
            <a:ext cx="827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3. </a:t>
            </a:r>
            <a:r>
              <a:rPr lang="en-US" sz="2800" strike="sngStrike" dirty="0" smtClean="0">
                <a:solidFill>
                  <a:schemeClr val="bg1">
                    <a:lumMod val="75000"/>
                  </a:schemeClr>
                </a:solidFill>
              </a:rPr>
              <a:t>3-color</a:t>
            </a:r>
            <a:r>
              <a:rPr lang="en-US" sz="2800" dirty="0" smtClean="0">
                <a:solidFill>
                  <a:schemeClr val="bg1"/>
                </a:solidFill>
              </a:rPr>
              <a:t> 4-color the </a:t>
            </a:r>
            <a:r>
              <a:rPr lang="en-US" sz="2800" strike="sngStrike" dirty="0" smtClean="0">
                <a:solidFill>
                  <a:schemeClr val="bg1">
                    <a:lumMod val="75000"/>
                  </a:schemeClr>
                </a:solidFill>
              </a:rPr>
              <a:t>triangulation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tetrahedralization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0" y="4440665"/>
            <a:ext cx="827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4. Place guards at vertices with least frequent color. 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6403095" y="1210706"/>
            <a:ext cx="2111087" cy="1898110"/>
            <a:chOff x="6161621" y="1210706"/>
            <a:chExt cx="2111087" cy="1898110"/>
          </a:xfrm>
        </p:grpSpPr>
        <p:cxnSp>
          <p:nvCxnSpPr>
            <p:cNvPr id="131" name="Straight Connector 130"/>
            <p:cNvCxnSpPr>
              <a:stCxn id="144" idx="2"/>
              <a:endCxn id="141" idx="6"/>
            </p:cNvCxnSpPr>
            <p:nvPr/>
          </p:nvCxnSpPr>
          <p:spPr>
            <a:xfrm rot="10800000">
              <a:off x="6301654" y="1597891"/>
              <a:ext cx="1831023" cy="140034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44" idx="2"/>
              <a:endCxn id="137" idx="6"/>
            </p:cNvCxnSpPr>
            <p:nvPr/>
          </p:nvCxnSpPr>
          <p:spPr>
            <a:xfrm rot="10800000" flipV="1">
              <a:off x="7233200" y="1737925"/>
              <a:ext cx="899476" cy="140032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43" idx="4"/>
              <a:endCxn id="137" idx="0"/>
            </p:cNvCxnSpPr>
            <p:nvPr/>
          </p:nvCxnSpPr>
          <p:spPr>
            <a:xfrm rot="5400000">
              <a:off x="7039607" y="1474315"/>
              <a:ext cx="457203" cy="210048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37" idx="1"/>
              <a:endCxn id="141" idx="6"/>
            </p:cNvCxnSpPr>
            <p:nvPr/>
          </p:nvCxnSpPr>
          <p:spPr>
            <a:xfrm rot="16200000" flipV="1">
              <a:off x="6592386" y="1307159"/>
              <a:ext cx="230557" cy="812022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43" idx="4"/>
              <a:endCxn id="142" idx="0"/>
            </p:cNvCxnSpPr>
            <p:nvPr/>
          </p:nvCxnSpPr>
          <p:spPr>
            <a:xfrm rot="5400000">
              <a:off x="6494193" y="2089745"/>
              <a:ext cx="1618046" cy="140032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43" idx="3"/>
              <a:endCxn id="141" idx="6"/>
            </p:cNvCxnSpPr>
            <p:nvPr/>
          </p:nvCxnSpPr>
          <p:spPr>
            <a:xfrm rot="5400000">
              <a:off x="6678858" y="953026"/>
              <a:ext cx="267660" cy="102207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7093168" y="1807941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/>
            <p:cNvCxnSpPr>
              <a:stCxn id="142" idx="1"/>
              <a:endCxn id="141" idx="5"/>
            </p:cNvCxnSpPr>
            <p:nvPr/>
          </p:nvCxnSpPr>
          <p:spPr>
            <a:xfrm rot="16200000" flipV="1">
              <a:off x="6061474" y="1867073"/>
              <a:ext cx="1341891" cy="902545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44" idx="3"/>
              <a:endCxn id="142" idx="7"/>
            </p:cNvCxnSpPr>
            <p:nvPr/>
          </p:nvCxnSpPr>
          <p:spPr>
            <a:xfrm rot="5400000">
              <a:off x="7117018" y="1953125"/>
              <a:ext cx="1201857" cy="870474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43" idx="5"/>
              <a:endCxn id="144" idx="1"/>
            </p:cNvCxnSpPr>
            <p:nvPr/>
          </p:nvCxnSpPr>
          <p:spPr>
            <a:xfrm rot="16200000" flipH="1">
              <a:off x="7608870" y="1144102"/>
              <a:ext cx="358185" cy="730442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/>
            <p:nvPr/>
          </p:nvSpPr>
          <p:spPr>
            <a:xfrm>
              <a:off x="6161621" y="152787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7163184" y="296878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7303216" y="1210706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8132676" y="1667909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2" grpId="0"/>
      <p:bldP spid="118" grpId="0"/>
      <p:bldP spid="119" grpId="0"/>
      <p:bldP spid="1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-253992"/>
            <a:ext cx="9144002" cy="1143000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Schonhardt</a:t>
            </a:r>
            <a:r>
              <a:rPr lang="en-US" sz="3200" dirty="0" smtClean="0">
                <a:solidFill>
                  <a:schemeClr val="bg1"/>
                </a:solidFill>
              </a:rPr>
              <a:t> polyhedron breaks Step 2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2" y="6160229"/>
            <a:ext cx="9144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3200" dirty="0" smtClean="0">
                <a:solidFill>
                  <a:schemeClr val="bg1"/>
                </a:solidFill>
              </a:rPr>
              <a:t>This polyhedron </a:t>
            </a:r>
            <a:r>
              <a:rPr lang="en-US" sz="3200" dirty="0" smtClean="0">
                <a:solidFill>
                  <a:srgbClr val="FF6600"/>
                </a:solidFill>
              </a:rPr>
              <a:t>cannot</a:t>
            </a:r>
            <a:r>
              <a:rPr lang="en-US" sz="3200" dirty="0" smtClean="0">
                <a:solidFill>
                  <a:schemeClr val="bg1"/>
                </a:solidFill>
              </a:rPr>
              <a:t> be </a:t>
            </a:r>
            <a:r>
              <a:rPr lang="en-US" sz="3200" dirty="0" err="1" smtClean="0">
                <a:solidFill>
                  <a:schemeClr val="bg1"/>
                </a:solidFill>
              </a:rPr>
              <a:t>tetrahedralized</a:t>
            </a:r>
            <a:r>
              <a:rPr lang="en-US" sz="3200" dirty="0" smtClean="0">
                <a:solidFill>
                  <a:schemeClr val="bg1"/>
                </a:solidFill>
              </a:rPr>
              <a:t>!</a:t>
            </a:r>
          </a:p>
          <a:p>
            <a:pPr marL="742950" indent="-742950"/>
            <a:endParaRPr lang="en-US" sz="3600" dirty="0" smtClean="0">
              <a:solidFill>
                <a:srgbClr val="3366FF"/>
              </a:solidFill>
            </a:endParaRPr>
          </a:p>
          <a:p>
            <a:pPr marL="742950" indent="-742950"/>
            <a:endParaRPr lang="en-US" sz="36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821" y="4278859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O’Rourke (1987):</a:t>
            </a:r>
          </a:p>
        </p:txBody>
      </p:sp>
      <p:pic>
        <p:nvPicPr>
          <p:cNvPr id="8" name="Picture 7" descr="Screen shot 2011-03-22 at 1.24.4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68" y="786600"/>
            <a:ext cx="4288707" cy="318674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49892" y="703161"/>
            <a:ext cx="7415402" cy="5447797"/>
            <a:chOff x="949892" y="703161"/>
            <a:chExt cx="7415402" cy="5447797"/>
          </a:xfrm>
        </p:grpSpPr>
        <p:pic>
          <p:nvPicPr>
            <p:cNvPr id="23" name="Picture 22" descr="Screen shot 2011-03-22 at 1.24.45 A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892" y="703161"/>
              <a:ext cx="7274621" cy="540544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028112" y="5873959"/>
              <a:ext cx="337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/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1750" y="4936203"/>
            <a:ext cx="7264953" cy="1169988"/>
            <a:chOff x="931750" y="4936203"/>
            <a:chExt cx="7264953" cy="1169988"/>
          </a:xfrm>
        </p:grpSpPr>
        <p:pic>
          <p:nvPicPr>
            <p:cNvPr id="5" name="Picture 4" descr="Screen shot 2011-03-22 at 5.06.05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750" y="4936203"/>
              <a:ext cx="7137401" cy="116840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958963" y="6104603"/>
              <a:ext cx="3320143" cy="1588"/>
            </a:xfrm>
            <a:prstGeom prst="line">
              <a:avLst/>
            </a:prstGeom>
            <a:ln w="50800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859521" y="4936203"/>
              <a:ext cx="337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/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Many examples break Step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4715" y="1613102"/>
            <a:ext cx="8309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4-coloring is impossible if the </a:t>
            </a:r>
            <a:r>
              <a:rPr lang="en-US" sz="3200" dirty="0" err="1" smtClean="0">
                <a:solidFill>
                  <a:schemeClr val="bg1"/>
                </a:solidFill>
              </a:rPr>
              <a:t>tetrahedralization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has a clique of 5 vertices.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464769" y="2927767"/>
            <a:ext cx="2111087" cy="1898110"/>
            <a:chOff x="6271599" y="2491074"/>
            <a:chExt cx="2111087" cy="1898110"/>
          </a:xfrm>
        </p:grpSpPr>
        <p:cxnSp>
          <p:nvCxnSpPr>
            <p:cNvPr id="69" name="Straight Connector 68"/>
            <p:cNvCxnSpPr>
              <a:stCxn id="60" idx="4"/>
              <a:endCxn id="66" idx="0"/>
            </p:cNvCxnSpPr>
            <p:nvPr/>
          </p:nvCxnSpPr>
          <p:spPr>
            <a:xfrm rot="16200000" flipH="1">
              <a:off x="6797765" y="3703738"/>
              <a:ext cx="1020811" cy="70016"/>
            </a:xfrm>
            <a:prstGeom prst="line">
              <a:avLst/>
            </a:prstGeom>
            <a:ln w="38100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8" idx="2"/>
              <a:endCxn id="65" idx="6"/>
            </p:cNvCxnSpPr>
            <p:nvPr/>
          </p:nvCxnSpPr>
          <p:spPr>
            <a:xfrm rot="10800000">
              <a:off x="6411632" y="2878259"/>
              <a:ext cx="1831023" cy="140034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8" idx="2"/>
              <a:endCxn id="60" idx="6"/>
            </p:cNvCxnSpPr>
            <p:nvPr/>
          </p:nvCxnSpPr>
          <p:spPr>
            <a:xfrm rot="10800000" flipV="1">
              <a:off x="7343178" y="3018293"/>
              <a:ext cx="899476" cy="140032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7" idx="4"/>
              <a:endCxn id="60" idx="0"/>
            </p:cNvCxnSpPr>
            <p:nvPr/>
          </p:nvCxnSpPr>
          <p:spPr>
            <a:xfrm rot="5400000">
              <a:off x="7149585" y="2754683"/>
              <a:ext cx="457203" cy="210048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0" idx="1"/>
              <a:endCxn id="65" idx="6"/>
            </p:cNvCxnSpPr>
            <p:nvPr/>
          </p:nvCxnSpPr>
          <p:spPr>
            <a:xfrm rot="16200000" flipV="1">
              <a:off x="6702364" y="2587527"/>
              <a:ext cx="230557" cy="812022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7" idx="4"/>
              <a:endCxn id="66" idx="0"/>
            </p:cNvCxnSpPr>
            <p:nvPr/>
          </p:nvCxnSpPr>
          <p:spPr>
            <a:xfrm rot="5400000">
              <a:off x="6604171" y="3370113"/>
              <a:ext cx="1618046" cy="140032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7" idx="3"/>
              <a:endCxn id="65" idx="6"/>
            </p:cNvCxnSpPr>
            <p:nvPr/>
          </p:nvCxnSpPr>
          <p:spPr>
            <a:xfrm rot="5400000">
              <a:off x="6788836" y="2233394"/>
              <a:ext cx="267660" cy="102207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7203146" y="3088309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66" idx="1"/>
              <a:endCxn id="65" idx="5"/>
            </p:cNvCxnSpPr>
            <p:nvPr/>
          </p:nvCxnSpPr>
          <p:spPr>
            <a:xfrm rot="16200000" flipV="1">
              <a:off x="6171452" y="3147441"/>
              <a:ext cx="1341891" cy="902545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8" idx="3"/>
              <a:endCxn id="66" idx="7"/>
            </p:cNvCxnSpPr>
            <p:nvPr/>
          </p:nvCxnSpPr>
          <p:spPr>
            <a:xfrm rot="5400000">
              <a:off x="7226996" y="3233493"/>
              <a:ext cx="1201857" cy="870474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7" idx="5"/>
              <a:endCxn id="68" idx="1"/>
            </p:cNvCxnSpPr>
            <p:nvPr/>
          </p:nvCxnSpPr>
          <p:spPr>
            <a:xfrm rot="16200000" flipH="1">
              <a:off x="7718848" y="2424470"/>
              <a:ext cx="358185" cy="730442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6271599" y="2808243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273162" y="424915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7413194" y="249107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242654" y="294827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44715" y="4109357"/>
            <a:ext cx="56072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This happens often.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 note on coloring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1" y="1214294"/>
            <a:ext cx="5315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It is tempting to relax the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coloring to some number </a:t>
            </a:r>
            <a:r>
              <a:rPr lang="en-US" sz="3200" dirty="0" err="1" smtClean="0">
                <a:solidFill>
                  <a:schemeClr val="bg1"/>
                </a:solidFill>
              </a:rPr>
              <a:t>k</a:t>
            </a:r>
            <a:r>
              <a:rPr lang="en-US" sz="3200" dirty="0" smtClean="0">
                <a:solidFill>
                  <a:schemeClr val="bg1"/>
                </a:solidFill>
              </a:rPr>
              <a:t> &gt; 4.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706836" y="2411037"/>
            <a:ext cx="2111087" cy="1898110"/>
            <a:chOff x="6706836" y="2411037"/>
            <a:chExt cx="2111087" cy="1898110"/>
          </a:xfrm>
        </p:grpSpPr>
        <p:cxnSp>
          <p:nvCxnSpPr>
            <p:cNvPr id="69" name="Straight Connector 68"/>
            <p:cNvCxnSpPr>
              <a:stCxn id="60" idx="4"/>
              <a:endCxn id="66" idx="0"/>
            </p:cNvCxnSpPr>
            <p:nvPr/>
          </p:nvCxnSpPr>
          <p:spPr>
            <a:xfrm rot="16200000" flipH="1">
              <a:off x="7233002" y="3623701"/>
              <a:ext cx="1020811" cy="70016"/>
            </a:xfrm>
            <a:prstGeom prst="line">
              <a:avLst/>
            </a:prstGeom>
            <a:ln w="38100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8" idx="2"/>
              <a:endCxn id="65" idx="6"/>
            </p:cNvCxnSpPr>
            <p:nvPr/>
          </p:nvCxnSpPr>
          <p:spPr>
            <a:xfrm rot="10800000">
              <a:off x="6846869" y="2798222"/>
              <a:ext cx="1831023" cy="140034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8" idx="2"/>
              <a:endCxn id="60" idx="6"/>
            </p:cNvCxnSpPr>
            <p:nvPr/>
          </p:nvCxnSpPr>
          <p:spPr>
            <a:xfrm rot="10800000" flipV="1">
              <a:off x="7778415" y="2938256"/>
              <a:ext cx="899476" cy="140032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7" idx="4"/>
              <a:endCxn id="60" idx="0"/>
            </p:cNvCxnSpPr>
            <p:nvPr/>
          </p:nvCxnSpPr>
          <p:spPr>
            <a:xfrm rot="5400000">
              <a:off x="7584822" y="2674646"/>
              <a:ext cx="457203" cy="210048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0" idx="1"/>
              <a:endCxn id="65" idx="6"/>
            </p:cNvCxnSpPr>
            <p:nvPr/>
          </p:nvCxnSpPr>
          <p:spPr>
            <a:xfrm rot="16200000" flipV="1">
              <a:off x="7137601" y="2507490"/>
              <a:ext cx="230557" cy="812022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7" idx="4"/>
              <a:endCxn id="66" idx="0"/>
            </p:cNvCxnSpPr>
            <p:nvPr/>
          </p:nvCxnSpPr>
          <p:spPr>
            <a:xfrm rot="5400000">
              <a:off x="7039408" y="3290076"/>
              <a:ext cx="1618046" cy="140032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7" idx="3"/>
              <a:endCxn id="65" idx="6"/>
            </p:cNvCxnSpPr>
            <p:nvPr/>
          </p:nvCxnSpPr>
          <p:spPr>
            <a:xfrm rot="5400000">
              <a:off x="7224073" y="2153357"/>
              <a:ext cx="267660" cy="102207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7638383" y="300827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66" idx="1"/>
              <a:endCxn id="65" idx="5"/>
            </p:cNvCxnSpPr>
            <p:nvPr/>
          </p:nvCxnSpPr>
          <p:spPr>
            <a:xfrm rot="16200000" flipV="1">
              <a:off x="6606689" y="3067404"/>
              <a:ext cx="1341891" cy="902545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8" idx="3"/>
              <a:endCxn id="66" idx="7"/>
            </p:cNvCxnSpPr>
            <p:nvPr/>
          </p:nvCxnSpPr>
          <p:spPr>
            <a:xfrm rot="5400000">
              <a:off x="7662233" y="3153456"/>
              <a:ext cx="1201857" cy="870474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7" idx="5"/>
              <a:endCxn id="68" idx="1"/>
            </p:cNvCxnSpPr>
            <p:nvPr/>
          </p:nvCxnSpPr>
          <p:spPr>
            <a:xfrm rot="16200000" flipH="1">
              <a:off x="8154085" y="2344433"/>
              <a:ext cx="358185" cy="730442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6706836" y="2728206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708399" y="416911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7848431" y="241103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677891" y="2868240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0" y="2909255"/>
            <a:ext cx="851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The problem is, 4 is the </a:t>
            </a:r>
            <a:r>
              <a:rPr lang="en-US" sz="3200" i="1" dirty="0" smtClean="0">
                <a:solidFill>
                  <a:schemeClr val="bg1"/>
                </a:solidFill>
              </a:rPr>
              <a:t>only</a:t>
            </a:r>
            <a:r>
              <a:rPr lang="en-US" sz="3200" dirty="0" smtClean="0">
                <a:solidFill>
                  <a:schemeClr val="bg1"/>
                </a:solidFill>
              </a:rPr>
              <a:t> number 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for which the coloring argument works.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4683148"/>
            <a:ext cx="8514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Coloring is a </a:t>
            </a:r>
            <a:r>
              <a:rPr lang="en-US" sz="3200" i="1" dirty="0" smtClean="0">
                <a:solidFill>
                  <a:schemeClr val="bg1"/>
                </a:solidFill>
              </a:rPr>
              <a:t>packing</a:t>
            </a:r>
            <a:r>
              <a:rPr lang="en-US" sz="3200" dirty="0" smtClean="0">
                <a:solidFill>
                  <a:schemeClr val="bg1"/>
                </a:solidFill>
              </a:rPr>
              <a:t> problem, while guarding is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a </a:t>
            </a:r>
            <a:r>
              <a:rPr lang="en-US" sz="3200" i="1" dirty="0" smtClean="0">
                <a:solidFill>
                  <a:schemeClr val="bg1"/>
                </a:solidFill>
              </a:rPr>
              <a:t>covering</a:t>
            </a:r>
            <a:r>
              <a:rPr lang="en-US" sz="3200" dirty="0" smtClean="0">
                <a:solidFill>
                  <a:schemeClr val="bg1"/>
                </a:solidFill>
              </a:rPr>
              <a:t> problem. </a:t>
            </a:r>
            <a:r>
              <a:rPr lang="en-US" sz="3200" dirty="0" err="1" smtClean="0">
                <a:solidFill>
                  <a:schemeClr val="bg1"/>
                </a:solidFill>
              </a:rPr>
              <a:t>k</a:t>
            </a:r>
            <a:r>
              <a:rPr lang="en-US" sz="3200" dirty="0" smtClean="0">
                <a:solidFill>
                  <a:schemeClr val="bg1"/>
                </a:solidFill>
              </a:rPr>
              <a:t> &gt; 4 makes packing easier,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but destroys the guarding sufficiency.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Throw more guards at it!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1070429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Maybe more vertex guards are needed?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1916836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Surely a guard at </a:t>
            </a:r>
            <a:r>
              <a:rPr lang="en-US" sz="3200" dirty="0" smtClean="0">
                <a:solidFill>
                  <a:srgbClr val="FF6600"/>
                </a:solidFill>
              </a:rPr>
              <a:t>every </a:t>
            </a:r>
            <a:r>
              <a:rPr lang="en-US" sz="3200" dirty="0" smtClean="0">
                <a:solidFill>
                  <a:schemeClr val="bg1"/>
                </a:solidFill>
              </a:rPr>
              <a:t>vertex is sufficient?</a:t>
            </a:r>
            <a:endParaRPr lang="en-US" sz="3200" dirty="0" smtClean="0">
              <a:solidFill>
                <a:srgbClr val="FF66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1639" y="3009902"/>
            <a:ext cx="9500171" cy="2514600"/>
            <a:chOff x="81639" y="3009902"/>
            <a:chExt cx="9500171" cy="2514600"/>
          </a:xfrm>
        </p:grpSpPr>
        <p:pic>
          <p:nvPicPr>
            <p:cNvPr id="18" name="Picture 17" descr="Screen shot 2011-03-22 at 5.13.22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710" y="3009902"/>
              <a:ext cx="7188200" cy="2514600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774695" y="5194529"/>
              <a:ext cx="5326743" cy="1588"/>
            </a:xfrm>
            <a:prstGeom prst="line">
              <a:avLst/>
            </a:prstGeom>
            <a:ln w="50800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32295" y="4571776"/>
              <a:ext cx="2837544" cy="1588"/>
            </a:xfrm>
            <a:prstGeom prst="line">
              <a:avLst/>
            </a:prstGeom>
            <a:ln w="50800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1639" y="4822601"/>
              <a:ext cx="2273019" cy="1588"/>
            </a:xfrm>
            <a:prstGeom prst="line">
              <a:avLst/>
            </a:prstGeom>
            <a:ln w="50800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450024" y="3987000"/>
              <a:ext cx="213178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/>
              <a:r>
                <a:rPr lang="en-US" sz="3200" dirty="0" smtClean="0">
                  <a:solidFill>
                    <a:schemeClr val="bg1"/>
                  </a:solidFill>
                </a:rPr>
                <a:t>or not…</a:t>
              </a:r>
              <a:endParaRPr lang="en-US" sz="3200" dirty="0" smtClean="0">
                <a:solidFill>
                  <a:srgbClr val="FF66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071508" y="5256774"/>
            <a:ext cx="33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1-03-22 at 5.28.1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64" y="680155"/>
            <a:ext cx="2048497" cy="2131995"/>
          </a:xfrm>
          <a:prstGeom prst="rect">
            <a:avLst/>
          </a:prstGeom>
        </p:spPr>
      </p:pic>
      <p:pic>
        <p:nvPicPr>
          <p:cNvPr id="12" name="Picture 11" descr="Screen shot 2011-03-22 at 5.28.1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282" y="680155"/>
            <a:ext cx="2139175" cy="21319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63610" y="1356510"/>
            <a:ext cx="32747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Seidel’s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3844" y="2562364"/>
            <a:ext cx="33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2298" y="2521838"/>
            <a:ext cx="33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25818" y="3332717"/>
            <a:ext cx="7957700" cy="3525284"/>
            <a:chOff x="725818" y="3332717"/>
            <a:chExt cx="7957700" cy="3525284"/>
          </a:xfrm>
        </p:grpSpPr>
        <p:pic>
          <p:nvPicPr>
            <p:cNvPr id="15" name="Picture 14" descr="godfried (1)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929" y="3332717"/>
              <a:ext cx="3358589" cy="352528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25818" y="4762500"/>
              <a:ext cx="56695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/>
              <a:r>
                <a:rPr lang="en-US" sz="3200" dirty="0" smtClean="0">
                  <a:solidFill>
                    <a:schemeClr val="bg1"/>
                  </a:solidFill>
                </a:rPr>
                <a:t>Seidel/Thurston example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63604" y="6172787"/>
              <a:ext cx="337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/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An Opportunity?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1477353"/>
            <a:ext cx="89081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The state of 3D art gallery theorems is limited.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2506917"/>
            <a:ext cx="89081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I have just shown some of the reasons why.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3651588"/>
            <a:ext cx="89081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However, these reasons can be summarized as: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38325" y="4697536"/>
            <a:ext cx="27758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rgbClr val="FF6600"/>
                </a:solidFill>
              </a:rPr>
              <a:t>It’s not like 2D.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>
            <a:stCxn id="56" idx="5"/>
            <a:endCxn id="58" idx="2"/>
          </p:cNvCxnSpPr>
          <p:nvPr/>
        </p:nvCxnSpPr>
        <p:spPr>
          <a:xfrm rot="16200000" flipH="1">
            <a:off x="5669476" y="3638663"/>
            <a:ext cx="407691" cy="1377587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5" idx="6"/>
            <a:endCxn id="58" idx="3"/>
          </p:cNvCxnSpPr>
          <p:nvPr/>
        </p:nvCxnSpPr>
        <p:spPr>
          <a:xfrm flipV="1">
            <a:off x="4730090" y="4580812"/>
            <a:ext cx="1852532" cy="329570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1" idx="1"/>
            <a:endCxn id="59" idx="4"/>
          </p:cNvCxnSpPr>
          <p:nvPr/>
        </p:nvCxnSpPr>
        <p:spPr>
          <a:xfrm rot="5400000" flipH="1" flipV="1">
            <a:off x="6673788" y="4551454"/>
            <a:ext cx="1498521" cy="49511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1" idx="1"/>
            <a:endCxn id="58" idx="5"/>
          </p:cNvCxnSpPr>
          <p:nvPr/>
        </p:nvCxnSpPr>
        <p:spPr>
          <a:xfrm rot="16200000" flipV="1">
            <a:off x="6667639" y="4594814"/>
            <a:ext cx="744657" cy="716653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59965" y="-25399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Triangulations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810" y="1974659"/>
            <a:ext cx="5631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 </a:t>
            </a:r>
            <a:r>
              <a:rPr lang="en-US" sz="3200" i="1" dirty="0" smtClean="0">
                <a:solidFill>
                  <a:schemeClr val="bg1"/>
                </a:solidFill>
              </a:rPr>
              <a:t>triangulation</a:t>
            </a:r>
            <a:r>
              <a:rPr lang="en-US" sz="3200" dirty="0" smtClean="0">
                <a:solidFill>
                  <a:schemeClr val="bg1"/>
                </a:solidFill>
              </a:rPr>
              <a:t> of a polygon P is a </a:t>
            </a:r>
            <a:r>
              <a:rPr lang="en-US" sz="3200" dirty="0" smtClean="0">
                <a:solidFill>
                  <a:srgbClr val="FF6600"/>
                </a:solidFill>
              </a:rPr>
              <a:t>partition</a:t>
            </a:r>
            <a:r>
              <a:rPr lang="en-US" sz="3200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of P into triangles.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135019" y="3616901"/>
            <a:ext cx="671119" cy="4572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H="1">
            <a:off x="5761934" y="3661104"/>
            <a:ext cx="914400" cy="825993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632131" y="3769301"/>
            <a:ext cx="815671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4479408" y="4254769"/>
            <a:ext cx="836279" cy="474947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660073" y="4910384"/>
            <a:ext cx="2787731" cy="46459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7438964" y="4540143"/>
            <a:ext cx="843676" cy="825996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447802" y="3769301"/>
            <a:ext cx="825998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590058" y="4840366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065003" y="4004087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736122" y="3546884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562115" y="4461287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377788" y="3686916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203784" y="4461287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377786" y="5304962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Image Acknowledgements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2245533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1600" dirty="0" smtClean="0">
                <a:solidFill>
                  <a:schemeClr val="bg1"/>
                </a:solidFill>
              </a:rPr>
              <a:t>1.  Art Gallery Theorems and Algorithms, Joseph O’Rourke</a:t>
            </a:r>
          </a:p>
          <a:p>
            <a:pPr marL="742950" indent="-742950"/>
            <a:r>
              <a:rPr lang="en-US" sz="1600" dirty="0" smtClean="0">
                <a:solidFill>
                  <a:schemeClr val="bg1"/>
                </a:solidFill>
              </a:rPr>
              <a:t>2. http://</a:t>
            </a:r>
            <a:r>
              <a:rPr lang="en-US" sz="1600" dirty="0" err="1" smtClean="0">
                <a:solidFill>
                  <a:schemeClr val="bg1"/>
                </a:solidFill>
              </a:rPr>
              <a:t>www.lavc.edu/arts/pastevents.html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742950" indent="-742950"/>
            <a:r>
              <a:rPr lang="en-US" sz="1600" dirty="0" smtClean="0">
                <a:solidFill>
                  <a:schemeClr val="bg1"/>
                </a:solidFill>
              </a:rPr>
              <a:t>3. http://www.flickr.com/photos/lifeontheedge/711028659/in/photostream/</a:t>
            </a:r>
          </a:p>
          <a:p>
            <a:pPr marL="742950" indent="-742950"/>
            <a:r>
              <a:rPr lang="en-US" sz="1600" dirty="0" smtClean="0">
                <a:solidFill>
                  <a:schemeClr val="bg1"/>
                </a:solidFill>
              </a:rPr>
              <a:t>4. Giovanni </a:t>
            </a:r>
            <a:r>
              <a:rPr lang="en-US" sz="1600" dirty="0" err="1" smtClean="0">
                <a:solidFill>
                  <a:schemeClr val="bg1"/>
                </a:solidFill>
              </a:rPr>
              <a:t>Viglietta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 marL="742950" indent="-742950"/>
            <a:r>
              <a:rPr lang="en-US" sz="1600" dirty="0" smtClean="0">
                <a:solidFill>
                  <a:schemeClr val="bg1"/>
                </a:solidFill>
              </a:rPr>
              <a:t>5. http://theonlywordsallowed.wordpress.com/2008/12/01/tribute-to-an-artist/vincent-van-gogh-t7514/</a:t>
            </a:r>
          </a:p>
          <a:p>
            <a:pPr marL="742950" indent="-742950"/>
            <a:r>
              <a:rPr lang="en-US" sz="1600" dirty="0" smtClean="0">
                <a:solidFill>
                  <a:schemeClr val="bg1"/>
                </a:solidFill>
              </a:rPr>
              <a:t>6. http://</a:t>
            </a:r>
            <a:r>
              <a:rPr lang="en-US" sz="1600" dirty="0" err="1" smtClean="0">
                <a:solidFill>
                  <a:schemeClr val="bg1"/>
                </a:solidFill>
              </a:rPr>
              <a:t>en.wikipedia.org/wiki/Victor_Klee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742950" indent="-742950"/>
            <a:r>
              <a:rPr lang="en-US" sz="1600" dirty="0" smtClean="0">
                <a:solidFill>
                  <a:schemeClr val="bg1"/>
                </a:solidFill>
              </a:rPr>
              <a:t>7. http://maven.smith.edu/~orourke/</a:t>
            </a:r>
          </a:p>
          <a:p>
            <a:pPr marL="742950" indent="-742950"/>
            <a:r>
              <a:rPr lang="en-US" sz="1600" dirty="0" smtClean="0">
                <a:solidFill>
                  <a:schemeClr val="bg1"/>
                </a:solidFill>
              </a:rPr>
              <a:t>8. http://mathworld.wolfram.com/JessensOrthogonalIcosahedron.html</a:t>
            </a:r>
          </a:p>
          <a:p>
            <a:pPr marL="742950" indent="-742950"/>
            <a:r>
              <a:rPr lang="en-US" sz="1600" dirty="0" smtClean="0">
                <a:solidFill>
                  <a:schemeClr val="bg1"/>
                </a:solidFill>
              </a:rPr>
              <a:t>9. http://tetrahedral.blogspot.com/2011/01/amazing-tetrahedron.html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-629818" y="-5162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Does every polygon have a triangulation? </a:t>
            </a:r>
          </a:p>
        </p:txBody>
      </p:sp>
      <p:pic>
        <p:nvPicPr>
          <p:cNvPr id="24" name="Picture 23" descr="Screen shot 2011-03-22 at 12.01.0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0" y="1500644"/>
            <a:ext cx="3476515" cy="302135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54260" y="-51620"/>
            <a:ext cx="383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6600"/>
                </a:solidFill>
              </a:rPr>
              <a:t>Yes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1919037"/>
            <a:ext cx="514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1. Find a diagonal of P.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3211699"/>
            <a:ext cx="484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3. Induct on P</a:t>
            </a:r>
            <a:r>
              <a:rPr lang="en-US" sz="3600" baseline="-25000" dirty="0" smtClean="0">
                <a:solidFill>
                  <a:schemeClr val="bg1"/>
                </a:solidFill>
              </a:rPr>
              <a:t>1</a:t>
            </a:r>
            <a:r>
              <a:rPr lang="en-US" sz="3600" dirty="0" smtClean="0">
                <a:solidFill>
                  <a:schemeClr val="bg1"/>
                </a:solidFill>
              </a:rPr>
              <a:t> and P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0" y="4984750"/>
            <a:ext cx="9144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Constructive proof!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Gives </a:t>
            </a:r>
            <a:r>
              <a:rPr lang="en-US" sz="3600" dirty="0" smtClean="0">
                <a:solidFill>
                  <a:srgbClr val="FF6600"/>
                </a:solidFill>
              </a:rPr>
              <a:t>n-2</a:t>
            </a:r>
            <a:r>
              <a:rPr lang="en-US" sz="3600" dirty="0" smtClean="0">
                <a:solidFill>
                  <a:schemeClr val="bg1"/>
                </a:solidFill>
              </a:rPr>
              <a:t> triangles for </a:t>
            </a:r>
            <a:r>
              <a:rPr lang="en-US" sz="3600" dirty="0" err="1" smtClean="0">
                <a:solidFill>
                  <a:schemeClr val="bg1"/>
                </a:solidFill>
              </a:rPr>
              <a:t>n-gon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pPr marL="742950" indent="-742950"/>
            <a:r>
              <a:rPr lang="en-US" sz="3600" i="1" dirty="0" smtClean="0">
                <a:solidFill>
                  <a:schemeClr val="bg1"/>
                </a:solidFill>
              </a:rPr>
              <a:t>Free</a:t>
            </a:r>
            <a:r>
              <a:rPr lang="en-US" sz="3600" dirty="0" smtClean="0">
                <a:solidFill>
                  <a:schemeClr val="bg1"/>
                </a:solidFill>
              </a:rPr>
              <a:t> O(n</a:t>
            </a:r>
            <a:r>
              <a:rPr lang="en-US" sz="3600" baseline="30000" dirty="0" smtClean="0">
                <a:solidFill>
                  <a:schemeClr val="bg1"/>
                </a:solidFill>
              </a:rPr>
              <a:t>2</a:t>
            </a:r>
            <a:r>
              <a:rPr lang="en-US" sz="3600" dirty="0" smtClean="0">
                <a:solidFill>
                  <a:schemeClr val="bg1"/>
                </a:solidFill>
              </a:rPr>
              <a:t>) algorithm.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2565368"/>
            <a:ext cx="5821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2. Split P into P</a:t>
            </a:r>
            <a:r>
              <a:rPr lang="en-US" sz="3600" baseline="-25000" dirty="0" smtClean="0">
                <a:solidFill>
                  <a:schemeClr val="bg1"/>
                </a:solidFill>
              </a:rPr>
              <a:t>1</a:t>
            </a:r>
            <a:r>
              <a:rPr lang="en-US" sz="3600" dirty="0" smtClean="0">
                <a:solidFill>
                  <a:schemeClr val="bg1"/>
                </a:solidFill>
              </a:rPr>
              <a:t> and P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45864" y="4272809"/>
            <a:ext cx="33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30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More </a:t>
            </a:r>
            <a:r>
              <a:rPr lang="en-US" sz="4400" i="1" dirty="0" smtClean="0">
                <a:solidFill>
                  <a:schemeClr val="bg1"/>
                </a:solidFill>
              </a:rPr>
              <a:t>free</a:t>
            </a:r>
            <a:r>
              <a:rPr lang="en-US" sz="4400" dirty="0" smtClean="0">
                <a:solidFill>
                  <a:schemeClr val="bg1"/>
                </a:solidFill>
              </a:rPr>
              <a:t> stuff!</a:t>
            </a:r>
          </a:p>
        </p:txBody>
      </p:sp>
      <p:cxnSp>
        <p:nvCxnSpPr>
          <p:cNvPr id="14" name="Straight Connector 13"/>
          <p:cNvCxnSpPr>
            <a:stCxn id="29" idx="7"/>
            <a:endCxn id="23" idx="3"/>
          </p:cNvCxnSpPr>
          <p:nvPr/>
        </p:nvCxnSpPr>
        <p:spPr>
          <a:xfrm rot="5400000" flipH="1" flipV="1">
            <a:off x="1354419" y="2304911"/>
            <a:ext cx="667245" cy="461899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281409" y="2500850"/>
            <a:ext cx="836279" cy="1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2" idx="2"/>
          </p:cNvCxnSpPr>
          <p:nvPr/>
        </p:nvCxnSpPr>
        <p:spPr>
          <a:xfrm>
            <a:off x="3699548" y="2918992"/>
            <a:ext cx="758396" cy="2549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07583" y="2918991"/>
            <a:ext cx="1123165" cy="23716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1854636" y="2266592"/>
            <a:ext cx="789976" cy="562248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629532" y="2848975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29533" y="2012694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57944" y="2012694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457944" y="2851525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898484" y="2082712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460732" y="2872691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337567" y="2848975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3699549" y="2082712"/>
            <a:ext cx="758396" cy="2549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1" idx="4"/>
            <a:endCxn id="22" idx="0"/>
          </p:cNvCxnSpPr>
          <p:nvPr/>
        </p:nvCxnSpPr>
        <p:spPr>
          <a:xfrm rot="5400000">
            <a:off x="4178561" y="2502125"/>
            <a:ext cx="698799" cy="1588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522440" y="2028307"/>
            <a:ext cx="914400" cy="914400"/>
          </a:xfrm>
          <a:prstGeom prst="ellipse">
            <a:avLst/>
          </a:prstGeom>
          <a:solidFill>
            <a:schemeClr val="bg1">
              <a:alpha val="0"/>
            </a:schemeClr>
          </a:solidFill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930274" y="2869483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653760" y="2802675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172908" y="2807678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6493078" y="2600699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7325524" y="2600699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464362" y="2325984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7354240" y="2336308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5166758" y="2408368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5507479" y="2418692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5822820" y="2420736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0" y="501141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Claim: The sum of the interior angles is (n-2)π.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648832" y="3146219"/>
            <a:ext cx="69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3600" dirty="0" err="1" smtClean="0">
                <a:solidFill>
                  <a:schemeClr val="bg1"/>
                </a:solidFill>
              </a:rPr>
              <a:t>π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09692" y="3166867"/>
            <a:ext cx="96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3600" dirty="0" smtClean="0">
                <a:solidFill>
                  <a:schemeClr val="bg1"/>
                </a:solidFill>
              </a:rPr>
              <a:t>2π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223665" y="3166867"/>
            <a:ext cx="1537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3600" dirty="0" smtClean="0">
                <a:solidFill>
                  <a:schemeClr val="bg1"/>
                </a:solidFill>
              </a:rPr>
              <a:t>(n-2)π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0" y="5575157"/>
            <a:ext cx="929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Proof: </a:t>
            </a:r>
            <a:r>
              <a:rPr lang="en-US" sz="3600" dirty="0" err="1" smtClean="0">
                <a:solidFill>
                  <a:schemeClr val="bg1"/>
                </a:solidFill>
              </a:rPr>
              <a:t>π</a:t>
            </a:r>
            <a:r>
              <a:rPr lang="en-US" sz="3600" dirty="0" smtClean="0">
                <a:solidFill>
                  <a:schemeClr val="bg1"/>
                </a:solidFill>
              </a:rPr>
              <a:t> interior angle per triangle, 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triangulation has </a:t>
            </a:r>
            <a:r>
              <a:rPr lang="en-US" sz="3600" dirty="0" smtClean="0">
                <a:solidFill>
                  <a:srgbClr val="FF6600"/>
                </a:solidFill>
              </a:rPr>
              <a:t>n-2 </a:t>
            </a:r>
            <a:r>
              <a:rPr lang="en-US" sz="3600" dirty="0" smtClean="0">
                <a:solidFill>
                  <a:schemeClr val="bg1"/>
                </a:solidFill>
              </a:rPr>
              <a:t>triangles.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How fast can triangulation be done?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05126"/>
            <a:ext cx="9144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Recall the </a:t>
            </a:r>
            <a:r>
              <a:rPr lang="en-US" sz="3600" i="1" dirty="0" smtClean="0">
                <a:solidFill>
                  <a:schemeClr val="bg1"/>
                </a:solidFill>
              </a:rPr>
              <a:t>free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rgbClr val="FF6600"/>
                </a:solidFill>
              </a:rPr>
              <a:t>O(n</a:t>
            </a:r>
            <a:r>
              <a:rPr lang="en-US" sz="3600" baseline="30000" dirty="0" smtClean="0">
                <a:solidFill>
                  <a:srgbClr val="FF6600"/>
                </a:solidFill>
              </a:rPr>
              <a:t>2</a:t>
            </a:r>
            <a:r>
              <a:rPr lang="en-US" sz="3600" dirty="0" smtClean="0">
                <a:solidFill>
                  <a:srgbClr val="FF6600"/>
                </a:solidFill>
              </a:rPr>
              <a:t>) </a:t>
            </a:r>
            <a:r>
              <a:rPr lang="en-US" sz="3600" dirty="0" smtClean="0">
                <a:solidFill>
                  <a:schemeClr val="bg1"/>
                </a:solidFill>
              </a:rPr>
              <a:t>algorithm.</a:t>
            </a:r>
          </a:p>
          <a:p>
            <a:pPr marL="742950" indent="-742950"/>
            <a:r>
              <a:rPr lang="en-US" sz="3600" i="1" dirty="0" smtClean="0">
                <a:solidFill>
                  <a:schemeClr val="bg1"/>
                </a:solidFill>
              </a:rPr>
              <a:t>Free</a:t>
            </a:r>
            <a:r>
              <a:rPr lang="en-US" sz="3600" dirty="0" smtClean="0">
                <a:solidFill>
                  <a:schemeClr val="bg1"/>
                </a:solidFill>
              </a:rPr>
              <a:t> lower bound of </a:t>
            </a:r>
            <a:r>
              <a:rPr lang="en-US" sz="3600" dirty="0" err="1" smtClean="0">
                <a:solidFill>
                  <a:srgbClr val="FF6600"/>
                </a:solidFill>
              </a:rPr>
              <a:t>Ω(n</a:t>
            </a:r>
            <a:r>
              <a:rPr lang="en-US" sz="3600" dirty="0" smtClean="0">
                <a:solidFill>
                  <a:srgbClr val="FF6600"/>
                </a:solidFill>
              </a:rPr>
              <a:t>) </a:t>
            </a:r>
            <a:r>
              <a:rPr lang="en-US" sz="3600" dirty="0" smtClean="0">
                <a:solidFill>
                  <a:schemeClr val="bg1"/>
                </a:solidFill>
              </a:rPr>
              <a:t>from input size.</a:t>
            </a:r>
          </a:p>
          <a:p>
            <a:pPr marL="742950" indent="-742950"/>
            <a:endParaRPr lang="en-US" sz="36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88901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endParaRPr lang="en-US" sz="3600" dirty="0" smtClean="0">
              <a:solidFill>
                <a:schemeClr val="bg1"/>
              </a:solidFill>
            </a:endParaRPr>
          </a:p>
          <a:p>
            <a:pPr marL="742950" indent="-742950"/>
            <a:endParaRPr lang="en-US" sz="3600" dirty="0" smtClean="0">
              <a:solidFill>
                <a:schemeClr val="bg1"/>
              </a:solidFill>
            </a:endParaRPr>
          </a:p>
        </p:txBody>
      </p:sp>
      <p:pic>
        <p:nvPicPr>
          <p:cNvPr id="10" name="Picture 9" descr="Screen shot 2011-03-22 at 4.21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080" y="4069582"/>
            <a:ext cx="3886200" cy="355600"/>
          </a:xfrm>
          <a:prstGeom prst="rect">
            <a:avLst/>
          </a:prstGeom>
        </p:spPr>
      </p:pic>
      <p:sp>
        <p:nvSpPr>
          <p:cNvPr id="11" name="Up Arrow 10"/>
          <p:cNvSpPr/>
          <p:nvPr/>
        </p:nvSpPr>
        <p:spPr>
          <a:xfrm>
            <a:off x="2602905" y="4352614"/>
            <a:ext cx="484632" cy="978408"/>
          </a:xfrm>
          <a:prstGeom prst="up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creen shot 2011-03-22 at 4.23.4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8521"/>
            <a:ext cx="6553200" cy="1206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1191" y="5216340"/>
            <a:ext cx="55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A result that is not for free.</a:t>
            </a:r>
          </a:p>
          <a:p>
            <a:pPr marL="742950" indent="-742950"/>
            <a:endParaRPr lang="en-US" sz="3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Duals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0" y="1466068"/>
            <a:ext cx="851418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The </a:t>
            </a:r>
            <a:r>
              <a:rPr lang="en-US" sz="3600" dirty="0" smtClean="0">
                <a:solidFill>
                  <a:srgbClr val="FF6600"/>
                </a:solidFill>
              </a:rPr>
              <a:t>edge dual</a:t>
            </a:r>
            <a:r>
              <a:rPr lang="en-US" sz="3600" dirty="0" smtClean="0">
                <a:solidFill>
                  <a:schemeClr val="bg1"/>
                </a:solidFill>
              </a:rPr>
              <a:t> of a triangulation is a tree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with a </a:t>
            </a:r>
            <a:r>
              <a:rPr lang="en-US" sz="3600" dirty="0" smtClean="0">
                <a:solidFill>
                  <a:srgbClr val="008000"/>
                </a:solidFill>
              </a:rPr>
              <a:t>node</a:t>
            </a:r>
            <a:r>
              <a:rPr lang="en-US" sz="3600" dirty="0" smtClean="0">
                <a:solidFill>
                  <a:schemeClr val="bg1"/>
                </a:solidFill>
              </a:rPr>
              <a:t> for each triangle and an </a:t>
            </a:r>
            <a:r>
              <a:rPr lang="en-US" sz="3600" dirty="0" smtClean="0">
                <a:solidFill>
                  <a:srgbClr val="FFFF00"/>
                </a:solidFill>
              </a:rPr>
              <a:t>edge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for each pair of triangles sharing an edge.</a:t>
            </a:r>
          </a:p>
        </p:txBody>
      </p:sp>
      <p:cxnSp>
        <p:nvCxnSpPr>
          <p:cNvPr id="33" name="Straight Connector 32"/>
          <p:cNvCxnSpPr>
            <a:stCxn id="48" idx="5"/>
            <a:endCxn id="50" idx="2"/>
          </p:cNvCxnSpPr>
          <p:nvPr/>
        </p:nvCxnSpPr>
        <p:spPr>
          <a:xfrm rot="16200000" flipH="1">
            <a:off x="5599461" y="4065079"/>
            <a:ext cx="407691" cy="1377587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7" idx="6"/>
            <a:endCxn id="50" idx="3"/>
          </p:cNvCxnSpPr>
          <p:nvPr/>
        </p:nvCxnSpPr>
        <p:spPr>
          <a:xfrm flipV="1">
            <a:off x="4660075" y="5007228"/>
            <a:ext cx="1852532" cy="329570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3" idx="1"/>
            <a:endCxn id="51" idx="4"/>
          </p:cNvCxnSpPr>
          <p:nvPr/>
        </p:nvCxnSpPr>
        <p:spPr>
          <a:xfrm rot="5400000" flipH="1" flipV="1">
            <a:off x="6603773" y="4977870"/>
            <a:ext cx="1498521" cy="49511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3" idx="1"/>
            <a:endCxn id="50" idx="5"/>
          </p:cNvCxnSpPr>
          <p:nvPr/>
        </p:nvCxnSpPr>
        <p:spPr>
          <a:xfrm rot="16200000" flipV="1">
            <a:off x="6597624" y="5021230"/>
            <a:ext cx="744657" cy="716653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065004" y="4043317"/>
            <a:ext cx="671119" cy="4572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5691919" y="4087520"/>
            <a:ext cx="914400" cy="825993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562116" y="4195717"/>
            <a:ext cx="815671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4409393" y="4681185"/>
            <a:ext cx="836279" cy="474947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590058" y="5336800"/>
            <a:ext cx="2787731" cy="46459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7368949" y="4966559"/>
            <a:ext cx="843676" cy="825996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77787" y="4195717"/>
            <a:ext cx="825998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520043" y="5266782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994988" y="4430503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666107" y="3973300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492100" y="4887703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307773" y="4113332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133769" y="4887703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307771" y="5731378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4" idx="3"/>
            <a:endCxn id="55" idx="7"/>
          </p:cNvCxnSpPr>
          <p:nvPr/>
        </p:nvCxnSpPr>
        <p:spPr>
          <a:xfrm rot="5400000">
            <a:off x="5306440" y="4517568"/>
            <a:ext cx="289381" cy="296937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560594" y="4294014"/>
            <a:ext cx="266336" cy="266336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075329" y="4771723"/>
            <a:ext cx="266336" cy="266336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246271" y="5215162"/>
            <a:ext cx="266336" cy="266336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27795" y="4792371"/>
            <a:ext cx="266336" cy="266336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567939" y="4834875"/>
            <a:ext cx="266336" cy="266336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56" idx="2"/>
            <a:endCxn id="55" idx="5"/>
          </p:cNvCxnSpPr>
          <p:nvPr/>
        </p:nvCxnSpPr>
        <p:spPr>
          <a:xfrm rot="10800000">
            <a:off x="5302661" y="4999056"/>
            <a:ext cx="943610" cy="349275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7" idx="3"/>
            <a:endCxn id="56" idx="6"/>
          </p:cNvCxnSpPr>
          <p:nvPr/>
        </p:nvCxnSpPr>
        <p:spPr>
          <a:xfrm rot="5400000">
            <a:off x="6575390" y="4956920"/>
            <a:ext cx="328627" cy="454192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7" idx="6"/>
            <a:endCxn id="58" idx="2"/>
          </p:cNvCxnSpPr>
          <p:nvPr/>
        </p:nvCxnSpPr>
        <p:spPr>
          <a:xfrm>
            <a:off x="7194131" y="4925539"/>
            <a:ext cx="373808" cy="42504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Isosceles Triangle 61"/>
          <p:cNvSpPr/>
          <p:nvPr/>
        </p:nvSpPr>
        <p:spPr>
          <a:xfrm rot="5400000">
            <a:off x="3378448" y="5088661"/>
            <a:ext cx="1626310" cy="825996"/>
          </a:xfrm>
          <a:prstGeom prst="triangle">
            <a:avLst>
              <a:gd name="adj" fmla="val 4812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 rot="1071033">
            <a:off x="1540195" y="4668230"/>
            <a:ext cx="1626310" cy="614157"/>
          </a:xfrm>
          <a:prstGeom prst="triangle">
            <a:avLst>
              <a:gd name="adj" fmla="val 278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Two-Ear Theorem (Meister 1975)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0" y="1197633"/>
            <a:ext cx="851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An </a:t>
            </a:r>
            <a:r>
              <a:rPr lang="en-US" sz="3600" dirty="0" smtClean="0">
                <a:solidFill>
                  <a:srgbClr val="FF0000"/>
                </a:solidFill>
              </a:rPr>
              <a:t>ear</a:t>
            </a:r>
            <a:r>
              <a:rPr lang="en-US" sz="3600" dirty="0" smtClean="0">
                <a:solidFill>
                  <a:schemeClr val="bg1"/>
                </a:solidFill>
              </a:rPr>
              <a:t> is a triangle that shares only 1 edge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with other triangles.</a:t>
            </a:r>
          </a:p>
        </p:txBody>
      </p:sp>
      <p:cxnSp>
        <p:nvCxnSpPr>
          <p:cNvPr id="33" name="Straight Connector 32"/>
          <p:cNvCxnSpPr>
            <a:stCxn id="48" idx="5"/>
            <a:endCxn id="50" idx="2"/>
          </p:cNvCxnSpPr>
          <p:nvPr/>
        </p:nvCxnSpPr>
        <p:spPr>
          <a:xfrm rot="16200000" flipH="1">
            <a:off x="2000278" y="4578046"/>
            <a:ext cx="407691" cy="1377587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7" idx="6"/>
            <a:endCxn id="50" idx="3"/>
          </p:cNvCxnSpPr>
          <p:nvPr/>
        </p:nvCxnSpPr>
        <p:spPr>
          <a:xfrm flipV="1">
            <a:off x="1060892" y="5520195"/>
            <a:ext cx="1852532" cy="329570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3" idx="1"/>
            <a:endCxn id="51" idx="4"/>
          </p:cNvCxnSpPr>
          <p:nvPr/>
        </p:nvCxnSpPr>
        <p:spPr>
          <a:xfrm rot="5400000" flipH="1" flipV="1">
            <a:off x="3004590" y="5490837"/>
            <a:ext cx="1498521" cy="49511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3" idx="1"/>
            <a:endCxn id="50" idx="5"/>
          </p:cNvCxnSpPr>
          <p:nvPr/>
        </p:nvCxnSpPr>
        <p:spPr>
          <a:xfrm rot="16200000" flipV="1">
            <a:off x="2998441" y="5534197"/>
            <a:ext cx="744657" cy="716653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465821" y="4556284"/>
            <a:ext cx="671119" cy="4572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2092736" y="4600487"/>
            <a:ext cx="914400" cy="825993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962933" y="4708684"/>
            <a:ext cx="815671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810210" y="5194152"/>
            <a:ext cx="836279" cy="474947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90875" y="5849767"/>
            <a:ext cx="2787731" cy="46459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3769766" y="5479526"/>
            <a:ext cx="843676" cy="825996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78604" y="4708684"/>
            <a:ext cx="825998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920860" y="5779749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395805" y="4943470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066924" y="4486267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892917" y="5400670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708590" y="4626299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534586" y="5400670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708588" y="6244345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4" idx="3"/>
            <a:endCxn id="55" idx="7"/>
          </p:cNvCxnSpPr>
          <p:nvPr/>
        </p:nvCxnSpPr>
        <p:spPr>
          <a:xfrm rot="5400000">
            <a:off x="1707257" y="5030535"/>
            <a:ext cx="289381" cy="296937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961411" y="4806981"/>
            <a:ext cx="266336" cy="266336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476146" y="5284690"/>
            <a:ext cx="266336" cy="266336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647088" y="5728129"/>
            <a:ext cx="266336" cy="266336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328612" y="5305338"/>
            <a:ext cx="266336" cy="266336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968756" y="5347842"/>
            <a:ext cx="266336" cy="266336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56" idx="2"/>
            <a:endCxn id="55" idx="5"/>
          </p:cNvCxnSpPr>
          <p:nvPr/>
        </p:nvCxnSpPr>
        <p:spPr>
          <a:xfrm rot="10800000">
            <a:off x="1703478" y="5512023"/>
            <a:ext cx="943610" cy="349275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7" idx="3"/>
            <a:endCxn id="56" idx="6"/>
          </p:cNvCxnSpPr>
          <p:nvPr/>
        </p:nvCxnSpPr>
        <p:spPr>
          <a:xfrm rot="5400000">
            <a:off x="2976207" y="5469887"/>
            <a:ext cx="328627" cy="454192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7" idx="6"/>
            <a:endCxn id="58" idx="2"/>
          </p:cNvCxnSpPr>
          <p:nvPr/>
        </p:nvCxnSpPr>
        <p:spPr>
          <a:xfrm>
            <a:off x="3594948" y="5438506"/>
            <a:ext cx="373808" cy="42504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0" y="2970444"/>
            <a:ext cx="851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Claim: Every triangulation has two ears.</a:t>
            </a:r>
          </a:p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Proof: The edge dual has two leaves.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15629" y="6213373"/>
            <a:ext cx="196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two ears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6193051" y="4545534"/>
            <a:ext cx="1961411" cy="2311919"/>
            <a:chOff x="6193051" y="4545534"/>
            <a:chExt cx="1961411" cy="2311919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rcRect t="5607" r="1582" b="5607"/>
            <a:stretch>
              <a:fillRect/>
            </a:stretch>
          </p:blipFill>
          <p:spPr>
            <a:xfrm>
              <a:off x="6261023" y="4545534"/>
              <a:ext cx="1437493" cy="1829738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6193051" y="6211122"/>
              <a:ext cx="19614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/>
              <a:r>
                <a:rPr lang="en-US" sz="3600" dirty="0" smtClean="0">
                  <a:solidFill>
                    <a:schemeClr val="bg1"/>
                  </a:solidFill>
                </a:rPr>
                <a:t>one ear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84570" y="6133058"/>
              <a:ext cx="337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/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Coloring a triangulation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0" y="51036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Claim: Any triangulation of a simple polygon can be 3-colored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05312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Consider </a:t>
            </a:r>
            <a:r>
              <a:rPr lang="en-US" sz="3600" dirty="0" smtClean="0">
                <a:solidFill>
                  <a:srgbClr val="FF6600"/>
                </a:solidFill>
              </a:rPr>
              <a:t>3-color vertex coloring</a:t>
            </a:r>
            <a:r>
              <a:rPr lang="en-US" sz="3600" dirty="0" smtClean="0">
                <a:solidFill>
                  <a:schemeClr val="bg1"/>
                </a:solidFill>
              </a:rPr>
              <a:t> a triangulation:</a:t>
            </a:r>
          </a:p>
        </p:txBody>
      </p:sp>
      <p:cxnSp>
        <p:nvCxnSpPr>
          <p:cNvPr id="34" name="Straight Connector 33"/>
          <p:cNvCxnSpPr>
            <a:stCxn id="49" idx="5"/>
            <a:endCxn id="51" idx="2"/>
          </p:cNvCxnSpPr>
          <p:nvPr/>
        </p:nvCxnSpPr>
        <p:spPr>
          <a:xfrm rot="16200000" flipH="1">
            <a:off x="6176102" y="2494542"/>
            <a:ext cx="407691" cy="13775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8" idx="6"/>
            <a:endCxn id="51" idx="3"/>
          </p:cNvCxnSpPr>
          <p:nvPr/>
        </p:nvCxnSpPr>
        <p:spPr>
          <a:xfrm flipV="1">
            <a:off x="5236716" y="3436691"/>
            <a:ext cx="1852532" cy="32957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4" idx="1"/>
            <a:endCxn id="52" idx="4"/>
          </p:cNvCxnSpPr>
          <p:nvPr/>
        </p:nvCxnSpPr>
        <p:spPr>
          <a:xfrm rot="5400000" flipH="1" flipV="1">
            <a:off x="7180414" y="3407333"/>
            <a:ext cx="1498521" cy="4951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4" idx="1"/>
            <a:endCxn id="51" idx="5"/>
          </p:cNvCxnSpPr>
          <p:nvPr/>
        </p:nvCxnSpPr>
        <p:spPr>
          <a:xfrm rot="16200000" flipV="1">
            <a:off x="7174265" y="3450693"/>
            <a:ext cx="744657" cy="716653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641645" y="2472780"/>
            <a:ext cx="671119" cy="4572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6268560" y="2516983"/>
            <a:ext cx="914400" cy="825993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138757" y="2625180"/>
            <a:ext cx="815671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986034" y="3110648"/>
            <a:ext cx="836279" cy="474947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66699" y="3766263"/>
            <a:ext cx="2787731" cy="46459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7945590" y="3396022"/>
            <a:ext cx="843676" cy="825996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954428" y="2625180"/>
            <a:ext cx="825998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096684" y="3696245"/>
            <a:ext cx="140032" cy="140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571629" y="2859966"/>
            <a:ext cx="140032" cy="140032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42748" y="2402763"/>
            <a:ext cx="140032" cy="140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068741" y="3317166"/>
            <a:ext cx="140032" cy="1400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884414" y="2542795"/>
            <a:ext cx="140032" cy="140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710410" y="3317166"/>
            <a:ext cx="140032" cy="1400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884412" y="4160841"/>
            <a:ext cx="140032" cy="140032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90" idx="5"/>
            <a:endCxn id="92" idx="2"/>
          </p:cNvCxnSpPr>
          <p:nvPr/>
        </p:nvCxnSpPr>
        <p:spPr>
          <a:xfrm rot="16200000" flipH="1">
            <a:off x="1313182" y="2494543"/>
            <a:ext cx="407691" cy="13775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9" idx="6"/>
            <a:endCxn id="92" idx="3"/>
          </p:cNvCxnSpPr>
          <p:nvPr/>
        </p:nvCxnSpPr>
        <p:spPr>
          <a:xfrm flipV="1">
            <a:off x="373796" y="3436692"/>
            <a:ext cx="1852532" cy="32957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5" idx="1"/>
            <a:endCxn id="93" idx="4"/>
          </p:cNvCxnSpPr>
          <p:nvPr/>
        </p:nvCxnSpPr>
        <p:spPr>
          <a:xfrm rot="5400000" flipH="1" flipV="1">
            <a:off x="2317494" y="3407334"/>
            <a:ext cx="1498521" cy="4951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5" idx="1"/>
            <a:endCxn id="92" idx="5"/>
          </p:cNvCxnSpPr>
          <p:nvPr/>
        </p:nvCxnSpPr>
        <p:spPr>
          <a:xfrm rot="16200000" flipV="1">
            <a:off x="2311345" y="3450694"/>
            <a:ext cx="744657" cy="716653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78725" y="2472781"/>
            <a:ext cx="671119" cy="4572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H="1">
            <a:off x="1405640" y="2516984"/>
            <a:ext cx="914400" cy="825993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275837" y="2625181"/>
            <a:ext cx="815671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123114" y="3110649"/>
            <a:ext cx="836279" cy="474947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03779" y="3766264"/>
            <a:ext cx="2787731" cy="46459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 flipH="1" flipV="1">
            <a:off x="3082670" y="3396023"/>
            <a:ext cx="843676" cy="825996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091508" y="2625181"/>
            <a:ext cx="825998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233764" y="3696246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08709" y="2859967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379828" y="2402764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2205821" y="3317167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021494" y="2542796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847490" y="3317167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021492" y="4160842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>
            <a:off x="4202240" y="3366537"/>
            <a:ext cx="774368" cy="379079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0" y="564228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Proof</a:t>
            </a:r>
            <a:r>
              <a:rPr lang="en-US" sz="2800" dirty="0" smtClean="0">
                <a:solidFill>
                  <a:schemeClr val="bg1"/>
                </a:solidFill>
              </a:rPr>
              <a:t>: Induction. Remove an ear, color, add ear back.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4071</TotalTime>
  <Words>989</Words>
  <Application>Microsoft Macintosh PowerPoint</Application>
  <PresentationFormat>On-screen Show (4:3)</PresentationFormat>
  <Paragraphs>157</Paragraphs>
  <Slides>30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Triangulations and Art Galleries</vt:lpstr>
      <vt:lpstr>First Polygons, Then Picasso</vt:lpstr>
      <vt:lpstr>Triangulations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Schonhardt polyhedron breaks Step 2</vt:lpstr>
      <vt:lpstr>Slide 25</vt:lpstr>
      <vt:lpstr>Slide 26</vt:lpstr>
      <vt:lpstr>Slide 27</vt:lpstr>
      <vt:lpstr>Slide 28</vt:lpstr>
      <vt:lpstr>Slide 29</vt:lpstr>
      <vt:lpstr>Slide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Galleries</dc:title>
  <dc:creator>Andrew Winslow</dc:creator>
  <cp:lastModifiedBy>Andrew Winslow</cp:lastModifiedBy>
  <cp:revision>289</cp:revision>
  <dcterms:created xsi:type="dcterms:W3CDTF">2011-03-31T21:37:55Z</dcterms:created>
  <dcterms:modified xsi:type="dcterms:W3CDTF">2011-03-31T23:58:58Z</dcterms:modified>
</cp:coreProperties>
</file>