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Default Extension="pict" ContentType="image/pict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Default Extension="rels" ContentType="application/vnd.openxmlformats-package.relationships+xml"/>
  <Default Extension="jpeg" ContentType="image/jpeg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embeddings/Microsoft_Equation3.bin" ContentType="application/vnd.openxmlformats-officedocument.oleObject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s/slide22.xml" ContentType="application/vnd.openxmlformats-officedocument.presentationml.slide+xml"/>
  <Default Extension="xml" ContentType="application/xml"/>
  <Override PartName="/ppt/slides/slide19.xml" ContentType="application/vnd.openxmlformats-officedocument.presentationml.slide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embeddings/Microsoft_Equation4.bin" ContentType="application/vnd.openxmlformats-officedocument.oleObject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slides/slide23.xml" ContentType="application/vnd.openxmlformats-officedocument.presentationml.slide+xml"/>
  <Default Extension="pdf" ContentType="application/pdf"/>
  <Override PartName="/ppt/slides/slide16.xml" ContentType="application/vnd.openxmlformats-officedocument.presentationml.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Default Extension="vml" ContentType="application/vnd.openxmlformats-officedocument.vmlDrawing"/>
  <Override PartName="/ppt/slides/slide3.xml" ContentType="application/vnd.openxmlformats-officedocument.presentationml.slide+xml"/>
  <Override PartName="/ppt/embeddings/Microsoft_Equation5.bin" ContentType="application/vnd.openxmlformats-officedocument.oleObject"/>
  <Override PartName="/ppt/slideLayouts/slideLayout3.xml" ContentType="application/vnd.openxmlformats-officedocument.presentationml.slideLayout+xml"/>
  <Override PartName="/ppt/slides/slide24.xml" ContentType="application/vnd.openxmlformats-officedocument.presentationml.slide+xml"/>
  <Override PartName="/ppt/embeddings/Microsoft_Equation1.bin" ContentType="application/vnd.openxmlformats-officedocument.oleObject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embeddings/Microsoft_Equation2.bin" ContentType="application/vnd.openxmlformats-officedocument.oleObject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318" r:id="rId3"/>
    <p:sldId id="313" r:id="rId4"/>
    <p:sldId id="319" r:id="rId5"/>
    <p:sldId id="315" r:id="rId6"/>
    <p:sldId id="316" r:id="rId7"/>
    <p:sldId id="314" r:id="rId8"/>
    <p:sldId id="317" r:id="rId9"/>
    <p:sldId id="257" r:id="rId10"/>
    <p:sldId id="269" r:id="rId11"/>
    <p:sldId id="304" r:id="rId12"/>
    <p:sldId id="309" r:id="rId13"/>
    <p:sldId id="308" r:id="rId14"/>
    <p:sldId id="305" r:id="rId15"/>
    <p:sldId id="306" r:id="rId16"/>
    <p:sldId id="307" r:id="rId17"/>
    <p:sldId id="283" r:id="rId18"/>
    <p:sldId id="293" r:id="rId19"/>
    <p:sldId id="301" r:id="rId20"/>
    <p:sldId id="287" r:id="rId21"/>
    <p:sldId id="295" r:id="rId22"/>
    <p:sldId id="277" r:id="rId23"/>
    <p:sldId id="267" r:id="rId24"/>
    <p:sldId id="288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D5D5D5"/>
    <a:srgbClr val="CFCFCF"/>
    <a:srgbClr val="B3B3B3"/>
    <a:srgbClr val="E0DFD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140" d="100"/>
          <a:sy n="140" d="100"/>
        </p:scale>
        <p:origin x="-36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ict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ict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ict"/><Relationship Id="rId2" Type="http://schemas.openxmlformats.org/officeDocument/2006/relationships/image" Target="../media/image20.pict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ict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8169F-F52F-6E43-8D56-776AF7B32009}" type="datetimeFigureOut">
              <a:rPr lang="en-US" smtClean="0"/>
              <a:pPr/>
              <a:t>4/5/11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96AC6-B744-8841-9C08-FAA2A4C8CD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8169F-F52F-6E43-8D56-776AF7B32009}" type="datetimeFigureOut">
              <a:rPr lang="en-US" smtClean="0"/>
              <a:pPr/>
              <a:t>4/5/11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96AC6-B744-8841-9C08-FAA2A4C8CD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8169F-F52F-6E43-8D56-776AF7B32009}" type="datetimeFigureOut">
              <a:rPr lang="en-US" smtClean="0"/>
              <a:pPr/>
              <a:t>4/5/11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96AC6-B744-8841-9C08-FAA2A4C8CD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8169F-F52F-6E43-8D56-776AF7B32009}" type="datetimeFigureOut">
              <a:rPr lang="en-US" smtClean="0"/>
              <a:pPr/>
              <a:t>4/5/11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96AC6-B744-8841-9C08-FAA2A4C8CD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8169F-F52F-6E43-8D56-776AF7B32009}" type="datetimeFigureOut">
              <a:rPr lang="en-US" smtClean="0"/>
              <a:pPr/>
              <a:t>4/5/11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96AC6-B744-8841-9C08-FAA2A4C8CD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8169F-F52F-6E43-8D56-776AF7B32009}" type="datetimeFigureOut">
              <a:rPr lang="en-US" smtClean="0"/>
              <a:pPr/>
              <a:t>4/5/11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96AC6-B744-8841-9C08-FAA2A4C8CD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8169F-F52F-6E43-8D56-776AF7B32009}" type="datetimeFigureOut">
              <a:rPr lang="en-US" smtClean="0"/>
              <a:pPr/>
              <a:t>4/5/11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96AC6-B744-8841-9C08-FAA2A4C8CD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8169F-F52F-6E43-8D56-776AF7B32009}" type="datetimeFigureOut">
              <a:rPr lang="en-US" smtClean="0"/>
              <a:pPr/>
              <a:t>4/5/11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96AC6-B744-8841-9C08-FAA2A4C8CD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8169F-F52F-6E43-8D56-776AF7B32009}" type="datetimeFigureOut">
              <a:rPr lang="en-US" smtClean="0"/>
              <a:pPr/>
              <a:t>4/5/11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96AC6-B744-8841-9C08-FAA2A4C8CD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8169F-F52F-6E43-8D56-776AF7B32009}" type="datetimeFigureOut">
              <a:rPr lang="en-US" smtClean="0"/>
              <a:pPr/>
              <a:t>4/5/11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96AC6-B744-8841-9C08-FAA2A4C8CD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8169F-F52F-6E43-8D56-776AF7B32009}" type="datetimeFigureOut">
              <a:rPr lang="en-US" smtClean="0"/>
              <a:pPr/>
              <a:t>4/5/11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96AC6-B744-8841-9C08-FAA2A4C8CD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8169F-F52F-6E43-8D56-776AF7B32009}" type="datetimeFigureOut">
              <a:rPr lang="en-US" smtClean="0"/>
              <a:pPr/>
              <a:t>4/5/11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396AC6-B744-8841-9C08-FAA2A4C8CD7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Microsoft_Equation2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d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df"/><Relationship Id="rId3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df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d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3.bin"/><Relationship Id="rId4" Type="http://schemas.openxmlformats.org/officeDocument/2006/relationships/oleObject" Target="../embeddings/Microsoft_Equation4.bin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Microsoft_Equation5.bin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Microsoft_Equation1.bin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6"/>
            <a:ext cx="7772400" cy="1470025"/>
          </a:xfrm>
        </p:spPr>
        <p:txBody>
          <a:bodyPr/>
          <a:lstStyle/>
          <a:p>
            <a:r>
              <a:rPr lang="en-US" dirty="0" smtClean="0"/>
              <a:t>Bounded-Degree Polyhedronization of Point Sets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86" y="4481296"/>
            <a:ext cx="8763000" cy="17526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Andrew Winslow with Gill </a:t>
            </a:r>
            <a:r>
              <a:rPr lang="en-US" sz="2400" dirty="0" err="1" smtClean="0"/>
              <a:t>Barequet</a:t>
            </a:r>
            <a:r>
              <a:rPr lang="en-US" sz="2400" dirty="0" smtClean="0"/>
              <a:t>, Nadia </a:t>
            </a:r>
            <a:r>
              <a:rPr lang="en-US" sz="2400" dirty="0" err="1" smtClean="0"/>
              <a:t>Benbernou</a:t>
            </a:r>
            <a:r>
              <a:rPr lang="en-US" sz="2400" dirty="0" smtClean="0"/>
              <a:t>,                 David Charlton, Erik </a:t>
            </a:r>
            <a:r>
              <a:rPr lang="en-US" sz="2400" dirty="0" err="1" smtClean="0"/>
              <a:t>Demaine</a:t>
            </a:r>
            <a:r>
              <a:rPr lang="en-US" sz="2400" dirty="0" smtClean="0"/>
              <a:t>, Martin </a:t>
            </a:r>
            <a:r>
              <a:rPr lang="en-US" sz="2400" dirty="0" err="1" smtClean="0"/>
              <a:t>Demaine</a:t>
            </a:r>
            <a:r>
              <a:rPr lang="en-US" sz="2400" dirty="0" smtClean="0"/>
              <a:t>, </a:t>
            </a:r>
            <a:r>
              <a:rPr lang="en-US" sz="2400" dirty="0" err="1" smtClean="0"/>
              <a:t>Mashhood</a:t>
            </a:r>
            <a:r>
              <a:rPr lang="en-US" sz="2400" dirty="0" smtClean="0"/>
              <a:t> </a:t>
            </a:r>
            <a:r>
              <a:rPr lang="en-US" sz="2400" dirty="0" err="1" smtClean="0"/>
              <a:t>Ishaque</a:t>
            </a:r>
            <a:r>
              <a:rPr lang="en-US" sz="2400" dirty="0" smtClean="0"/>
              <a:t>, Anna </a:t>
            </a:r>
            <a:r>
              <a:rPr lang="en-US" sz="2400" dirty="0" err="1" smtClean="0"/>
              <a:t>Lubiw</a:t>
            </a:r>
            <a:r>
              <a:rPr lang="en-US" sz="2400" dirty="0" smtClean="0"/>
              <a:t>, Andre Schulz, Diane </a:t>
            </a:r>
            <a:r>
              <a:rPr lang="en-US" sz="2400" dirty="0" err="1" smtClean="0"/>
              <a:t>Souvaine</a:t>
            </a:r>
            <a:r>
              <a:rPr lang="en-US" sz="2400" dirty="0" smtClean="0"/>
              <a:t>, and </a:t>
            </a:r>
            <a:r>
              <a:rPr lang="en-US" sz="2400" dirty="0" err="1" smtClean="0"/>
              <a:t>Godfried</a:t>
            </a:r>
            <a:r>
              <a:rPr lang="en-US" sz="2400" dirty="0" smtClean="0"/>
              <a:t> Toussaint</a:t>
            </a:r>
            <a:endParaRPr lang="en-US" sz="2400" dirty="0"/>
          </a:p>
        </p:txBody>
      </p:sp>
      <p:pic>
        <p:nvPicPr>
          <p:cNvPr id="4" name="Picture 3" descr="Screen shot 2010-08-01 at 2.41.26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0" y="2141831"/>
            <a:ext cx="1895928" cy="2113108"/>
          </a:xfrm>
          <a:prstGeom prst="rect">
            <a:avLst/>
          </a:prstGeom>
        </p:spPr>
      </p:pic>
      <p:pic>
        <p:nvPicPr>
          <p:cNvPr id="6" name="Picture 5" descr="mit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86" y="5881399"/>
            <a:ext cx="1439636" cy="852322"/>
          </a:xfrm>
          <a:prstGeom prst="rect">
            <a:avLst/>
          </a:prstGeom>
        </p:spPr>
      </p:pic>
      <p:pic>
        <p:nvPicPr>
          <p:cNvPr id="7" name="Picture 6" descr="tufts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3815" y="5933945"/>
            <a:ext cx="1712686" cy="7268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This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3708"/>
            <a:ext cx="7843157" cy="4874292"/>
          </a:xfrm>
        </p:spPr>
        <p:txBody>
          <a:bodyPr/>
          <a:lstStyle/>
          <a:p>
            <a:r>
              <a:rPr lang="en-US" dirty="0" smtClean="0"/>
              <a:t>We give an algorithm for computing a </a:t>
            </a:r>
            <a:r>
              <a:rPr lang="en-US" b="1" dirty="0" smtClean="0"/>
              <a:t>degree-7</a:t>
            </a:r>
            <a:r>
              <a:rPr lang="en-US" dirty="0" smtClean="0"/>
              <a:t> serpentine polyhedronization of any point set.</a:t>
            </a:r>
          </a:p>
          <a:p>
            <a:r>
              <a:rPr lang="en-US" dirty="0" smtClean="0"/>
              <a:t>We show that the algorithm runs in expected time                     .                </a:t>
            </a:r>
          </a:p>
          <a:p>
            <a:endParaRPr lang="en-US" dirty="0"/>
          </a:p>
        </p:txBody>
      </p:sp>
      <p:graphicFrame>
        <p:nvGraphicFramePr>
          <p:cNvPr id="17415" name="Object 7"/>
          <p:cNvGraphicFramePr>
            <a:graphicFrameLocks noChangeAspect="1"/>
          </p:cNvGraphicFramePr>
          <p:nvPr/>
        </p:nvGraphicFramePr>
        <p:xfrm>
          <a:off x="3319006" y="4054928"/>
          <a:ext cx="1884363" cy="547688"/>
        </p:xfrm>
        <a:graphic>
          <a:graphicData uri="http://schemas.openxmlformats.org/presentationml/2006/ole">
            <p:oleObj spid="_x0000_s17415" name="Equation" r:id="rId3" imgW="698500" imgH="203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6934"/>
            <a:ext cx="8229600" cy="1143000"/>
          </a:xfrm>
        </p:spPr>
        <p:txBody>
          <a:bodyPr/>
          <a:lstStyle/>
          <a:p>
            <a:r>
              <a:rPr lang="en-US" dirty="0" smtClean="0"/>
              <a:t>A High-Level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8" y="1608129"/>
            <a:ext cx="4631872" cy="5337592"/>
          </a:xfrm>
        </p:spPr>
        <p:txBody>
          <a:bodyPr>
            <a:normAutofit/>
          </a:bodyPr>
          <a:lstStyle/>
          <a:p>
            <a:r>
              <a:rPr lang="en-US" dirty="0" smtClean="0"/>
              <a:t>Start with the convex hull of the points.</a:t>
            </a:r>
          </a:p>
          <a:p>
            <a:r>
              <a:rPr lang="en-US" i="1" dirty="0" smtClean="0"/>
              <a:t>Shave</a:t>
            </a:r>
            <a:r>
              <a:rPr lang="en-US" dirty="0" smtClean="0"/>
              <a:t> off faces of the hull (triplets).</a:t>
            </a:r>
          </a:p>
          <a:p>
            <a:r>
              <a:rPr lang="en-US" dirty="0" smtClean="0"/>
              <a:t>Connect each triplet to the previous one with a six-vertex polyhedron (</a:t>
            </a:r>
            <a:r>
              <a:rPr lang="en-US" i="1" dirty="0" smtClean="0"/>
              <a:t>tunnel</a:t>
            </a:r>
            <a:r>
              <a:rPr lang="en-US" dirty="0" smtClean="0"/>
              <a:t>).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8" name="Picture 7" descr="Screen shot 2010-08-04 at 4.52.07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9139" y="1608129"/>
            <a:ext cx="4477648" cy="44776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6934"/>
            <a:ext cx="8229600" cy="1143000"/>
          </a:xfrm>
        </p:spPr>
        <p:txBody>
          <a:bodyPr/>
          <a:lstStyle/>
          <a:p>
            <a:r>
              <a:rPr lang="en-US" dirty="0" smtClean="0"/>
              <a:t>A High-Level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8" y="1608129"/>
            <a:ext cx="4631872" cy="5337592"/>
          </a:xfrm>
        </p:spPr>
        <p:txBody>
          <a:bodyPr>
            <a:normAutofit/>
          </a:bodyPr>
          <a:lstStyle/>
          <a:p>
            <a:r>
              <a:rPr lang="en-US" dirty="0" smtClean="0"/>
              <a:t>Start with the convex hull of the points.</a:t>
            </a:r>
          </a:p>
          <a:p>
            <a:r>
              <a:rPr lang="en-US" i="1" dirty="0" smtClean="0"/>
              <a:t>Shave</a:t>
            </a:r>
            <a:r>
              <a:rPr lang="en-US" dirty="0" smtClean="0"/>
              <a:t> off faces of the hull (triplets).</a:t>
            </a:r>
          </a:p>
          <a:p>
            <a:r>
              <a:rPr lang="en-US" dirty="0" smtClean="0"/>
              <a:t>Connect each triplet to the previous one with a six-vertex polyhedron (</a:t>
            </a:r>
            <a:r>
              <a:rPr lang="en-US" i="1" dirty="0" smtClean="0"/>
              <a:t>tunnel</a:t>
            </a:r>
            <a:r>
              <a:rPr lang="en-US" dirty="0" smtClean="0"/>
              <a:t>).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Picture 6" descr="Screen shot 2010-08-04 at 4.52.35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9139" y="1608129"/>
            <a:ext cx="4477648" cy="44776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6934"/>
            <a:ext cx="8229600" cy="1143000"/>
          </a:xfrm>
        </p:spPr>
        <p:txBody>
          <a:bodyPr/>
          <a:lstStyle/>
          <a:p>
            <a:r>
              <a:rPr lang="en-US" dirty="0" smtClean="0"/>
              <a:t>A High-Level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8" y="1608129"/>
            <a:ext cx="4631872" cy="5337592"/>
          </a:xfrm>
        </p:spPr>
        <p:txBody>
          <a:bodyPr>
            <a:normAutofit/>
          </a:bodyPr>
          <a:lstStyle/>
          <a:p>
            <a:r>
              <a:rPr lang="en-US" dirty="0" smtClean="0"/>
              <a:t>Start with the convex hull of the points.</a:t>
            </a:r>
          </a:p>
          <a:p>
            <a:r>
              <a:rPr lang="en-US" i="1" dirty="0" smtClean="0"/>
              <a:t>Shave</a:t>
            </a:r>
            <a:r>
              <a:rPr lang="en-US" dirty="0" smtClean="0"/>
              <a:t> off faces of the hull (triplets).</a:t>
            </a:r>
          </a:p>
          <a:p>
            <a:r>
              <a:rPr lang="en-US" dirty="0" smtClean="0"/>
              <a:t>Connect each triplet to the previous one with a six-vertex polyhedron (</a:t>
            </a:r>
            <a:r>
              <a:rPr lang="en-US" i="1" dirty="0" smtClean="0"/>
              <a:t>tunnel</a:t>
            </a:r>
            <a:r>
              <a:rPr lang="en-US" dirty="0" smtClean="0"/>
              <a:t>).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 descr="Screen shot 2010-08-04 at 4.53.02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9139" y="1608129"/>
            <a:ext cx="4477648" cy="44776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6934"/>
            <a:ext cx="8229600" cy="1143000"/>
          </a:xfrm>
        </p:spPr>
        <p:txBody>
          <a:bodyPr/>
          <a:lstStyle/>
          <a:p>
            <a:r>
              <a:rPr lang="en-US" dirty="0" smtClean="0"/>
              <a:t>A High-Level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8" y="1608129"/>
            <a:ext cx="4631872" cy="5337592"/>
          </a:xfrm>
        </p:spPr>
        <p:txBody>
          <a:bodyPr>
            <a:normAutofit/>
          </a:bodyPr>
          <a:lstStyle/>
          <a:p>
            <a:r>
              <a:rPr lang="en-US" dirty="0" smtClean="0"/>
              <a:t>Start with the convex hull of the points.</a:t>
            </a:r>
          </a:p>
          <a:p>
            <a:r>
              <a:rPr lang="en-US" i="1" dirty="0" smtClean="0"/>
              <a:t>Shave</a:t>
            </a:r>
            <a:r>
              <a:rPr lang="en-US" dirty="0" smtClean="0"/>
              <a:t> off faces of the hull (triplets).</a:t>
            </a:r>
          </a:p>
          <a:p>
            <a:r>
              <a:rPr lang="en-US" dirty="0" smtClean="0"/>
              <a:t>Connect each triplet to the previous one with a six-vertex polyhedron (</a:t>
            </a:r>
            <a:r>
              <a:rPr lang="en-US" i="1" dirty="0" smtClean="0"/>
              <a:t>tunnel</a:t>
            </a:r>
            <a:r>
              <a:rPr lang="en-US" dirty="0" smtClean="0"/>
              <a:t>).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 descr="Screen shot 2010-08-04 at 4.53.31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5510" y="1608129"/>
            <a:ext cx="4477648" cy="44776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6934"/>
            <a:ext cx="8229600" cy="1143000"/>
          </a:xfrm>
        </p:spPr>
        <p:txBody>
          <a:bodyPr/>
          <a:lstStyle/>
          <a:p>
            <a:r>
              <a:rPr lang="en-US" dirty="0" smtClean="0"/>
              <a:t>A High-Level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8" y="1608129"/>
            <a:ext cx="4631872" cy="5337592"/>
          </a:xfrm>
        </p:spPr>
        <p:txBody>
          <a:bodyPr>
            <a:normAutofit/>
          </a:bodyPr>
          <a:lstStyle/>
          <a:p>
            <a:r>
              <a:rPr lang="en-US" dirty="0" smtClean="0"/>
              <a:t>Start with the convex hull of the points.</a:t>
            </a:r>
          </a:p>
          <a:p>
            <a:r>
              <a:rPr lang="en-US" i="1" dirty="0" smtClean="0"/>
              <a:t>Shave</a:t>
            </a:r>
            <a:r>
              <a:rPr lang="en-US" dirty="0" smtClean="0"/>
              <a:t> off faces of the hull (triplets).</a:t>
            </a:r>
          </a:p>
          <a:p>
            <a:r>
              <a:rPr lang="en-US" dirty="0" smtClean="0"/>
              <a:t>Connect each triplet to the previous one with a six-vertex polyhedron (</a:t>
            </a:r>
            <a:r>
              <a:rPr lang="en-US" i="1" dirty="0" smtClean="0"/>
              <a:t>tunnel</a:t>
            </a:r>
            <a:r>
              <a:rPr lang="en-US" dirty="0" smtClean="0"/>
              <a:t>).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 descr="Screen shot 2010-08-04 at 4.54.09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5510" y="1608129"/>
            <a:ext cx="4477648" cy="44776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6934"/>
            <a:ext cx="8229600" cy="1143000"/>
          </a:xfrm>
        </p:spPr>
        <p:txBody>
          <a:bodyPr/>
          <a:lstStyle/>
          <a:p>
            <a:r>
              <a:rPr lang="en-US" dirty="0" smtClean="0"/>
              <a:t>A High-Level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8" y="1608129"/>
            <a:ext cx="4631872" cy="5337592"/>
          </a:xfrm>
        </p:spPr>
        <p:txBody>
          <a:bodyPr>
            <a:normAutofit/>
          </a:bodyPr>
          <a:lstStyle/>
          <a:p>
            <a:r>
              <a:rPr lang="en-US" dirty="0" smtClean="0"/>
              <a:t>Start with the convex hull of the points.</a:t>
            </a:r>
          </a:p>
          <a:p>
            <a:r>
              <a:rPr lang="en-US" i="1" dirty="0" smtClean="0"/>
              <a:t>Shave</a:t>
            </a:r>
            <a:r>
              <a:rPr lang="en-US" dirty="0" smtClean="0"/>
              <a:t> off faces of the hull (triplets).</a:t>
            </a:r>
          </a:p>
          <a:p>
            <a:r>
              <a:rPr lang="en-US" dirty="0" smtClean="0"/>
              <a:t>Connect each triplet to the previous one with a six-vertex polyhedron (</a:t>
            </a:r>
            <a:r>
              <a:rPr lang="en-US" i="1" dirty="0" smtClean="0"/>
              <a:t>tunnel</a:t>
            </a:r>
            <a:r>
              <a:rPr lang="en-US" dirty="0" smtClean="0"/>
              <a:t>).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 descr="Screen shot 2010-08-04 at 4.54.30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5510" y="1608129"/>
            <a:ext cx="4477648" cy="44776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713244" y="-113551"/>
            <a:ext cx="8229600" cy="1143000"/>
          </a:xfrm>
        </p:spPr>
        <p:txBody>
          <a:bodyPr/>
          <a:lstStyle/>
          <a:p>
            <a:r>
              <a:rPr lang="en-US" dirty="0" smtClean="0"/>
              <a:t>Tunnels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679" y="4366497"/>
            <a:ext cx="9060563" cy="4060567"/>
          </a:xfrm>
        </p:spPr>
        <p:txBody>
          <a:bodyPr>
            <a:normAutofit/>
          </a:bodyPr>
          <a:lstStyle/>
          <a:p>
            <a:r>
              <a:rPr lang="en-US" dirty="0" smtClean="0"/>
              <a:t>The degree of a vertex is the number of edges in both of its tunnels.</a:t>
            </a:r>
          </a:p>
          <a:p>
            <a:r>
              <a:rPr lang="en-US" dirty="0" smtClean="0"/>
              <a:t>Each triplet contributes 1 + 2 + 3 </a:t>
            </a:r>
            <a:r>
              <a:rPr lang="en-US" smtClean="0"/>
              <a:t>edges.</a:t>
            </a:r>
          </a:p>
          <a:p>
            <a:r>
              <a:rPr lang="en-US" dirty="0" smtClean="0"/>
              <a:t>Each tunnel is composed of three </a:t>
            </a:r>
            <a:r>
              <a:rPr lang="en-US" dirty="0" err="1" smtClean="0"/>
              <a:t>tetrahedra</a:t>
            </a:r>
            <a:r>
              <a:rPr lang="en-US" dirty="0" smtClean="0"/>
              <a:t>.</a:t>
            </a:r>
          </a:p>
        </p:txBody>
      </p:sp>
      <p:pic>
        <p:nvPicPr>
          <p:cNvPr id="4" name="Content Placeholder 4" descr="tunnel-tetra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rcRect l="-16914" r="-16914"/>
              <a:stretch>
                <a:fillRect/>
              </a:stretch>
            </p:blipFill>
          </mc:Choice>
          <mc:Fallback>
            <p:blipFill>
              <a:blip r:embed="rId3"/>
              <a:srcRect l="-16914" r="-16914"/>
              <a:stretch>
                <a:fillRect/>
              </a:stretch>
            </p:blipFill>
          </mc:Fallback>
        </mc:AlternateContent>
        <p:spPr>
          <a:xfrm>
            <a:off x="2493712" y="201963"/>
            <a:ext cx="7150986" cy="393276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366199" y="1152965"/>
            <a:ext cx="262566" cy="3210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759628" y="174150"/>
            <a:ext cx="262566" cy="3210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513359" y="643476"/>
            <a:ext cx="262566" cy="3210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642297" y="2376693"/>
            <a:ext cx="566421" cy="3210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432285" y="3974193"/>
            <a:ext cx="262566" cy="3210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701773" y="3083742"/>
            <a:ext cx="289727" cy="615267"/>
          </a:xfrm>
          <a:prstGeom prst="rect">
            <a:avLst/>
          </a:prstGeom>
          <a:solidFill>
            <a:srgbClr val="D5D5D5"/>
          </a:solidFill>
          <a:ln>
            <a:solidFill>
              <a:srgbClr val="B3B3B3">
                <a:alpha val="0"/>
              </a:srgb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Screen shot 2010-08-04 at 4.32.36 P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3468" y="3824391"/>
            <a:ext cx="269101" cy="281061"/>
          </a:xfrm>
          <a:prstGeom prst="rect">
            <a:avLst/>
          </a:prstGeom>
        </p:spPr>
      </p:pic>
      <p:pic>
        <p:nvPicPr>
          <p:cNvPr id="14" name="Picture 13" descr="Screen shot 2010-08-04 at 4.33.13 PM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81995" y="272614"/>
            <a:ext cx="512856" cy="29669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652" y="-185420"/>
            <a:ext cx="8229600" cy="1143000"/>
          </a:xfrm>
        </p:spPr>
        <p:txBody>
          <a:bodyPr/>
          <a:lstStyle/>
          <a:p>
            <a:r>
              <a:rPr lang="en-US" dirty="0" smtClean="0"/>
              <a:t>Degree-8 Bound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798" y="1825922"/>
            <a:ext cx="5669644" cy="5134428"/>
          </a:xfrm>
        </p:spPr>
        <p:txBody>
          <a:bodyPr>
            <a:normAutofit/>
          </a:bodyPr>
          <a:lstStyle/>
          <a:p>
            <a:r>
              <a:rPr lang="en-US" dirty="0" smtClean="0"/>
              <a:t>In the worst case, a vertex </a:t>
            </a:r>
            <a:r>
              <a:rPr lang="en-US" dirty="0" err="1" smtClean="0"/>
              <a:t>p</a:t>
            </a:r>
            <a:r>
              <a:rPr lang="en-US" dirty="0" smtClean="0"/>
              <a:t> of T</a:t>
            </a:r>
            <a:r>
              <a:rPr lang="en-US" baseline="-25000" dirty="0" smtClean="0"/>
              <a:t>i</a:t>
            </a:r>
            <a:r>
              <a:rPr lang="en-US" dirty="0" smtClean="0"/>
              <a:t> may have three edges in both tunnels.</a:t>
            </a:r>
          </a:p>
          <a:p>
            <a:r>
              <a:rPr lang="en-US" dirty="0" smtClean="0"/>
              <a:t>So </a:t>
            </a:r>
            <a:r>
              <a:rPr lang="en-US" dirty="0" err="1" smtClean="0"/>
              <a:t>degree(p</a:t>
            </a:r>
            <a:r>
              <a:rPr lang="en-US" dirty="0" smtClean="0"/>
              <a:t>) = 8 (= 2 + 3 + 3).</a:t>
            </a:r>
          </a:p>
          <a:p>
            <a:r>
              <a:rPr lang="en-US" dirty="0" smtClean="0"/>
              <a:t>This can be avoided with more careful selection of T</a:t>
            </a:r>
            <a:r>
              <a:rPr lang="en-US" baseline="-25000" dirty="0" smtClean="0"/>
              <a:t>i+1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6" name="Picture 5" descr="degree-8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6068786" y="957580"/>
            <a:ext cx="3347683" cy="54547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reen shot 2010-08-04 at 4.32.36 PM.png"/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844948" y="1711780"/>
            <a:ext cx="397532" cy="415200"/>
          </a:xfrm>
          <a:prstGeom prst="rect">
            <a:avLst/>
          </a:prstGeom>
        </p:spPr>
      </p:pic>
      <p:pic>
        <p:nvPicPr>
          <p:cNvPr id="4" name="Content Placeholder 3" descr="sweep.pdf"/>
          <p:cNvPicPr>
            <a:picLocks noGrp="1" noChangeAspect="1"/>
          </p:cNvPicPr>
          <p:nvPr>
            <p:ph idx="1"/>
          </p:nvPr>
        </p:nvPicPr>
        <mc:AlternateContent>
          <mc:Choice xmlns:ma="http://schemas.microsoft.com/office/mac/drawingml/2008/main" Requires="ma">
            <p:blipFill>
              <a:blip r:embed="rId3"/>
              <a:srcRect l="-4086" r="-4086"/>
              <a:stretch>
                <a:fillRect/>
              </a:stretch>
            </p:blipFill>
          </mc:Choice>
          <mc:Fallback>
            <p:blipFill>
              <a:blip r:embed="rId4"/>
              <a:srcRect l="-4086" r="-4086"/>
              <a:stretch>
                <a:fillRect/>
              </a:stretch>
            </p:blipFill>
          </mc:Fallback>
        </mc:AlternateContent>
        <p:spPr>
          <a:xfrm>
            <a:off x="1783911" y="1245297"/>
            <a:ext cx="5976938" cy="3287086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293" y="-124486"/>
            <a:ext cx="8229600" cy="1143000"/>
          </a:xfrm>
        </p:spPr>
        <p:txBody>
          <a:bodyPr/>
          <a:lstStyle/>
          <a:p>
            <a:r>
              <a:rPr lang="en-US" dirty="0" smtClean="0"/>
              <a:t>Selecting T</a:t>
            </a:r>
            <a:r>
              <a:rPr lang="en-US" baseline="-25000" dirty="0" smtClean="0"/>
              <a:t>i+1</a:t>
            </a:r>
            <a:r>
              <a:rPr lang="en-US" dirty="0" smtClean="0"/>
              <a:t> Carefully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35644" y="4789711"/>
            <a:ext cx="8808356" cy="3289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Label vertices of T</a:t>
            </a:r>
            <a:r>
              <a:rPr kumimoji="0" lang="en-US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according to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number of edges in previous tunnel (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</a:t>
            </a:r>
            <a:r>
              <a:rPr kumimoji="0" lang="en-US" sz="2400" b="0" i="0" u="none" strike="noStrike" kern="120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got 3)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2400" dirty="0" smtClean="0"/>
              <a:t>Perform </a:t>
            </a:r>
            <a:r>
              <a:rPr lang="en-US" sz="2400" i="1" dirty="0" smtClean="0"/>
              <a:t>double rotation</a:t>
            </a:r>
            <a:r>
              <a:rPr lang="en-US" sz="2400" dirty="0" smtClean="0"/>
              <a:t> to find T</a:t>
            </a:r>
            <a:r>
              <a:rPr lang="en-US" sz="2400" baseline="-25000" dirty="0" smtClean="0"/>
              <a:t>i+1</a:t>
            </a:r>
            <a:r>
              <a:rPr lang="en-US" sz="2400" dirty="0" smtClean="0"/>
              <a:t> requiring just one edge to </a:t>
            </a:r>
            <a:r>
              <a:rPr lang="en-US" sz="2400" dirty="0" err="1" smtClean="0"/>
              <a:t>w</a:t>
            </a:r>
            <a:r>
              <a:rPr lang="en-US" sz="2400" baseline="-25000" dirty="0" err="1" smtClean="0"/>
              <a:t>i</a:t>
            </a:r>
            <a:r>
              <a:rPr lang="en-US" sz="2400" dirty="0" smtClean="0"/>
              <a:t>.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2400" noProof="0" dirty="0" smtClean="0"/>
              <a:t>This gives a worst-case degree of 7.</a:t>
            </a:r>
            <a:endParaRPr kumimoji="0" lang="en-US" sz="2400" b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5786"/>
            <a:ext cx="8229600" cy="1143000"/>
          </a:xfrm>
        </p:spPr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9210" y="1308786"/>
            <a:ext cx="7601858" cy="5104714"/>
          </a:xfrm>
        </p:spPr>
        <p:txBody>
          <a:bodyPr>
            <a:normAutofit/>
          </a:bodyPr>
          <a:lstStyle/>
          <a:p>
            <a:r>
              <a:rPr lang="en-US" dirty="0" smtClean="0"/>
              <a:t>Let S be a set of points in R</a:t>
            </a:r>
            <a:r>
              <a:rPr lang="en-US" baseline="30000" dirty="0" smtClean="0"/>
              <a:t>3</a:t>
            </a:r>
            <a:r>
              <a:rPr lang="en-US" dirty="0" smtClean="0"/>
              <a:t> with no four points coplanar.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Reaching Degree Optimality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1506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Recall the lower bound of 6 for </a:t>
            </a:r>
            <a:r>
              <a:rPr lang="en-US" dirty="0" err="1" smtClean="0"/>
              <a:t>n</a:t>
            </a:r>
            <a:r>
              <a:rPr lang="en-US" dirty="0" smtClean="0"/>
              <a:t> &gt; 12.</a:t>
            </a:r>
          </a:p>
          <a:p>
            <a:r>
              <a:rPr lang="en-US" b="1" dirty="0" smtClean="0"/>
              <a:t>Open Problem #1</a:t>
            </a:r>
            <a:r>
              <a:rPr lang="en-US" dirty="0" smtClean="0"/>
              <a:t>: Is there a point set that admits only degree-7 </a:t>
            </a:r>
            <a:r>
              <a:rPr lang="en-US" dirty="0" err="1" smtClean="0"/>
              <a:t>polyhedronizations</a:t>
            </a:r>
            <a:r>
              <a:rPr lang="en-US" dirty="0" smtClean="0"/>
              <a:t>?</a:t>
            </a:r>
          </a:p>
          <a:p>
            <a:r>
              <a:rPr lang="en-US" b="1" dirty="0" smtClean="0"/>
              <a:t>Open Problem #2</a:t>
            </a:r>
            <a:r>
              <a:rPr lang="en-US" dirty="0" smtClean="0"/>
              <a:t>: Is there an algorithm that produces a degree-6 polyhedronization?</a:t>
            </a:r>
          </a:p>
          <a:p>
            <a:r>
              <a:rPr lang="en-US" dirty="0" smtClean="0"/>
              <a:t>Improving our algorithm to degree-6 would produce a long sequence of tunnels where </a:t>
            </a:r>
            <a:r>
              <a:rPr lang="en-US" b="1" dirty="0" smtClean="0"/>
              <a:t>every</a:t>
            </a:r>
            <a:r>
              <a:rPr lang="en-US" dirty="0" smtClean="0"/>
              <a:t> vertex has degree 6.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462954" y="-113551"/>
            <a:ext cx="8229600" cy="1143000"/>
          </a:xfrm>
        </p:spPr>
        <p:txBody>
          <a:bodyPr/>
          <a:lstStyle/>
          <a:p>
            <a:r>
              <a:rPr lang="en-US" dirty="0" smtClean="0"/>
              <a:t>Serpentine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679" y="4245974"/>
            <a:ext cx="9060563" cy="4060567"/>
          </a:xfrm>
        </p:spPr>
        <p:txBody>
          <a:bodyPr>
            <a:normAutofit/>
          </a:bodyPr>
          <a:lstStyle/>
          <a:p>
            <a:r>
              <a:rPr lang="en-US" dirty="0" smtClean="0"/>
              <a:t>Recall that each tunnel consists of three </a:t>
            </a:r>
            <a:r>
              <a:rPr lang="en-US" dirty="0" err="1" smtClean="0"/>
              <a:t>tetrahedra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Their dual is a short chain.</a:t>
            </a:r>
          </a:p>
          <a:p>
            <a:r>
              <a:rPr lang="en-US" dirty="0" smtClean="0"/>
              <a:t>Adjacent tunnels connect at their ends.</a:t>
            </a:r>
          </a:p>
          <a:p>
            <a:r>
              <a:rPr lang="en-US" dirty="0" smtClean="0"/>
              <a:t>So the polyhedronization is serpentine.</a:t>
            </a:r>
          </a:p>
        </p:txBody>
      </p:sp>
      <p:pic>
        <p:nvPicPr>
          <p:cNvPr id="4" name="Content Placeholder 4" descr="tunnel-tetra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rcRect l="-16914" r="-16914"/>
              <a:stretch>
                <a:fillRect/>
              </a:stretch>
            </p:blipFill>
          </mc:Choice>
          <mc:Fallback>
            <p:blipFill>
              <a:blip r:embed="rId3"/>
              <a:srcRect l="-16914" r="-16914"/>
              <a:stretch>
                <a:fillRect/>
              </a:stretch>
            </p:blipFill>
          </mc:Fallback>
        </mc:AlternateContent>
        <p:spPr>
          <a:xfrm>
            <a:off x="2493712" y="201963"/>
            <a:ext cx="7150986" cy="393276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366199" y="1152965"/>
            <a:ext cx="262566" cy="3210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759628" y="174150"/>
            <a:ext cx="262566" cy="3210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513359" y="643476"/>
            <a:ext cx="262566" cy="3210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642297" y="2376693"/>
            <a:ext cx="566421" cy="3210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432285" y="3974193"/>
            <a:ext cx="262566" cy="3210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701773" y="3083742"/>
            <a:ext cx="289727" cy="615267"/>
          </a:xfrm>
          <a:prstGeom prst="rect">
            <a:avLst/>
          </a:prstGeom>
          <a:solidFill>
            <a:srgbClr val="D5D5D5"/>
          </a:solidFill>
          <a:ln>
            <a:solidFill>
              <a:srgbClr val="B3B3B3">
                <a:alpha val="0"/>
              </a:srgb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Screen shot 2010-08-04 at 4.32.36 P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3468" y="3824391"/>
            <a:ext cx="269101" cy="281061"/>
          </a:xfrm>
          <a:prstGeom prst="rect">
            <a:avLst/>
          </a:prstGeom>
        </p:spPr>
      </p:pic>
      <p:pic>
        <p:nvPicPr>
          <p:cNvPr id="14" name="Picture 13" descr="Screen shot 2010-08-04 at 4.33.13 PM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81995" y="272614"/>
            <a:ext cx="512856" cy="29669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50"/>
            <a:ext cx="8229600" cy="1143000"/>
          </a:xfrm>
        </p:spPr>
        <p:txBody>
          <a:bodyPr/>
          <a:lstStyle/>
          <a:p>
            <a:r>
              <a:rPr lang="en-US" dirty="0" smtClean="0"/>
              <a:t>Running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2041071"/>
            <a:ext cx="8550729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The algorithm runs in                      expected time.</a:t>
            </a:r>
          </a:p>
          <a:p>
            <a:r>
              <a:rPr lang="en-US" dirty="0" smtClean="0"/>
              <a:t>Uses dynamic convex hull (Chan 2010) to find the next T</a:t>
            </a:r>
            <a:r>
              <a:rPr lang="en-US" baseline="-25000" dirty="0" smtClean="0"/>
              <a:t>i</a:t>
            </a:r>
            <a:r>
              <a:rPr lang="en-US" dirty="0" smtClean="0"/>
              <a:t> and update the convex hull in expected time                  .</a:t>
            </a:r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graphicFrame>
        <p:nvGraphicFramePr>
          <p:cNvPr id="27656" name="Object 8"/>
          <p:cNvGraphicFramePr>
            <a:graphicFrameLocks noChangeAspect="1"/>
          </p:cNvGraphicFramePr>
          <p:nvPr/>
        </p:nvGraphicFramePr>
        <p:xfrm>
          <a:off x="4470220" y="2059213"/>
          <a:ext cx="1884363" cy="547688"/>
        </p:xfrm>
        <a:graphic>
          <a:graphicData uri="http://schemas.openxmlformats.org/presentationml/2006/ole">
            <p:oleObj spid="_x0000_s27656" name="Equation" r:id="rId3" imgW="698500" imgH="203200" progId="Equation.3">
              <p:embed/>
            </p:oleObj>
          </a:graphicData>
        </a:graphic>
      </p:graphicFrame>
      <p:graphicFrame>
        <p:nvGraphicFramePr>
          <p:cNvPr id="27662" name="Object 14"/>
          <p:cNvGraphicFramePr>
            <a:graphicFrameLocks noChangeAspect="1"/>
          </p:cNvGraphicFramePr>
          <p:nvPr/>
        </p:nvGraphicFramePr>
        <p:xfrm>
          <a:off x="3303703" y="3637642"/>
          <a:ext cx="1611312" cy="547687"/>
        </p:xfrm>
        <a:graphic>
          <a:graphicData uri="http://schemas.openxmlformats.org/presentationml/2006/ole">
            <p:oleObj spid="_x0000_s27662" name="Equation" r:id="rId4" imgW="596900" imgH="203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5043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We gave an                      expected-time algorithm that computes a degree-7 serpentine polyhedronization of any point set.</a:t>
            </a:r>
          </a:p>
          <a:p>
            <a:r>
              <a:rPr lang="en-US" dirty="0" smtClean="0"/>
              <a:t>The algorithm uses iterative convex hulls to connect triplets of points with tunnels.</a:t>
            </a:r>
          </a:p>
        </p:txBody>
      </p:sp>
      <p:graphicFrame>
        <p:nvGraphicFramePr>
          <p:cNvPr id="30726" name="Object 6"/>
          <p:cNvGraphicFramePr>
            <a:graphicFrameLocks noChangeAspect="1"/>
          </p:cNvGraphicFramePr>
          <p:nvPr/>
        </p:nvGraphicFramePr>
        <p:xfrm>
          <a:off x="2851826" y="2241326"/>
          <a:ext cx="1884137" cy="548113"/>
        </p:xfrm>
        <a:graphic>
          <a:graphicData uri="http://schemas.openxmlformats.org/presentationml/2006/ole">
            <p:oleObj spid="_x0000_s30726" name="Equation" r:id="rId3" imgW="698500" imgH="203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50"/>
            <a:ext cx="8229600" cy="1143000"/>
          </a:xfrm>
        </p:spPr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23575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B. </a:t>
            </a:r>
            <a:r>
              <a:rPr lang="en-US" sz="2800" dirty="0" err="1" smtClean="0"/>
              <a:t>Grünbaum</a:t>
            </a:r>
            <a:r>
              <a:rPr lang="en-US" sz="2800" dirty="0" smtClean="0"/>
              <a:t>, Hamiltonian polygons and </a:t>
            </a:r>
            <a:r>
              <a:rPr lang="en-US" sz="2800" dirty="0" err="1" smtClean="0"/>
              <a:t>polyhedra</a:t>
            </a:r>
            <a:r>
              <a:rPr lang="en-US" sz="2800" dirty="0" smtClean="0"/>
              <a:t>. </a:t>
            </a:r>
            <a:r>
              <a:rPr lang="en-US" sz="2800" dirty="0" err="1" smtClean="0"/>
              <a:t>Geombinatorics</a:t>
            </a:r>
            <a:r>
              <a:rPr lang="en-US" sz="2800" dirty="0" smtClean="0"/>
              <a:t>, 3 (1994), 83–89.</a:t>
            </a:r>
          </a:p>
          <a:p>
            <a:r>
              <a:rPr lang="en-US" sz="2800" dirty="0" smtClean="0"/>
              <a:t>P. </a:t>
            </a:r>
            <a:r>
              <a:rPr lang="en-US" sz="2800" dirty="0" err="1" smtClean="0"/>
              <a:t>Agarwal</a:t>
            </a:r>
            <a:r>
              <a:rPr lang="en-US" sz="2800" dirty="0" smtClean="0"/>
              <a:t>, F. </a:t>
            </a:r>
            <a:r>
              <a:rPr lang="en-US" sz="2800" dirty="0" err="1" smtClean="0"/>
              <a:t>Hurtado</a:t>
            </a:r>
            <a:r>
              <a:rPr lang="en-US" sz="2800" dirty="0" smtClean="0"/>
              <a:t>, G.T. Toussaint, and J. </a:t>
            </a:r>
            <a:r>
              <a:rPr lang="en-US" sz="2800" dirty="0" err="1" smtClean="0"/>
              <a:t>Trias</a:t>
            </a:r>
            <a:r>
              <a:rPr lang="en-US" sz="2800" dirty="0" smtClean="0"/>
              <a:t>, On </a:t>
            </a:r>
            <a:r>
              <a:rPr lang="en-US" sz="2800" dirty="0" err="1" smtClean="0"/>
              <a:t>polyhedra</a:t>
            </a:r>
            <a:r>
              <a:rPr lang="en-US" sz="2800" dirty="0" smtClean="0"/>
              <a:t> induced by point sets in space, Discrete Applied Mathematics, 156 (2008), 42–54.</a:t>
            </a:r>
          </a:p>
          <a:p>
            <a:r>
              <a:rPr lang="en-US" sz="2800" dirty="0" smtClean="0"/>
              <a:t>T. Chan, A dynamic data structure for 3-d convex hulls and 2-d nearest neighbor queries, Journal of the ACM, 57 (2010), 1-16.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5786"/>
            <a:ext cx="8229600" cy="1143000"/>
          </a:xfrm>
        </p:spPr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9210" y="1308786"/>
            <a:ext cx="7601858" cy="5104714"/>
          </a:xfrm>
        </p:spPr>
        <p:txBody>
          <a:bodyPr>
            <a:normAutofit/>
          </a:bodyPr>
          <a:lstStyle/>
          <a:p>
            <a:r>
              <a:rPr lang="en-US" dirty="0" smtClean="0"/>
              <a:t>Let S be a set of points in R</a:t>
            </a:r>
            <a:r>
              <a:rPr lang="en-US" baseline="30000" dirty="0" smtClean="0"/>
              <a:t>3</a:t>
            </a:r>
            <a:r>
              <a:rPr lang="en-US" dirty="0" smtClean="0"/>
              <a:t> with no four points coplanar.</a:t>
            </a:r>
          </a:p>
          <a:p>
            <a:r>
              <a:rPr lang="en-US" dirty="0" smtClean="0"/>
              <a:t>Find a polyhedron P such that P:</a:t>
            </a:r>
            <a:endParaRPr lang="en-US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5786"/>
            <a:ext cx="8229600" cy="1143000"/>
          </a:xfrm>
        </p:spPr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9210" y="1308786"/>
            <a:ext cx="7601858" cy="5104714"/>
          </a:xfrm>
        </p:spPr>
        <p:txBody>
          <a:bodyPr>
            <a:normAutofit/>
          </a:bodyPr>
          <a:lstStyle/>
          <a:p>
            <a:r>
              <a:rPr lang="en-US" dirty="0" smtClean="0"/>
              <a:t>Let S be a set of points in R</a:t>
            </a:r>
            <a:r>
              <a:rPr lang="en-US" baseline="30000" dirty="0" smtClean="0"/>
              <a:t>3</a:t>
            </a:r>
            <a:r>
              <a:rPr lang="en-US" dirty="0" smtClean="0"/>
              <a:t> with no four points coplanar.</a:t>
            </a:r>
          </a:p>
          <a:p>
            <a:r>
              <a:rPr lang="en-US" dirty="0" smtClean="0"/>
              <a:t>Find a polyhedron P such that P:</a:t>
            </a:r>
            <a:endParaRPr lang="en-US" i="1" dirty="0" smtClean="0"/>
          </a:p>
          <a:p>
            <a:pPr lvl="1"/>
            <a:r>
              <a:rPr lang="en-US" dirty="0" smtClean="0"/>
              <a:t>Has exactly S as vertices.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5786"/>
            <a:ext cx="8229600" cy="1143000"/>
          </a:xfrm>
        </p:spPr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9210" y="1308786"/>
            <a:ext cx="7601858" cy="5104714"/>
          </a:xfrm>
        </p:spPr>
        <p:txBody>
          <a:bodyPr>
            <a:normAutofit/>
          </a:bodyPr>
          <a:lstStyle/>
          <a:p>
            <a:r>
              <a:rPr lang="en-US" dirty="0" smtClean="0"/>
              <a:t>Let S be a set of points in R</a:t>
            </a:r>
            <a:r>
              <a:rPr lang="en-US" baseline="30000" dirty="0" smtClean="0"/>
              <a:t>3</a:t>
            </a:r>
            <a:r>
              <a:rPr lang="en-US" dirty="0" smtClean="0"/>
              <a:t> with no four points coplanar.</a:t>
            </a:r>
          </a:p>
          <a:p>
            <a:r>
              <a:rPr lang="en-US" dirty="0" smtClean="0"/>
              <a:t>Find a polyhedron P such that P:</a:t>
            </a:r>
            <a:endParaRPr lang="en-US" i="1" dirty="0" smtClean="0"/>
          </a:p>
          <a:p>
            <a:pPr lvl="1"/>
            <a:r>
              <a:rPr lang="en-US" dirty="0" smtClean="0"/>
              <a:t>Has exactly S as vertices.</a:t>
            </a:r>
          </a:p>
          <a:p>
            <a:pPr lvl="1"/>
            <a:r>
              <a:rPr lang="en-US" dirty="0" smtClean="0"/>
              <a:t>Is simple (sphere-like).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5786"/>
            <a:ext cx="8229600" cy="1143000"/>
          </a:xfrm>
        </p:spPr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9210" y="1308786"/>
            <a:ext cx="7601858" cy="5104714"/>
          </a:xfrm>
        </p:spPr>
        <p:txBody>
          <a:bodyPr>
            <a:normAutofit/>
          </a:bodyPr>
          <a:lstStyle/>
          <a:p>
            <a:r>
              <a:rPr lang="en-US" dirty="0" smtClean="0"/>
              <a:t>Let S be a set of points in R</a:t>
            </a:r>
            <a:r>
              <a:rPr lang="en-US" baseline="30000" dirty="0" smtClean="0"/>
              <a:t>3</a:t>
            </a:r>
            <a:r>
              <a:rPr lang="en-US" dirty="0" smtClean="0"/>
              <a:t> with no four points coplanar.</a:t>
            </a:r>
          </a:p>
          <a:p>
            <a:r>
              <a:rPr lang="en-US" dirty="0" smtClean="0"/>
              <a:t>Find a polyhedron P such that P:</a:t>
            </a:r>
            <a:endParaRPr lang="en-US" i="1" dirty="0" smtClean="0"/>
          </a:p>
          <a:p>
            <a:pPr lvl="1"/>
            <a:r>
              <a:rPr lang="en-US" dirty="0" smtClean="0"/>
              <a:t>Has exactly S as vertices.</a:t>
            </a:r>
          </a:p>
          <a:p>
            <a:pPr lvl="1"/>
            <a:r>
              <a:rPr lang="en-US" dirty="0" smtClean="0"/>
              <a:t>Is simple (sphere-like).</a:t>
            </a:r>
          </a:p>
          <a:p>
            <a:pPr lvl="1"/>
            <a:r>
              <a:rPr lang="en-US" dirty="0" smtClean="0"/>
              <a:t>Has every vertex incident to O(1) edges (degree = O(1)).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5786"/>
            <a:ext cx="8229600" cy="1143000"/>
          </a:xfrm>
        </p:spPr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9210" y="1308786"/>
            <a:ext cx="7601858" cy="5104714"/>
          </a:xfrm>
        </p:spPr>
        <p:txBody>
          <a:bodyPr>
            <a:normAutofit/>
          </a:bodyPr>
          <a:lstStyle/>
          <a:p>
            <a:r>
              <a:rPr lang="en-US" dirty="0" smtClean="0"/>
              <a:t>Let S be a set of points in R</a:t>
            </a:r>
            <a:r>
              <a:rPr lang="en-US" baseline="30000" dirty="0" smtClean="0"/>
              <a:t>3</a:t>
            </a:r>
            <a:r>
              <a:rPr lang="en-US" dirty="0" smtClean="0"/>
              <a:t> with no four points coplanar.</a:t>
            </a:r>
          </a:p>
          <a:p>
            <a:r>
              <a:rPr lang="en-US" dirty="0" smtClean="0"/>
              <a:t>Find a polyhedron P such that P:</a:t>
            </a:r>
            <a:endParaRPr lang="en-US" i="1" dirty="0" smtClean="0"/>
          </a:p>
          <a:p>
            <a:pPr lvl="1"/>
            <a:r>
              <a:rPr lang="en-US" dirty="0" smtClean="0"/>
              <a:t>Has exactly S as vertices.</a:t>
            </a:r>
          </a:p>
          <a:p>
            <a:pPr lvl="1"/>
            <a:r>
              <a:rPr lang="en-US" dirty="0" smtClean="0"/>
              <a:t>Is simple (sphere-like).</a:t>
            </a:r>
          </a:p>
          <a:p>
            <a:pPr lvl="1"/>
            <a:r>
              <a:rPr lang="en-US" dirty="0" smtClean="0"/>
              <a:t>Has every vertex incident to O(1) edges (degree = O(1)).</a:t>
            </a:r>
          </a:p>
          <a:p>
            <a:pPr lvl="1"/>
            <a:r>
              <a:rPr lang="en-US" dirty="0" smtClean="0"/>
              <a:t>Has a </a:t>
            </a:r>
            <a:r>
              <a:rPr lang="en-US" dirty="0" err="1" smtClean="0"/>
              <a:t>tetrahedralization</a:t>
            </a:r>
            <a:r>
              <a:rPr lang="en-US" dirty="0" smtClean="0"/>
              <a:t> and a chain dual (</a:t>
            </a:r>
            <a:r>
              <a:rPr lang="en-US" i="1" dirty="0" smtClean="0"/>
              <a:t>serpentine</a:t>
            </a:r>
            <a:r>
              <a:rPr lang="en-US" dirty="0" smtClean="0"/>
              <a:t>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5786"/>
            <a:ext cx="8229600" cy="1143000"/>
          </a:xfrm>
        </p:spPr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95929"/>
            <a:ext cx="5070929" cy="348342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Let S be a set of points in R</a:t>
            </a:r>
            <a:r>
              <a:rPr lang="en-US" baseline="30000" dirty="0" smtClean="0"/>
              <a:t>3</a:t>
            </a:r>
            <a:r>
              <a:rPr lang="en-US" dirty="0" smtClean="0"/>
              <a:t> with no four points coplanar.</a:t>
            </a:r>
          </a:p>
          <a:p>
            <a:r>
              <a:rPr lang="en-US" dirty="0" smtClean="0"/>
              <a:t>Find a polyhedron P such that P:</a:t>
            </a:r>
            <a:endParaRPr lang="en-US" i="1" dirty="0" smtClean="0"/>
          </a:p>
          <a:p>
            <a:pPr lvl="1"/>
            <a:r>
              <a:rPr lang="en-US" dirty="0" smtClean="0"/>
              <a:t>Has exactly S as vertices.</a:t>
            </a:r>
          </a:p>
          <a:p>
            <a:pPr lvl="1"/>
            <a:r>
              <a:rPr lang="en-US" dirty="0" smtClean="0"/>
              <a:t>Is simple (sphere-like).</a:t>
            </a:r>
          </a:p>
          <a:p>
            <a:pPr lvl="1"/>
            <a:r>
              <a:rPr lang="en-US" dirty="0" smtClean="0"/>
              <a:t>Has every vertex incident to O(1) edges (degree = O(1)).</a:t>
            </a:r>
          </a:p>
          <a:p>
            <a:pPr lvl="1"/>
            <a:r>
              <a:rPr lang="en-US" dirty="0" smtClean="0"/>
              <a:t>Has a </a:t>
            </a:r>
            <a:r>
              <a:rPr lang="en-US" dirty="0" err="1" smtClean="0"/>
              <a:t>tetrahedralization</a:t>
            </a:r>
            <a:r>
              <a:rPr lang="en-US" dirty="0" smtClean="0"/>
              <a:t> and a chain dual (</a:t>
            </a:r>
            <a:r>
              <a:rPr lang="en-US" i="1" dirty="0" smtClean="0"/>
              <a:t>serpentine</a:t>
            </a:r>
            <a:r>
              <a:rPr lang="en-US" dirty="0" smtClean="0"/>
              <a:t>).</a:t>
            </a:r>
          </a:p>
        </p:txBody>
      </p:sp>
      <p:pic>
        <p:nvPicPr>
          <p:cNvPr id="4" name="Picture 3" descr="Screen shot 2010-08-04 at 4.54.30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4074" y="1693857"/>
            <a:ext cx="3685500" cy="3685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1700s, Euler’s formula gave a lower bound of degree 6 for </a:t>
            </a:r>
            <a:r>
              <a:rPr lang="en-US" dirty="0" err="1" smtClean="0"/>
              <a:t>n</a:t>
            </a:r>
            <a:r>
              <a:rPr lang="en-US" dirty="0" smtClean="0"/>
              <a:t> &gt; 12.</a:t>
            </a:r>
          </a:p>
          <a:p>
            <a:r>
              <a:rPr lang="en-US" dirty="0" smtClean="0"/>
              <a:t>In 1994, </a:t>
            </a:r>
            <a:r>
              <a:rPr lang="en-US" dirty="0" err="1" smtClean="0"/>
              <a:t>Grünbaum</a:t>
            </a:r>
            <a:r>
              <a:rPr lang="en-US" dirty="0" smtClean="0"/>
              <a:t> showed that a polyhedronization is always possible.</a:t>
            </a:r>
          </a:p>
          <a:p>
            <a:r>
              <a:rPr lang="en-US" dirty="0" smtClean="0"/>
              <a:t>In 2008, </a:t>
            </a:r>
            <a:r>
              <a:rPr lang="en-US" dirty="0" err="1" smtClean="0"/>
              <a:t>Agarwal</a:t>
            </a:r>
            <a:r>
              <a:rPr lang="en-US" dirty="0" smtClean="0"/>
              <a:t>, </a:t>
            </a:r>
            <a:r>
              <a:rPr lang="en-US" dirty="0" err="1" smtClean="0"/>
              <a:t>Hurtado</a:t>
            </a:r>
            <a:r>
              <a:rPr lang="en-US" dirty="0" smtClean="0"/>
              <a:t>, Toussaint, and </a:t>
            </a:r>
            <a:r>
              <a:rPr lang="en-US" dirty="0" err="1" smtClean="0"/>
              <a:t>Trias</a:t>
            </a:r>
            <a:r>
              <a:rPr lang="en-US" dirty="0" smtClean="0"/>
              <a:t> gave several                    algorithms for serpentine </a:t>
            </a:r>
            <a:r>
              <a:rPr lang="en-US" dirty="0" err="1" smtClean="0"/>
              <a:t>polyhedronizations</a:t>
            </a:r>
            <a:r>
              <a:rPr lang="en-US" dirty="0" smtClean="0"/>
              <a:t> with             non-constant degree.</a:t>
            </a:r>
          </a:p>
        </p:txBody>
      </p:sp>
      <p:graphicFrame>
        <p:nvGraphicFramePr>
          <p:cNvPr id="16387" name="Object 3"/>
          <p:cNvGraphicFramePr>
            <a:graphicFrameLocks noChangeAspect="1"/>
          </p:cNvGraphicFramePr>
          <p:nvPr/>
        </p:nvGraphicFramePr>
        <p:xfrm>
          <a:off x="2971534" y="4327079"/>
          <a:ext cx="1697654" cy="475343"/>
        </p:xfrm>
        <a:graphic>
          <a:graphicData uri="http://schemas.openxmlformats.org/presentationml/2006/ole">
            <p:oleObj spid="_x0000_s16387" name="Equation" r:id="rId3" imgW="635000" imgH="1778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4635</TotalTime>
  <Words>1073</Words>
  <Application>Microsoft Macintosh PowerPoint</Application>
  <PresentationFormat>On-screen Show (4:3)</PresentationFormat>
  <Paragraphs>105</Paragraphs>
  <Slides>24</Slides>
  <Notes>0</Notes>
  <HiddenSlides>0</HiddenSlides>
  <MMClips>0</MMClips>
  <ScaleCrop>false</ScaleCrop>
  <HeadingPairs>
    <vt:vector size="6" baseType="variant">
      <vt:variant>
        <vt:lpstr>Design Template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6" baseType="lpstr">
      <vt:lpstr>Office Theme</vt:lpstr>
      <vt:lpstr>Equation</vt:lpstr>
      <vt:lpstr>Bounded-Degree Polyhedronization of Point Sets</vt:lpstr>
      <vt:lpstr>The Problem</vt:lpstr>
      <vt:lpstr>The Problem</vt:lpstr>
      <vt:lpstr>The Problem</vt:lpstr>
      <vt:lpstr>The Problem</vt:lpstr>
      <vt:lpstr>The Problem</vt:lpstr>
      <vt:lpstr>The Problem</vt:lpstr>
      <vt:lpstr>The Problem</vt:lpstr>
      <vt:lpstr>History</vt:lpstr>
      <vt:lpstr>In This Work</vt:lpstr>
      <vt:lpstr>A High-Level Algorithm</vt:lpstr>
      <vt:lpstr>A High-Level Algorithm</vt:lpstr>
      <vt:lpstr>A High-Level Algorithm</vt:lpstr>
      <vt:lpstr>A High-Level Algorithm</vt:lpstr>
      <vt:lpstr>A High-Level Algorithm</vt:lpstr>
      <vt:lpstr>A High-Level Algorithm</vt:lpstr>
      <vt:lpstr>Tunnels</vt:lpstr>
      <vt:lpstr>Degree-8 Bound</vt:lpstr>
      <vt:lpstr>Selecting Ti+1 Carefully</vt:lpstr>
      <vt:lpstr>Reaching Degree Optimality</vt:lpstr>
      <vt:lpstr>Serpentine</vt:lpstr>
      <vt:lpstr>Running Time</vt:lpstr>
      <vt:lpstr>Conclusion</vt:lpstr>
      <vt:lpstr>References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Bounded-Degree Polyhedronization of Point Sets</dc:title>
  <dc:creator>Andrew Winslow</dc:creator>
  <cp:lastModifiedBy>Andrew Winslow</cp:lastModifiedBy>
  <cp:revision>298</cp:revision>
  <dcterms:created xsi:type="dcterms:W3CDTF">2011-04-06T00:29:21Z</dcterms:created>
  <dcterms:modified xsi:type="dcterms:W3CDTF">2011-04-06T00:30:29Z</dcterms:modified>
</cp:coreProperties>
</file>