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18" r:id="rId3"/>
    <p:sldId id="319" r:id="rId4"/>
    <p:sldId id="310" r:id="rId5"/>
    <p:sldId id="326" r:id="rId6"/>
    <p:sldId id="321" r:id="rId7"/>
    <p:sldId id="322" r:id="rId8"/>
    <p:sldId id="294" r:id="rId9"/>
    <p:sldId id="296" r:id="rId10"/>
    <p:sldId id="297" r:id="rId11"/>
    <p:sldId id="312" r:id="rId12"/>
    <p:sldId id="313" r:id="rId13"/>
    <p:sldId id="315" r:id="rId14"/>
    <p:sldId id="316" r:id="rId15"/>
    <p:sldId id="298" r:id="rId16"/>
    <p:sldId id="327" r:id="rId17"/>
    <p:sldId id="300" r:id="rId18"/>
    <p:sldId id="301" r:id="rId19"/>
    <p:sldId id="323" r:id="rId20"/>
    <p:sldId id="324" r:id="rId21"/>
    <p:sldId id="302" r:id="rId22"/>
    <p:sldId id="328" r:id="rId23"/>
    <p:sldId id="31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290" autoAdjust="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A40D3-212C-DB40-8D38-14B82C753F72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6A676-8025-E74E-A787-9907F5F52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9D11-3141-4F4D-A6B6-97C412653AF1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df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d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df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df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df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df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df"/><Relationship Id="rId5" Type="http://schemas.openxmlformats.org/officeDocument/2006/relationships/image" Target="../media/image9.png"/><Relationship Id="rId6" Type="http://schemas.openxmlformats.org/officeDocument/2006/relationships/image" Target="../media/image10.pdf"/><Relationship Id="rId7" Type="http://schemas.openxmlformats.org/officeDocument/2006/relationships/image" Target="../media/image11.png"/><Relationship Id="rId8" Type="http://schemas.openxmlformats.org/officeDocument/2006/relationships/image" Target="../media/image12.pdf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2618"/>
            <a:ext cx="9144000" cy="1470025"/>
          </a:xfrm>
        </p:spPr>
        <p:txBody>
          <a:bodyPr>
            <a:no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Open Guard Edges and Edge Guards in Simple Polygons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0" y="4272457"/>
            <a:ext cx="7874000" cy="17526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Csaba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Tóth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</a:rPr>
              <a:t>Godfried</a:t>
            </a:r>
            <a:r>
              <a:rPr lang="en-US" sz="3600" dirty="0" smtClean="0">
                <a:solidFill>
                  <a:schemeClr val="bg1"/>
                </a:solidFill>
              </a:rPr>
              <a:t> Toussaint, and </a:t>
            </a:r>
            <a:r>
              <a:rPr lang="en-US" sz="3600" dirty="0" smtClean="0">
                <a:solidFill>
                  <a:srgbClr val="FF6600"/>
                </a:solidFill>
              </a:rPr>
              <a:t>Andrew Winslow</a:t>
            </a:r>
            <a:endParaRPr lang="en-US" sz="3600" dirty="0">
              <a:solidFill>
                <a:srgbClr val="FF66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73620" y="2209752"/>
            <a:ext cx="5024093" cy="1771206"/>
            <a:chOff x="2825068" y="2990396"/>
            <a:chExt cx="3746502" cy="1320801"/>
          </a:xfrm>
        </p:grpSpPr>
        <p:sp>
          <p:nvSpPr>
            <p:cNvPr id="9" name="Rectangle 8"/>
            <p:cNvSpPr/>
            <p:nvPr/>
          </p:nvSpPr>
          <p:spPr>
            <a:xfrm>
              <a:off x="2825068" y="2990396"/>
              <a:ext cx="3746501" cy="1320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openclosed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2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2825069" y="2990397"/>
              <a:ext cx="3746501" cy="1320800"/>
            </a:xfrm>
            <a:prstGeom prst="rect">
              <a:avLst/>
            </a:prstGeom>
          </p:spPr>
        </p:pic>
      </p:grpSp>
      <p:pic>
        <p:nvPicPr>
          <p:cNvPr id="11" name="Picture 10" descr="calgar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621" y="5633216"/>
            <a:ext cx="1052879" cy="1100737"/>
          </a:xfrm>
          <a:prstGeom prst="rect">
            <a:avLst/>
          </a:prstGeom>
        </p:spPr>
      </p:pic>
      <p:pic>
        <p:nvPicPr>
          <p:cNvPr id="12" name="Picture 11" descr="tuft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812" y="5628050"/>
            <a:ext cx="1105901" cy="1105901"/>
          </a:xfrm>
          <a:prstGeom prst="rect">
            <a:avLst/>
          </a:prstGeom>
        </p:spPr>
      </p:pic>
      <p:pic>
        <p:nvPicPr>
          <p:cNvPr id="13" name="Picture 12" descr="harvar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548" y="5633216"/>
            <a:ext cx="931039" cy="1100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Our Work on Maximizing Guard Edges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675556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We give a short proof that non-</a:t>
            </a:r>
            <a:r>
              <a:rPr lang="en-US" sz="3600" dirty="0" err="1" smtClean="0">
                <a:solidFill>
                  <a:schemeClr val="bg1"/>
                </a:solidFill>
              </a:rPr>
              <a:t>starshaped</a:t>
            </a:r>
            <a:endParaRPr lang="en-US" sz="3600" dirty="0" smtClean="0">
              <a:solidFill>
                <a:schemeClr val="bg1"/>
              </a:solidFill>
            </a:endParaRP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simple polygons have at most 3 closed guard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edges.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87506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We prove non-</a:t>
            </a:r>
            <a:r>
              <a:rPr lang="en-US" sz="3600" dirty="0" err="1" smtClean="0">
                <a:solidFill>
                  <a:schemeClr val="bg1"/>
                </a:solidFill>
              </a:rPr>
              <a:t>starshaped</a:t>
            </a:r>
            <a:r>
              <a:rPr lang="en-US" sz="3600" dirty="0" smtClean="0">
                <a:solidFill>
                  <a:schemeClr val="bg1"/>
                </a:solidFill>
              </a:rPr>
              <a:t> simple polygons have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at most 1 </a:t>
            </a:r>
            <a:r>
              <a:rPr lang="en-US" sz="3600" i="1" dirty="0" smtClean="0">
                <a:solidFill>
                  <a:schemeClr val="bg1"/>
                </a:solidFill>
              </a:rPr>
              <a:t>open</a:t>
            </a:r>
            <a:r>
              <a:rPr lang="en-US" sz="3600" dirty="0" smtClean="0">
                <a:solidFill>
                  <a:schemeClr val="bg1"/>
                </a:solidFill>
              </a:rPr>
              <a:t> guard edge.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>
          <a:xfrm>
            <a:off x="480786" y="298288"/>
            <a:ext cx="9144000" cy="3090812"/>
            <a:chOff x="0" y="177616"/>
            <a:chExt cx="9144000" cy="3090812"/>
          </a:xfrm>
        </p:grpSpPr>
        <p:grpSp>
          <p:nvGrpSpPr>
            <p:cNvPr id="3" name="Group 11"/>
            <p:cNvGrpSpPr/>
            <p:nvPr/>
          </p:nvGrpSpPr>
          <p:grpSpPr>
            <a:xfrm>
              <a:off x="2958193" y="177616"/>
              <a:ext cx="4575486" cy="3090812"/>
              <a:chOff x="3465286" y="3743306"/>
              <a:chExt cx="4575486" cy="309081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465286" y="3863978"/>
                <a:ext cx="4482646" cy="2660436"/>
                <a:chOff x="3501571" y="4526643"/>
                <a:chExt cx="3194504" cy="1895928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5406571" y="4526643"/>
                  <a:ext cx="1289504" cy="18959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Picture 5" descr="openguards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2"/>
                    <a:stretch>
                      <a:fillRect/>
                    </a:stretch>
                  </p:blipFill>
                </mc:Choice>
                <mc:Fallback>
                  <p:blipFill>
                    <a:blip r:embed="rId3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3711575" y="4945063"/>
                  <a:ext cx="2882900" cy="1193800"/>
                </a:xfrm>
                <a:prstGeom prst="rect">
                  <a:avLst/>
                </a:prstGeom>
              </p:spPr>
            </p:pic>
            <p:sp>
              <p:nvSpPr>
                <p:cNvPr id="8" name="Rectangle 7"/>
                <p:cNvSpPr/>
                <p:nvPr/>
              </p:nvSpPr>
              <p:spPr>
                <a:xfrm>
                  <a:off x="3501571" y="4526643"/>
                  <a:ext cx="1905000" cy="189592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6086246" y="3743306"/>
                <a:ext cx="1954526" cy="7078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086246" y="6126304"/>
                <a:ext cx="1870844" cy="7078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0" y="1376181"/>
              <a:ext cx="914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sz="3600" dirty="0" smtClean="0">
                  <a:solidFill>
                    <a:schemeClr val="bg1"/>
                  </a:solidFill>
                </a:rPr>
                <a:t>Lower bound: the comb.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0" y="4116191"/>
            <a:ext cx="5330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3600" dirty="0" smtClean="0">
                <a:solidFill>
                  <a:schemeClr val="bg1"/>
                </a:solidFill>
              </a:rPr>
              <a:t>Upper bound: 2 guard</a:t>
            </a:r>
          </a:p>
          <a:p>
            <a:pPr marL="742950" indent="-742950" algn="ctr"/>
            <a:r>
              <a:rPr lang="en-US" sz="3600" dirty="0" smtClean="0">
                <a:solidFill>
                  <a:schemeClr val="bg1"/>
                </a:solidFill>
              </a:rPr>
              <a:t>edges implies </a:t>
            </a:r>
            <a:r>
              <a:rPr lang="en-US" sz="3600" dirty="0" err="1" smtClean="0">
                <a:solidFill>
                  <a:schemeClr val="bg1"/>
                </a:solidFill>
              </a:rPr>
              <a:t>starshaped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79153" y="3534927"/>
            <a:ext cx="3165929" cy="2516204"/>
            <a:chOff x="3383643" y="4572000"/>
            <a:chExt cx="2431143" cy="1932214"/>
          </a:xfrm>
        </p:grpSpPr>
        <p:sp>
          <p:nvSpPr>
            <p:cNvPr id="14" name="Rectangle 13"/>
            <p:cNvSpPr/>
            <p:nvPr/>
          </p:nvSpPr>
          <p:spPr>
            <a:xfrm>
              <a:off x="3383643" y="4572000"/>
              <a:ext cx="2431143" cy="1932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two-open-guard-edg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3492502" y="4741553"/>
              <a:ext cx="2240646" cy="1653810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Maximizing Open Guard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Open Guard Edge Upper Bound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130771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1. Define edge-point visibility as disjoint pair of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geodesics from endpoints of edge to point.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17924" y="2984504"/>
            <a:ext cx="8957972" cy="2721425"/>
            <a:chOff x="117924" y="2984504"/>
            <a:chExt cx="8957972" cy="2721425"/>
          </a:xfrm>
        </p:grpSpPr>
        <p:sp>
          <p:nvSpPr>
            <p:cNvPr id="20" name="Rectangle 19"/>
            <p:cNvSpPr/>
            <p:nvPr/>
          </p:nvSpPr>
          <p:spPr>
            <a:xfrm>
              <a:off x="117924" y="2984504"/>
              <a:ext cx="8957972" cy="2721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geodesic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429351" y="3178179"/>
              <a:ext cx="8353643" cy="238045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13430" y="2736412"/>
            <a:ext cx="4784026" cy="380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blah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427644" y="3060989"/>
            <a:ext cx="4409164" cy="3254383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Open Guard Edge Upper Bound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130771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2. Assume two guard edges, and show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opposite vertex geodesics are single segments.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Open Guard Edge Upper Bound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130771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3. Show that intersection is in the kernel of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polygon by empty quad formed. 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213430" y="2736412"/>
            <a:ext cx="4784026" cy="3802228"/>
            <a:chOff x="3383643" y="4572000"/>
            <a:chExt cx="2431143" cy="1932214"/>
          </a:xfrm>
        </p:grpSpPr>
        <p:sp>
          <p:nvSpPr>
            <p:cNvPr id="8" name="Rectangle 7"/>
            <p:cNvSpPr/>
            <p:nvPr/>
          </p:nvSpPr>
          <p:spPr>
            <a:xfrm>
              <a:off x="3383643" y="4572000"/>
              <a:ext cx="2431143" cy="1932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two-open-guard-edg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3492502" y="4741553"/>
              <a:ext cx="2240646" cy="16538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At Most 3 Closed Guard Edges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5598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Use a similar approach as for open guard edges: 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if a polygon has 4 closed guard edges, then it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must be </a:t>
            </a:r>
            <a:r>
              <a:rPr lang="en-US" sz="3600" dirty="0" err="1" smtClean="0">
                <a:solidFill>
                  <a:schemeClr val="bg1"/>
                </a:solidFill>
              </a:rPr>
              <a:t>starshaped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08767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This gives a simple proof of the 3 closed edge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guard result in [Park 93].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Finding Guard Edges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0" y="1496786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[Sack, </a:t>
            </a:r>
            <a:r>
              <a:rPr lang="en-US" sz="3600" dirty="0" err="1" smtClean="0">
                <a:solidFill>
                  <a:schemeClr val="bg1"/>
                </a:solidFill>
              </a:rPr>
              <a:t>Suri</a:t>
            </a:r>
            <a:r>
              <a:rPr lang="en-US" sz="3600" dirty="0" smtClean="0">
                <a:solidFill>
                  <a:schemeClr val="bg1"/>
                </a:solidFill>
              </a:rPr>
              <a:t> 88] and [Shin, Woo 89] give </a:t>
            </a:r>
            <a:r>
              <a:rPr lang="en-US" sz="3600" dirty="0" err="1" smtClean="0">
                <a:solidFill>
                  <a:schemeClr val="bg1"/>
                </a:solidFill>
              </a:rPr>
              <a:t>O(n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algorithms for finding all closed guard edges of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an arbitrary polygon.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0" y="396202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We give an </a:t>
            </a:r>
            <a:r>
              <a:rPr lang="en-US" sz="3600" dirty="0" err="1" smtClean="0">
                <a:solidFill>
                  <a:schemeClr val="bg1"/>
                </a:solidFill>
              </a:rPr>
              <a:t>O(n</a:t>
            </a:r>
            <a:r>
              <a:rPr lang="en-US" sz="3600" dirty="0" smtClean="0">
                <a:solidFill>
                  <a:schemeClr val="bg1"/>
                </a:solidFill>
              </a:rPr>
              <a:t>) algorithm for finding all open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guard edges of an arbitrary simple polygon.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Finding All Open Guard Edges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681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Wrong intuition: find all edges in the kernel.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0" y="1814495"/>
            <a:ext cx="9411370" cy="4256861"/>
            <a:chOff x="0" y="1814495"/>
            <a:chExt cx="9411370" cy="4256861"/>
          </a:xfrm>
        </p:grpSpPr>
        <p:sp>
          <p:nvSpPr>
            <p:cNvPr id="15" name="TextBox 14"/>
            <p:cNvSpPr txBox="1"/>
            <p:nvPr/>
          </p:nvSpPr>
          <p:spPr>
            <a:xfrm>
              <a:off x="0" y="1814495"/>
              <a:ext cx="914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sz="3600" dirty="0" smtClean="0">
                  <a:solidFill>
                    <a:schemeClr val="bg1"/>
                  </a:solidFill>
                </a:rPr>
                <a:t>Guard edges can be outside the kernel.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954144" y="2589742"/>
              <a:ext cx="6457226" cy="3481614"/>
              <a:chOff x="3067732" y="3799114"/>
              <a:chExt cx="3516312" cy="1895929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067732" y="3909786"/>
                <a:ext cx="1705429" cy="14151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 descr="openguards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2"/>
                  <a:stretch>
                    <a:fillRect/>
                  </a:stretch>
                </p:blipFill>
              </mc:Choice>
              <mc:Fallback>
                <p:blipFill>
                  <a:blip r:embed="rId3"/>
                  <a:stretch>
                    <a:fillRect/>
                  </a:stretch>
                </p:blipFill>
              </mc:Fallback>
            </mc:AlternateContent>
            <p:spPr>
              <a:xfrm>
                <a:off x="3104016" y="4020003"/>
                <a:ext cx="2882900" cy="1193800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4878615" y="3799114"/>
                <a:ext cx="1705429" cy="18959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0" y="577540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We instead use a pair of weaker kernels.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360669" y="2001710"/>
            <a:ext cx="8461133" cy="3648272"/>
            <a:chOff x="721078" y="1851042"/>
            <a:chExt cx="4542557" cy="1958660"/>
          </a:xfrm>
        </p:grpSpPr>
        <p:sp>
          <p:nvSpPr>
            <p:cNvPr id="118" name="Rectangle 117"/>
            <p:cNvSpPr/>
            <p:nvPr/>
          </p:nvSpPr>
          <p:spPr>
            <a:xfrm>
              <a:off x="721078" y="1851042"/>
              <a:ext cx="4542557" cy="1958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 descr="kernel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839953" y="1958658"/>
              <a:ext cx="4305300" cy="1727200"/>
            </a:xfrm>
            <a:prstGeom prst="rect">
              <a:avLst/>
            </a:prstGeom>
          </p:spPr>
        </p:pic>
      </p:grpSp>
      <p:sp>
        <p:nvSpPr>
          <p:cNvPr id="130" name="Freeform 129"/>
          <p:cNvSpPr/>
          <p:nvPr/>
        </p:nvSpPr>
        <p:spPr>
          <a:xfrm>
            <a:off x="645744" y="2259992"/>
            <a:ext cx="3788363" cy="3099418"/>
          </a:xfrm>
          <a:custGeom>
            <a:avLst/>
            <a:gdLst>
              <a:gd name="connsiteX0" fmla="*/ 1087002 w 3788363"/>
              <a:gd name="connsiteY0" fmla="*/ 0 h 3099418"/>
              <a:gd name="connsiteX1" fmla="*/ 1151576 w 3788363"/>
              <a:gd name="connsiteY1" fmla="*/ 602665 h 3099418"/>
              <a:gd name="connsiteX2" fmla="*/ 548882 w 3788363"/>
              <a:gd name="connsiteY2" fmla="*/ 807140 h 3099418"/>
              <a:gd name="connsiteX3" fmla="*/ 193723 w 3788363"/>
              <a:gd name="connsiteY3" fmla="*/ 301332 h 3099418"/>
              <a:gd name="connsiteX4" fmla="*/ 0 w 3788363"/>
              <a:gd name="connsiteY4" fmla="*/ 1581995 h 3099418"/>
              <a:gd name="connsiteX5" fmla="*/ 688793 w 3788363"/>
              <a:gd name="connsiteY5" fmla="*/ 1764946 h 3099418"/>
              <a:gd name="connsiteX6" fmla="*/ 0 w 3788363"/>
              <a:gd name="connsiteY6" fmla="*/ 2862657 h 3099418"/>
              <a:gd name="connsiteX7" fmla="*/ 1452923 w 3788363"/>
              <a:gd name="connsiteY7" fmla="*/ 3077894 h 3099418"/>
              <a:gd name="connsiteX8" fmla="*/ 1743508 w 3788363"/>
              <a:gd name="connsiteY8" fmla="*/ 2690467 h 3099418"/>
              <a:gd name="connsiteX9" fmla="*/ 2443063 w 3788363"/>
              <a:gd name="connsiteY9" fmla="*/ 2701229 h 3099418"/>
              <a:gd name="connsiteX10" fmla="*/ 3465491 w 3788363"/>
              <a:gd name="connsiteY10" fmla="*/ 3099418 h 3099418"/>
              <a:gd name="connsiteX11" fmla="*/ 3788363 w 3788363"/>
              <a:gd name="connsiteY11" fmla="*/ 2023231 h 3099418"/>
              <a:gd name="connsiteX12" fmla="*/ 3239481 w 3788363"/>
              <a:gd name="connsiteY12" fmla="*/ 1678851 h 3099418"/>
              <a:gd name="connsiteX13" fmla="*/ 3314817 w 3788363"/>
              <a:gd name="connsiteY13" fmla="*/ 936283 h 3099418"/>
              <a:gd name="connsiteX14" fmla="*/ 2443063 w 3788363"/>
              <a:gd name="connsiteY14" fmla="*/ 419713 h 3099418"/>
              <a:gd name="connsiteX15" fmla="*/ 2055617 w 3788363"/>
              <a:gd name="connsiteY15" fmla="*/ 677998 h 3099418"/>
              <a:gd name="connsiteX16" fmla="*/ 1937231 w 3788363"/>
              <a:gd name="connsiteY16" fmla="*/ 75333 h 3099418"/>
              <a:gd name="connsiteX17" fmla="*/ 1087002 w 3788363"/>
              <a:gd name="connsiteY17" fmla="*/ 0 h 309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88363" h="3099418">
                <a:moveTo>
                  <a:pt x="1087002" y="0"/>
                </a:moveTo>
                <a:lnTo>
                  <a:pt x="1151576" y="602665"/>
                </a:lnTo>
                <a:lnTo>
                  <a:pt x="548882" y="807140"/>
                </a:lnTo>
                <a:lnTo>
                  <a:pt x="193723" y="301332"/>
                </a:lnTo>
                <a:lnTo>
                  <a:pt x="0" y="1581995"/>
                </a:lnTo>
                <a:lnTo>
                  <a:pt x="688793" y="1764946"/>
                </a:lnTo>
                <a:lnTo>
                  <a:pt x="0" y="2862657"/>
                </a:lnTo>
                <a:lnTo>
                  <a:pt x="1452923" y="3077894"/>
                </a:lnTo>
                <a:lnTo>
                  <a:pt x="1743508" y="2690467"/>
                </a:lnTo>
                <a:lnTo>
                  <a:pt x="2443063" y="2701229"/>
                </a:lnTo>
                <a:lnTo>
                  <a:pt x="3465491" y="3099418"/>
                </a:lnTo>
                <a:lnTo>
                  <a:pt x="3788363" y="2023231"/>
                </a:lnTo>
                <a:lnTo>
                  <a:pt x="3239481" y="1678851"/>
                </a:lnTo>
                <a:lnTo>
                  <a:pt x="3314817" y="936283"/>
                </a:lnTo>
                <a:lnTo>
                  <a:pt x="2443063" y="419713"/>
                </a:lnTo>
                <a:lnTo>
                  <a:pt x="2055617" y="677998"/>
                </a:lnTo>
                <a:lnTo>
                  <a:pt x="1937231" y="75333"/>
                </a:lnTo>
                <a:lnTo>
                  <a:pt x="108700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Left and Right Kernels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88950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Kernel pair generated by half of each reflex vertex.</a:t>
            </a:r>
          </a:p>
        </p:txBody>
      </p:sp>
      <p:sp>
        <p:nvSpPr>
          <p:cNvPr id="121" name="Freeform 120"/>
          <p:cNvSpPr/>
          <p:nvPr/>
        </p:nvSpPr>
        <p:spPr>
          <a:xfrm>
            <a:off x="742605" y="2593610"/>
            <a:ext cx="430496" cy="602665"/>
          </a:xfrm>
          <a:custGeom>
            <a:avLst/>
            <a:gdLst>
              <a:gd name="connsiteX0" fmla="*/ 96862 w 430496"/>
              <a:gd name="connsiteY0" fmla="*/ 53809 h 602665"/>
              <a:gd name="connsiteX1" fmla="*/ 0 w 430496"/>
              <a:gd name="connsiteY1" fmla="*/ 602665 h 602665"/>
              <a:gd name="connsiteX2" fmla="*/ 430496 w 430496"/>
              <a:gd name="connsiteY2" fmla="*/ 462760 h 602665"/>
              <a:gd name="connsiteX3" fmla="*/ 107624 w 430496"/>
              <a:gd name="connsiteY3" fmla="*/ 0 h 602665"/>
              <a:gd name="connsiteX4" fmla="*/ 96862 w 430496"/>
              <a:gd name="connsiteY4" fmla="*/ 53809 h 6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496" h="602665">
                <a:moveTo>
                  <a:pt x="96862" y="53809"/>
                </a:moveTo>
                <a:lnTo>
                  <a:pt x="0" y="602665"/>
                </a:lnTo>
                <a:lnTo>
                  <a:pt x="430496" y="462760"/>
                </a:lnTo>
                <a:lnTo>
                  <a:pt x="107624" y="0"/>
                </a:lnTo>
                <a:lnTo>
                  <a:pt x="96862" y="53809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645744" y="4035700"/>
            <a:ext cx="3626927" cy="1334472"/>
          </a:xfrm>
          <a:custGeom>
            <a:avLst/>
            <a:gdLst>
              <a:gd name="connsiteX0" fmla="*/ 688793 w 3626927"/>
              <a:gd name="connsiteY0" fmla="*/ 0 h 1334472"/>
              <a:gd name="connsiteX1" fmla="*/ 0 w 3626927"/>
              <a:gd name="connsiteY1" fmla="*/ 1086949 h 1334472"/>
              <a:gd name="connsiteX2" fmla="*/ 1452923 w 3626927"/>
              <a:gd name="connsiteY2" fmla="*/ 1291424 h 1334472"/>
              <a:gd name="connsiteX3" fmla="*/ 1721983 w 3626927"/>
              <a:gd name="connsiteY3" fmla="*/ 914759 h 1334472"/>
              <a:gd name="connsiteX4" fmla="*/ 2432301 w 3626927"/>
              <a:gd name="connsiteY4" fmla="*/ 925521 h 1334472"/>
              <a:gd name="connsiteX5" fmla="*/ 3465491 w 3626927"/>
              <a:gd name="connsiteY5" fmla="*/ 1334472 h 1334472"/>
              <a:gd name="connsiteX6" fmla="*/ 3626927 w 3626927"/>
              <a:gd name="connsiteY6" fmla="*/ 828664 h 1334472"/>
              <a:gd name="connsiteX7" fmla="*/ 688793 w 3626927"/>
              <a:gd name="connsiteY7" fmla="*/ 0 h 133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26927" h="1334472">
                <a:moveTo>
                  <a:pt x="688793" y="0"/>
                </a:moveTo>
                <a:lnTo>
                  <a:pt x="0" y="1086949"/>
                </a:lnTo>
                <a:lnTo>
                  <a:pt x="1452923" y="1291424"/>
                </a:lnTo>
                <a:lnTo>
                  <a:pt x="1721983" y="914759"/>
                </a:lnTo>
                <a:lnTo>
                  <a:pt x="2432301" y="925521"/>
                </a:lnTo>
                <a:lnTo>
                  <a:pt x="3465491" y="1334472"/>
                </a:lnTo>
                <a:lnTo>
                  <a:pt x="3626927" y="828664"/>
                </a:lnTo>
                <a:lnTo>
                  <a:pt x="688793" y="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645744" y="2776562"/>
            <a:ext cx="1754270" cy="1183805"/>
          </a:xfrm>
          <a:custGeom>
            <a:avLst/>
            <a:gdLst>
              <a:gd name="connsiteX0" fmla="*/ 1754270 w 1754270"/>
              <a:gd name="connsiteY0" fmla="*/ 333618 h 1183805"/>
              <a:gd name="connsiteX1" fmla="*/ 462783 w 1754270"/>
              <a:gd name="connsiteY1" fmla="*/ 1183805 h 1183805"/>
              <a:gd name="connsiteX2" fmla="*/ 0 w 1754270"/>
              <a:gd name="connsiteY2" fmla="*/ 1054663 h 1183805"/>
              <a:gd name="connsiteX3" fmla="*/ 96861 w 1754270"/>
              <a:gd name="connsiteY3" fmla="*/ 430474 h 1183805"/>
              <a:gd name="connsiteX4" fmla="*/ 1140814 w 1754270"/>
              <a:gd name="connsiteY4" fmla="*/ 86095 h 1183805"/>
              <a:gd name="connsiteX5" fmla="*/ 1140814 w 1754270"/>
              <a:gd name="connsiteY5" fmla="*/ 0 h 1183805"/>
              <a:gd name="connsiteX6" fmla="*/ 1754270 w 1754270"/>
              <a:gd name="connsiteY6" fmla="*/ 333618 h 1183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4270" h="1183805">
                <a:moveTo>
                  <a:pt x="1754270" y="333618"/>
                </a:moveTo>
                <a:lnTo>
                  <a:pt x="462783" y="1183805"/>
                </a:lnTo>
                <a:lnTo>
                  <a:pt x="0" y="1054663"/>
                </a:lnTo>
                <a:lnTo>
                  <a:pt x="96861" y="430474"/>
                </a:lnTo>
                <a:lnTo>
                  <a:pt x="1140814" y="86095"/>
                </a:lnTo>
                <a:lnTo>
                  <a:pt x="1140814" y="0"/>
                </a:lnTo>
                <a:lnTo>
                  <a:pt x="1754270" y="333618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1097764" y="3454560"/>
            <a:ext cx="882517" cy="785616"/>
          </a:xfrm>
          <a:custGeom>
            <a:avLst/>
            <a:gdLst>
              <a:gd name="connsiteX0" fmla="*/ 774893 w 882517"/>
              <a:gd name="connsiteY0" fmla="*/ 0 h 785616"/>
              <a:gd name="connsiteX1" fmla="*/ 882517 w 882517"/>
              <a:gd name="connsiteY1" fmla="*/ 785616 h 785616"/>
              <a:gd name="connsiteX2" fmla="*/ 0 w 882517"/>
              <a:gd name="connsiteY2" fmla="*/ 527331 h 785616"/>
              <a:gd name="connsiteX3" fmla="*/ 774893 w 882517"/>
              <a:gd name="connsiteY3" fmla="*/ 0 h 78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2517" h="785616">
                <a:moveTo>
                  <a:pt x="774893" y="0"/>
                </a:moveTo>
                <a:lnTo>
                  <a:pt x="882517" y="785616"/>
                </a:lnTo>
                <a:lnTo>
                  <a:pt x="0" y="527331"/>
                </a:lnTo>
                <a:lnTo>
                  <a:pt x="774893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/>
          <p:cNvSpPr/>
          <p:nvPr/>
        </p:nvSpPr>
        <p:spPr>
          <a:xfrm>
            <a:off x="2798223" y="3110180"/>
            <a:ext cx="1657409" cy="1754184"/>
          </a:xfrm>
          <a:custGeom>
            <a:avLst/>
            <a:gdLst>
              <a:gd name="connsiteX0" fmla="*/ 0 w 1657409"/>
              <a:gd name="connsiteY0" fmla="*/ 1345233 h 1754184"/>
              <a:gd name="connsiteX1" fmla="*/ 1474448 w 1657409"/>
              <a:gd name="connsiteY1" fmla="*/ 1754184 h 1754184"/>
              <a:gd name="connsiteX2" fmla="*/ 1657409 w 1657409"/>
              <a:gd name="connsiteY2" fmla="*/ 1162281 h 1754184"/>
              <a:gd name="connsiteX3" fmla="*/ 1065477 w 1657409"/>
              <a:gd name="connsiteY3" fmla="*/ 850187 h 1754184"/>
              <a:gd name="connsiteX4" fmla="*/ 1173101 w 1657409"/>
              <a:gd name="connsiteY4" fmla="*/ 96856 h 1754184"/>
              <a:gd name="connsiteX5" fmla="*/ 1022427 w 1657409"/>
              <a:gd name="connsiteY5" fmla="*/ 0 h 1754184"/>
              <a:gd name="connsiteX6" fmla="*/ 0 w 1657409"/>
              <a:gd name="connsiteY6" fmla="*/ 1345233 h 175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7409" h="1754184">
                <a:moveTo>
                  <a:pt x="0" y="1345233"/>
                </a:moveTo>
                <a:lnTo>
                  <a:pt x="1474448" y="1754184"/>
                </a:lnTo>
                <a:lnTo>
                  <a:pt x="1657409" y="1162281"/>
                </a:lnTo>
                <a:lnTo>
                  <a:pt x="1065477" y="850187"/>
                </a:lnTo>
                <a:lnTo>
                  <a:pt x="1173101" y="96856"/>
                </a:lnTo>
                <a:lnTo>
                  <a:pt x="1022427" y="0"/>
                </a:lnTo>
                <a:lnTo>
                  <a:pt x="0" y="1345233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1721983" y="2259992"/>
            <a:ext cx="2109429" cy="1399043"/>
          </a:xfrm>
          <a:custGeom>
            <a:avLst/>
            <a:gdLst>
              <a:gd name="connsiteX0" fmla="*/ 75337 w 2109429"/>
              <a:gd name="connsiteY0" fmla="*/ 527332 h 1399043"/>
              <a:gd name="connsiteX1" fmla="*/ 0 w 2109429"/>
              <a:gd name="connsiteY1" fmla="*/ 0 h 1399043"/>
              <a:gd name="connsiteX2" fmla="*/ 871754 w 2109429"/>
              <a:gd name="connsiteY2" fmla="*/ 75333 h 1399043"/>
              <a:gd name="connsiteX3" fmla="*/ 979378 w 2109429"/>
              <a:gd name="connsiteY3" fmla="*/ 677998 h 1399043"/>
              <a:gd name="connsiteX4" fmla="*/ 1377586 w 2109429"/>
              <a:gd name="connsiteY4" fmla="*/ 408951 h 1399043"/>
              <a:gd name="connsiteX5" fmla="*/ 2109429 w 2109429"/>
              <a:gd name="connsiteY5" fmla="*/ 860950 h 1399043"/>
              <a:gd name="connsiteX6" fmla="*/ 1678933 w 2109429"/>
              <a:gd name="connsiteY6" fmla="*/ 1399043 h 1399043"/>
              <a:gd name="connsiteX7" fmla="*/ 75337 w 2109429"/>
              <a:gd name="connsiteY7" fmla="*/ 527332 h 139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9429" h="1399043">
                <a:moveTo>
                  <a:pt x="75337" y="527332"/>
                </a:moveTo>
                <a:lnTo>
                  <a:pt x="0" y="0"/>
                </a:lnTo>
                <a:lnTo>
                  <a:pt x="871754" y="75333"/>
                </a:lnTo>
                <a:lnTo>
                  <a:pt x="979378" y="677998"/>
                </a:lnTo>
                <a:lnTo>
                  <a:pt x="1377586" y="408951"/>
                </a:lnTo>
                <a:lnTo>
                  <a:pt x="2109429" y="860950"/>
                </a:lnTo>
                <a:lnTo>
                  <a:pt x="1678933" y="1399043"/>
                </a:lnTo>
                <a:lnTo>
                  <a:pt x="75337" y="527332"/>
                </a:lnTo>
                <a:close/>
              </a:path>
            </a:pathLst>
          </a:cu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638592" y="1861803"/>
            <a:ext cx="4337246" cy="41863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0" y="60481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Guard edges intersect </a:t>
            </a:r>
            <a:r>
              <a:rPr lang="en-US" sz="3600" i="1" dirty="0" smtClean="0">
                <a:solidFill>
                  <a:schemeClr val="bg1"/>
                </a:solidFill>
              </a:rPr>
              <a:t>both</a:t>
            </a:r>
            <a:r>
              <a:rPr lang="en-US" sz="3600" dirty="0" smtClean="0">
                <a:solidFill>
                  <a:schemeClr val="bg1"/>
                </a:solidFill>
              </a:rPr>
              <a:t> kernels.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42606" y="2982273"/>
            <a:ext cx="503973" cy="224763"/>
            <a:chOff x="742606" y="2982273"/>
            <a:chExt cx="503973" cy="224763"/>
          </a:xfrm>
        </p:grpSpPr>
        <p:sp>
          <p:nvSpPr>
            <p:cNvPr id="16" name="Oval 15"/>
            <p:cNvSpPr/>
            <p:nvPr/>
          </p:nvSpPr>
          <p:spPr>
            <a:xfrm>
              <a:off x="1137722" y="2982273"/>
              <a:ext cx="108857" cy="108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25" idx="3"/>
            </p:cNvCxnSpPr>
            <p:nvPr/>
          </p:nvCxnSpPr>
          <p:spPr>
            <a:xfrm rot="10800000" flipV="1">
              <a:off x="742606" y="3033072"/>
              <a:ext cx="443197" cy="17396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238868" y="3990796"/>
            <a:ext cx="3033803" cy="873568"/>
            <a:chOff x="1238868" y="3990796"/>
            <a:chExt cx="3033803" cy="87356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46579" y="4035700"/>
              <a:ext cx="3026092" cy="82866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238868" y="3990796"/>
              <a:ext cx="108857" cy="108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345585" y="3120942"/>
            <a:ext cx="1485826" cy="1913785"/>
            <a:chOff x="2345585" y="3120942"/>
            <a:chExt cx="1485826" cy="1913785"/>
          </a:xfrm>
        </p:grpSpPr>
        <p:sp>
          <p:nvSpPr>
            <p:cNvPr id="27" name="Oval 26"/>
            <p:cNvSpPr/>
            <p:nvPr/>
          </p:nvSpPr>
          <p:spPr>
            <a:xfrm>
              <a:off x="2345585" y="4925870"/>
              <a:ext cx="108857" cy="108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7" idx="3"/>
              <a:endCxn id="132" idx="5"/>
            </p:cNvCxnSpPr>
            <p:nvPr/>
          </p:nvCxnSpPr>
          <p:spPr>
            <a:xfrm rot="5400000" flipH="1" flipV="1">
              <a:off x="2147547" y="3334921"/>
              <a:ext cx="1897843" cy="146988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13693" y="4925870"/>
            <a:ext cx="1258978" cy="108857"/>
            <a:chOff x="3013693" y="4925870"/>
            <a:chExt cx="1258978" cy="108857"/>
          </a:xfrm>
        </p:grpSpPr>
        <p:sp>
          <p:nvSpPr>
            <p:cNvPr id="31" name="Oval 30"/>
            <p:cNvSpPr/>
            <p:nvPr/>
          </p:nvSpPr>
          <p:spPr>
            <a:xfrm>
              <a:off x="3013693" y="4925870"/>
              <a:ext cx="108857" cy="108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31" idx="6"/>
            </p:cNvCxnSpPr>
            <p:nvPr/>
          </p:nvCxnSpPr>
          <p:spPr>
            <a:xfrm flipV="1">
              <a:off x="3122550" y="4978400"/>
              <a:ext cx="1150121" cy="1899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797320" y="2787324"/>
            <a:ext cx="2152474" cy="1190772"/>
            <a:chOff x="1797320" y="2787324"/>
            <a:chExt cx="2152474" cy="1190772"/>
          </a:xfrm>
        </p:grpSpPr>
        <p:sp>
          <p:nvSpPr>
            <p:cNvPr id="35" name="Oval 34"/>
            <p:cNvSpPr/>
            <p:nvPr/>
          </p:nvSpPr>
          <p:spPr>
            <a:xfrm>
              <a:off x="3840937" y="3869239"/>
              <a:ext cx="108857" cy="108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35" idx="5"/>
              <a:endCxn id="132" idx="0"/>
            </p:cNvCxnSpPr>
            <p:nvPr/>
          </p:nvCxnSpPr>
          <p:spPr>
            <a:xfrm rot="5400000" flipH="1">
              <a:off x="2278171" y="2306473"/>
              <a:ext cx="1174830" cy="2136532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097765" y="2833461"/>
            <a:ext cx="1674104" cy="1148429"/>
            <a:chOff x="1097765" y="2833461"/>
            <a:chExt cx="1674104" cy="1148429"/>
          </a:xfrm>
        </p:grpSpPr>
        <p:sp>
          <p:nvSpPr>
            <p:cNvPr id="41" name="Oval 40"/>
            <p:cNvSpPr/>
            <p:nvPr/>
          </p:nvSpPr>
          <p:spPr>
            <a:xfrm>
              <a:off x="2663012" y="2833461"/>
              <a:ext cx="108857" cy="108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1" idx="3"/>
              <a:endCxn id="127" idx="2"/>
            </p:cNvCxnSpPr>
            <p:nvPr/>
          </p:nvCxnSpPr>
          <p:spPr>
            <a:xfrm rot="5400000">
              <a:off x="1360602" y="2663538"/>
              <a:ext cx="1055515" cy="158119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721983" y="2787324"/>
            <a:ext cx="446544" cy="2502225"/>
            <a:chOff x="1721983" y="2787324"/>
            <a:chExt cx="446544" cy="2502225"/>
          </a:xfrm>
        </p:grpSpPr>
        <p:sp>
          <p:nvSpPr>
            <p:cNvPr id="45" name="Oval 44"/>
            <p:cNvSpPr/>
            <p:nvPr/>
          </p:nvSpPr>
          <p:spPr>
            <a:xfrm>
              <a:off x="1721983" y="2787324"/>
              <a:ext cx="108857" cy="108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5" idx="4"/>
            </p:cNvCxnSpPr>
            <p:nvPr/>
          </p:nvCxnSpPr>
          <p:spPr>
            <a:xfrm rot="16200000" flipH="1">
              <a:off x="775785" y="3896808"/>
              <a:ext cx="2393369" cy="39211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21" grpId="0" animBg="1"/>
      <p:bldP spid="121" grpId="1" animBg="1"/>
      <p:bldP spid="122" grpId="0" animBg="1"/>
      <p:bldP spid="122" grpId="1" animBg="1"/>
      <p:bldP spid="125" grpId="0" animBg="1"/>
      <p:bldP spid="125" grpId="1" animBg="1"/>
      <p:bldP spid="127" grpId="0" animBg="1"/>
      <p:bldP spid="127" grpId="1" animBg="1"/>
      <p:bldP spid="128" grpId="0" animBg="1"/>
      <p:bldP spid="128" grpId="1" animBg="1"/>
      <p:bldP spid="132" grpId="1" animBg="1"/>
      <p:bldP spid="133" grpId="0" animBg="1"/>
      <p:bldP spid="1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/>
          <p:cNvSpPr/>
          <p:nvPr/>
        </p:nvSpPr>
        <p:spPr>
          <a:xfrm>
            <a:off x="802292" y="2002979"/>
            <a:ext cx="1741714" cy="3202214"/>
          </a:xfrm>
          <a:custGeom>
            <a:avLst/>
            <a:gdLst>
              <a:gd name="connsiteX0" fmla="*/ 117928 w 1741714"/>
              <a:gd name="connsiteY0" fmla="*/ 2739571 h 3202214"/>
              <a:gd name="connsiteX1" fmla="*/ 0 w 1741714"/>
              <a:gd name="connsiteY1" fmla="*/ 3202214 h 3202214"/>
              <a:gd name="connsiteX2" fmla="*/ 1741714 w 1741714"/>
              <a:gd name="connsiteY2" fmla="*/ 3193143 h 3202214"/>
              <a:gd name="connsiteX3" fmla="*/ 834571 w 1741714"/>
              <a:gd name="connsiteY3" fmla="*/ 0 h 3202214"/>
              <a:gd name="connsiteX4" fmla="*/ 117928 w 1741714"/>
              <a:gd name="connsiteY4" fmla="*/ 2739571 h 320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714" h="3202214">
                <a:moveTo>
                  <a:pt x="117928" y="2739571"/>
                </a:moveTo>
                <a:lnTo>
                  <a:pt x="0" y="3202214"/>
                </a:lnTo>
                <a:lnTo>
                  <a:pt x="1741714" y="3193143"/>
                </a:lnTo>
                <a:lnTo>
                  <a:pt x="834571" y="0"/>
                </a:lnTo>
                <a:lnTo>
                  <a:pt x="117928" y="2739571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6767286" y="2004786"/>
            <a:ext cx="1741714" cy="3202214"/>
          </a:xfrm>
          <a:custGeom>
            <a:avLst/>
            <a:gdLst>
              <a:gd name="connsiteX0" fmla="*/ 117928 w 1741714"/>
              <a:gd name="connsiteY0" fmla="*/ 2739571 h 3202214"/>
              <a:gd name="connsiteX1" fmla="*/ 0 w 1741714"/>
              <a:gd name="connsiteY1" fmla="*/ 3202214 h 3202214"/>
              <a:gd name="connsiteX2" fmla="*/ 1741714 w 1741714"/>
              <a:gd name="connsiteY2" fmla="*/ 3193143 h 3202214"/>
              <a:gd name="connsiteX3" fmla="*/ 834571 w 1741714"/>
              <a:gd name="connsiteY3" fmla="*/ 0 h 3202214"/>
              <a:gd name="connsiteX4" fmla="*/ 117928 w 1741714"/>
              <a:gd name="connsiteY4" fmla="*/ 2739571 h 320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714" h="3202214">
                <a:moveTo>
                  <a:pt x="117928" y="2739571"/>
                </a:moveTo>
                <a:lnTo>
                  <a:pt x="0" y="3202214"/>
                </a:lnTo>
                <a:lnTo>
                  <a:pt x="1741714" y="3193143"/>
                </a:lnTo>
                <a:lnTo>
                  <a:pt x="834571" y="0"/>
                </a:lnTo>
                <a:lnTo>
                  <a:pt x="117928" y="2739571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Left </a:t>
            </a:r>
            <a:r>
              <a:rPr lang="en-US" sz="4400" dirty="0" smtClean="0">
                <a:solidFill>
                  <a:schemeClr val="bg1"/>
                </a:solidFill>
              </a:rPr>
              <a:t>and </a:t>
            </a:r>
            <a:r>
              <a:rPr lang="en-US" sz="4400" dirty="0" smtClean="0">
                <a:solidFill>
                  <a:schemeClr val="bg1"/>
                </a:solidFill>
              </a:rPr>
              <a:t>Right </a:t>
            </a:r>
            <a:r>
              <a:rPr lang="en-US" sz="4400" dirty="0" smtClean="0">
                <a:solidFill>
                  <a:schemeClr val="bg1"/>
                </a:solidFill>
              </a:rPr>
              <a:t>Kernel Examples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734256" y="1918584"/>
            <a:ext cx="7847962" cy="3356429"/>
            <a:chOff x="734256" y="1918584"/>
            <a:chExt cx="7847962" cy="3356429"/>
          </a:xfrm>
        </p:grpSpPr>
        <p:grpSp>
          <p:nvGrpSpPr>
            <p:cNvPr id="56" name="Group 55"/>
            <p:cNvGrpSpPr/>
            <p:nvPr/>
          </p:nvGrpSpPr>
          <p:grpSpPr>
            <a:xfrm>
              <a:off x="802292" y="1986621"/>
              <a:ext cx="7711890" cy="3220356"/>
              <a:chOff x="1124860" y="1868713"/>
              <a:chExt cx="5158737" cy="2154202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rot="5400000" flipH="1" flipV="1">
                <a:off x="328974" y="2664602"/>
                <a:ext cx="2154197" cy="562425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V="1">
                <a:off x="1025072" y="2530928"/>
                <a:ext cx="1841500" cy="517071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 flipV="1">
                <a:off x="1524002" y="2549070"/>
                <a:ext cx="1841500" cy="480786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16200000" flipV="1">
                <a:off x="2022931" y="2530927"/>
                <a:ext cx="1841500" cy="517071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 flipH="1" flipV="1">
                <a:off x="2521860" y="2549070"/>
                <a:ext cx="1841500" cy="480786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16200000" flipV="1">
                <a:off x="3020789" y="2530927"/>
                <a:ext cx="1841500" cy="517071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 flipH="1" flipV="1">
                <a:off x="3519719" y="2549070"/>
                <a:ext cx="1841500" cy="480786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16200000" flipV="1">
                <a:off x="4018648" y="2530927"/>
                <a:ext cx="1841500" cy="517071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 flipH="1" flipV="1">
                <a:off x="4517578" y="2549070"/>
                <a:ext cx="1841500" cy="480786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16200000" flipV="1">
                <a:off x="4904059" y="2643377"/>
                <a:ext cx="2154201" cy="604874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1124860" y="4022914"/>
                <a:ext cx="5158737" cy="1"/>
              </a:xfrm>
              <a:prstGeom prst="line">
                <a:avLst/>
              </a:prstGeom>
              <a:ln w="50800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Oval 57"/>
            <p:cNvSpPr/>
            <p:nvPr/>
          </p:nvSpPr>
          <p:spPr>
            <a:xfrm>
              <a:off x="1575037" y="1918589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354036" y="4671477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066756" y="1918584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839735" y="4671477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558471" y="1918589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331451" y="4671477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050188" y="1918589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34256" y="5138938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8446146" y="5138941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541908" y="1918589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823168" y="4671478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3781983" y="4949154"/>
            <a:ext cx="2298258" cy="1761964"/>
            <a:chOff x="3781983" y="4949154"/>
            <a:chExt cx="2298258" cy="1761964"/>
          </a:xfrm>
        </p:grpSpPr>
        <p:sp>
          <p:nvSpPr>
            <p:cNvPr id="34" name="Isosceles Triangle 33"/>
            <p:cNvSpPr/>
            <p:nvPr/>
          </p:nvSpPr>
          <p:spPr>
            <a:xfrm rot="9213026">
              <a:off x="3781983" y="5863952"/>
              <a:ext cx="2016976" cy="847166"/>
            </a:xfrm>
            <a:prstGeom prst="triangle">
              <a:avLst>
                <a:gd name="adj" fmla="val 43062"/>
              </a:avLst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18777338">
              <a:off x="4490943" y="5375378"/>
              <a:ext cx="1601010" cy="748561"/>
            </a:xfrm>
            <a:prstGeom prst="triangle">
              <a:avLst>
                <a:gd name="adj" fmla="val 59221"/>
              </a:avLst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12546225">
              <a:off x="4586896" y="5039518"/>
              <a:ext cx="1493345" cy="465478"/>
            </a:xfrm>
            <a:prstGeom prst="triangle">
              <a:avLst>
                <a:gd name="adj" fmla="val 61184"/>
              </a:avLst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8212417">
              <a:off x="4347793" y="5679981"/>
              <a:ext cx="1044400" cy="336054"/>
            </a:xfrm>
            <a:prstGeom prst="triangle">
              <a:avLst>
                <a:gd name="adj" fmla="val 24295"/>
              </a:avLst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3116302" y="5071093"/>
            <a:ext cx="2711751" cy="1566970"/>
            <a:chOff x="3116302" y="5071093"/>
            <a:chExt cx="2711751" cy="1566970"/>
          </a:xfrm>
        </p:grpSpPr>
        <p:sp>
          <p:nvSpPr>
            <p:cNvPr id="32" name="Isosceles Triangle 31"/>
            <p:cNvSpPr/>
            <p:nvPr/>
          </p:nvSpPr>
          <p:spPr>
            <a:xfrm rot="18741698">
              <a:off x="2755142" y="5607383"/>
              <a:ext cx="1273723" cy="201144"/>
            </a:xfrm>
            <a:prstGeom prst="triangle">
              <a:avLst>
                <a:gd name="adj" fmla="val 53311"/>
              </a:avLst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10322688">
              <a:off x="3812104" y="5914595"/>
              <a:ext cx="2015949" cy="723468"/>
            </a:xfrm>
            <a:prstGeom prst="triangle">
              <a:avLst>
                <a:gd name="adj" fmla="val 39534"/>
              </a:avLst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637193">
              <a:off x="3116302" y="5370610"/>
              <a:ext cx="2067706" cy="1050661"/>
            </a:xfrm>
            <a:prstGeom prst="triangle">
              <a:avLst>
                <a:gd name="adj" fmla="val 30238"/>
              </a:avLst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Klee’s Art Gallery Problem</a:t>
            </a:r>
          </a:p>
        </p:txBody>
      </p:sp>
      <p:grpSp>
        <p:nvGrpSpPr>
          <p:cNvPr id="4" name="Group 38"/>
          <p:cNvGrpSpPr/>
          <p:nvPr/>
        </p:nvGrpSpPr>
        <p:grpSpPr>
          <a:xfrm>
            <a:off x="0" y="2750108"/>
            <a:ext cx="8757817" cy="1851954"/>
            <a:chOff x="0" y="2750108"/>
            <a:chExt cx="8757817" cy="1851954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0507" y="2750108"/>
              <a:ext cx="1597310" cy="185195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0" y="3080426"/>
              <a:ext cx="851418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sz="3200" dirty="0" smtClean="0">
                  <a:solidFill>
                    <a:schemeClr val="bg1"/>
                  </a:solidFill>
                </a:rPr>
                <a:t>Victor Klee (1973): How many guards </a:t>
              </a:r>
            </a:p>
            <a:p>
              <a:pPr marL="742950" indent="-742950"/>
              <a:r>
                <a:rPr lang="en-US" sz="3200" dirty="0" smtClean="0">
                  <a:solidFill>
                    <a:schemeClr val="bg1"/>
                  </a:solidFill>
                </a:rPr>
                <a:t>are needed to see the entire floor plan?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1127139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Consider the floor plan of an art gallery, and point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guards that stand stationary and look in all directions.</a:t>
            </a:r>
          </a:p>
        </p:txBody>
      </p:sp>
      <p:grpSp>
        <p:nvGrpSpPr>
          <p:cNvPr id="5" name="Group 9"/>
          <p:cNvGrpSpPr/>
          <p:nvPr/>
        </p:nvGrpSpPr>
        <p:grpSpPr>
          <a:xfrm>
            <a:off x="2940413" y="4632017"/>
            <a:ext cx="3208001" cy="2007627"/>
            <a:chOff x="4266446" y="3347047"/>
            <a:chExt cx="4272268" cy="2673665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4811407" y="4192619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5438322" y="4236822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308519" y="4345019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155796" y="4830487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336461" y="5486102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7022430" y="4504429"/>
              <a:ext cx="1548031" cy="134450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3" idx="4"/>
            </p:cNvCxnSpPr>
            <p:nvPr/>
          </p:nvCxnSpPr>
          <p:spPr>
            <a:xfrm rot="16200000" flipV="1">
              <a:off x="6502440" y="3723269"/>
              <a:ext cx="857940" cy="38556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266446" y="541608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41391" y="457980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412510" y="412260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238503" y="503700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054176" y="426263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668614" y="334704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054174" y="5880680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3" idx="5"/>
            </p:cNvCxnSpPr>
            <p:nvPr/>
          </p:nvCxnSpPr>
          <p:spPr>
            <a:xfrm rot="16200000" flipH="1">
              <a:off x="7125363" y="3129347"/>
              <a:ext cx="936096" cy="161054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398682" y="4332650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593330" y="4402666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42493" y="5177037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Left </a:t>
            </a:r>
            <a:r>
              <a:rPr lang="en-US" sz="4400" dirty="0" smtClean="0">
                <a:solidFill>
                  <a:schemeClr val="bg1"/>
                </a:solidFill>
              </a:rPr>
              <a:t>and </a:t>
            </a:r>
            <a:r>
              <a:rPr lang="en-US" sz="4400" dirty="0" smtClean="0">
                <a:solidFill>
                  <a:schemeClr val="bg1"/>
                </a:solidFill>
              </a:rPr>
              <a:t>Right </a:t>
            </a:r>
            <a:r>
              <a:rPr lang="en-US" sz="4400" dirty="0" smtClean="0">
                <a:solidFill>
                  <a:schemeClr val="bg1"/>
                </a:solidFill>
              </a:rPr>
              <a:t>Kernel Examples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1923954" y="1202097"/>
            <a:ext cx="5330717" cy="5294908"/>
            <a:chOff x="2898889" y="1746250"/>
            <a:chExt cx="3561783" cy="3537857"/>
          </a:xfrm>
        </p:grpSpPr>
        <p:sp>
          <p:nvSpPr>
            <p:cNvPr id="53" name="Freeform 52"/>
            <p:cNvSpPr/>
            <p:nvPr/>
          </p:nvSpPr>
          <p:spPr>
            <a:xfrm>
              <a:off x="2975429" y="1814286"/>
              <a:ext cx="3410857" cy="3401785"/>
            </a:xfrm>
            <a:custGeom>
              <a:avLst/>
              <a:gdLst>
                <a:gd name="connsiteX0" fmla="*/ 0 w 3410857"/>
                <a:gd name="connsiteY0" fmla="*/ 997857 h 3401785"/>
                <a:gd name="connsiteX1" fmla="*/ 2168071 w 3410857"/>
                <a:gd name="connsiteY1" fmla="*/ 0 h 3401785"/>
                <a:gd name="connsiteX2" fmla="*/ 2358571 w 3410857"/>
                <a:gd name="connsiteY2" fmla="*/ 0 h 3401785"/>
                <a:gd name="connsiteX3" fmla="*/ 3410857 w 3410857"/>
                <a:gd name="connsiteY3" fmla="*/ 2222500 h 3401785"/>
                <a:gd name="connsiteX4" fmla="*/ 3410857 w 3410857"/>
                <a:gd name="connsiteY4" fmla="*/ 2458357 h 3401785"/>
                <a:gd name="connsiteX5" fmla="*/ 1242785 w 3410857"/>
                <a:gd name="connsiteY5" fmla="*/ 3401785 h 3401785"/>
                <a:gd name="connsiteX6" fmla="*/ 1025071 w 3410857"/>
                <a:gd name="connsiteY6" fmla="*/ 3374571 h 3401785"/>
                <a:gd name="connsiteX7" fmla="*/ 0 w 3410857"/>
                <a:gd name="connsiteY7" fmla="*/ 1260928 h 3401785"/>
                <a:gd name="connsiteX8" fmla="*/ 0 w 3410857"/>
                <a:gd name="connsiteY8" fmla="*/ 997857 h 340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0857" h="3401785">
                  <a:moveTo>
                    <a:pt x="0" y="997857"/>
                  </a:moveTo>
                  <a:lnTo>
                    <a:pt x="2168071" y="0"/>
                  </a:lnTo>
                  <a:lnTo>
                    <a:pt x="2358571" y="0"/>
                  </a:lnTo>
                  <a:lnTo>
                    <a:pt x="3410857" y="2222500"/>
                  </a:lnTo>
                  <a:lnTo>
                    <a:pt x="3410857" y="2458357"/>
                  </a:lnTo>
                  <a:lnTo>
                    <a:pt x="1242785" y="3401785"/>
                  </a:lnTo>
                  <a:lnTo>
                    <a:pt x="1025071" y="3374571"/>
                  </a:lnTo>
                  <a:lnTo>
                    <a:pt x="0" y="1260928"/>
                  </a:lnTo>
                  <a:lnTo>
                    <a:pt x="0" y="997857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975429" y="1814286"/>
              <a:ext cx="3429000" cy="3392714"/>
            </a:xfrm>
            <a:custGeom>
              <a:avLst/>
              <a:gdLst>
                <a:gd name="connsiteX0" fmla="*/ 1052285 w 3429000"/>
                <a:gd name="connsiteY0" fmla="*/ 9071 h 3392714"/>
                <a:gd name="connsiteX1" fmla="*/ 0 w 3429000"/>
                <a:gd name="connsiteY1" fmla="*/ 2358571 h 3392714"/>
                <a:gd name="connsiteX2" fmla="*/ 0 w 3429000"/>
                <a:gd name="connsiteY2" fmla="*/ 2476500 h 3392714"/>
                <a:gd name="connsiteX3" fmla="*/ 2131785 w 3429000"/>
                <a:gd name="connsiteY3" fmla="*/ 3392714 h 3392714"/>
                <a:gd name="connsiteX4" fmla="*/ 2367642 w 3429000"/>
                <a:gd name="connsiteY4" fmla="*/ 3383643 h 3392714"/>
                <a:gd name="connsiteX5" fmla="*/ 3429000 w 3429000"/>
                <a:gd name="connsiteY5" fmla="*/ 1188357 h 3392714"/>
                <a:gd name="connsiteX6" fmla="*/ 3419928 w 3429000"/>
                <a:gd name="connsiteY6" fmla="*/ 1016000 h 3392714"/>
                <a:gd name="connsiteX7" fmla="*/ 1360714 w 3429000"/>
                <a:gd name="connsiteY7" fmla="*/ 0 h 3392714"/>
                <a:gd name="connsiteX8" fmla="*/ 1052285 w 3429000"/>
                <a:gd name="connsiteY8" fmla="*/ 9071 h 339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0" h="3392714">
                  <a:moveTo>
                    <a:pt x="1052285" y="9071"/>
                  </a:moveTo>
                  <a:lnTo>
                    <a:pt x="0" y="2358571"/>
                  </a:lnTo>
                  <a:lnTo>
                    <a:pt x="0" y="2476500"/>
                  </a:lnTo>
                  <a:lnTo>
                    <a:pt x="2131785" y="3392714"/>
                  </a:lnTo>
                  <a:lnTo>
                    <a:pt x="2367642" y="3383643"/>
                  </a:lnTo>
                  <a:lnTo>
                    <a:pt x="3429000" y="1188357"/>
                  </a:lnTo>
                  <a:lnTo>
                    <a:pt x="3419928" y="1016000"/>
                  </a:lnTo>
                  <a:lnTo>
                    <a:pt x="1360714" y="0"/>
                  </a:lnTo>
                  <a:lnTo>
                    <a:pt x="1052285" y="9071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017852" y="5206976"/>
              <a:ext cx="1322611" cy="1588"/>
            </a:xfrm>
            <a:prstGeom prst="line">
              <a:avLst/>
            </a:prstGeom>
            <a:ln w="50800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>
              <a:off x="5949043" y="2626182"/>
              <a:ext cx="446319" cy="185964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018646" y="1818792"/>
              <a:ext cx="1322610" cy="1"/>
            </a:xfrm>
            <a:prstGeom prst="line">
              <a:avLst/>
            </a:prstGeom>
            <a:ln w="50800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5273232" y="5148035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 flipH="1" flipV="1">
              <a:off x="5660573" y="3546929"/>
              <a:ext cx="1469571" cy="1588"/>
            </a:xfrm>
            <a:prstGeom prst="line">
              <a:avLst/>
            </a:prstGeom>
            <a:ln w="50800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5233320" y="4834163"/>
              <a:ext cx="480765" cy="264869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>
              <a:off x="2965339" y="4282511"/>
              <a:ext cx="427378" cy="216911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2231345" y="3546134"/>
              <a:ext cx="1469571" cy="1588"/>
            </a:xfrm>
            <a:prstGeom prst="line">
              <a:avLst/>
            </a:prstGeom>
            <a:ln w="50800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3456214" y="2222508"/>
              <a:ext cx="390075" cy="326563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 flipH="1" flipV="1">
              <a:off x="3730614" y="1934473"/>
              <a:ext cx="403708" cy="172357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965336" y="2549071"/>
              <a:ext cx="490878" cy="263866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0800000">
              <a:off x="3392719" y="4499423"/>
              <a:ext cx="453571" cy="342355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3749472" y="4938595"/>
              <a:ext cx="365197" cy="171563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 flipV="1">
              <a:off x="5606139" y="4472206"/>
              <a:ext cx="342901" cy="25400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0800000" flipV="1">
              <a:off x="5949040" y="4282512"/>
              <a:ext cx="445527" cy="189693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5565775" y="2322292"/>
              <a:ext cx="383268" cy="30389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5201770" y="1958285"/>
              <a:ext cx="503496" cy="224514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3949816" y="5140528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778253" y="4773743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320142" y="4431387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98889" y="4214476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907393" y="2744106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8" y="2490110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78254" y="2154470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949816" y="1746250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273232" y="1746250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497739" y="2254255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529030" y="4669421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881003" y="2542727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324600" y="2744106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881007" y="4431386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318250" y="4214476"/>
              <a:ext cx="136072" cy="136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Finding Open Guard Edges in </a:t>
            </a:r>
            <a:r>
              <a:rPr lang="en-US" sz="4400" dirty="0" err="1" smtClean="0">
                <a:solidFill>
                  <a:schemeClr val="bg1"/>
                </a:solidFill>
              </a:rPr>
              <a:t>O(n</a:t>
            </a:r>
            <a:r>
              <a:rPr lang="en-US" sz="4400" dirty="0" smtClean="0">
                <a:solidFill>
                  <a:schemeClr val="bg1"/>
                </a:solidFill>
              </a:rPr>
              <a:t>)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68164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[Lee, </a:t>
            </a:r>
            <a:r>
              <a:rPr lang="en-US" sz="3600" dirty="0" err="1" smtClean="0">
                <a:solidFill>
                  <a:schemeClr val="bg1"/>
                </a:solidFill>
              </a:rPr>
              <a:t>Preparata</a:t>
            </a:r>
            <a:r>
              <a:rPr lang="en-US" sz="3600" dirty="0" smtClean="0">
                <a:solidFill>
                  <a:schemeClr val="bg1"/>
                </a:solidFill>
              </a:rPr>
              <a:t> 81] give </a:t>
            </a:r>
            <a:r>
              <a:rPr lang="en-US" sz="3600" dirty="0" err="1" smtClean="0">
                <a:solidFill>
                  <a:schemeClr val="bg1"/>
                </a:solidFill>
              </a:rPr>
              <a:t>O(n</a:t>
            </a:r>
            <a:r>
              <a:rPr lang="en-US" sz="3600" dirty="0" smtClean="0">
                <a:solidFill>
                  <a:schemeClr val="bg1"/>
                </a:solidFill>
              </a:rPr>
              <a:t>) algorithm for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computing the kernel of a polygon.</a:t>
            </a:r>
          </a:p>
          <a:p>
            <a:pPr marL="742950" indent="-742950"/>
            <a:endParaRPr lang="en-US" sz="3600" dirty="0" smtClean="0">
              <a:solidFill>
                <a:schemeClr val="bg1"/>
              </a:solidFill>
            </a:endParaRP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This is modifiable to find each of the left and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right kernels in </a:t>
            </a:r>
            <a:r>
              <a:rPr lang="en-US" sz="3600" dirty="0" err="1" smtClean="0">
                <a:solidFill>
                  <a:schemeClr val="bg1"/>
                </a:solidFill>
              </a:rPr>
              <a:t>O(n</a:t>
            </a:r>
            <a:r>
              <a:rPr lang="en-US" sz="3600" dirty="0" smtClean="0">
                <a:solidFill>
                  <a:schemeClr val="bg1"/>
                </a:solidFill>
              </a:rPr>
              <a:t>) time.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458455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Algorithm: compute left and right kernels,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report all edges that lie in both.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0510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We give bounds on the number of open edge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guards for guarding simple polygons.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235772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We show non-</a:t>
            </a:r>
            <a:r>
              <a:rPr lang="en-US" sz="3600" dirty="0" err="1" smtClean="0">
                <a:solidFill>
                  <a:schemeClr val="bg1"/>
                </a:solidFill>
              </a:rPr>
              <a:t>starshaped</a:t>
            </a:r>
            <a:r>
              <a:rPr lang="en-US" sz="3600" dirty="0" smtClean="0">
                <a:solidFill>
                  <a:schemeClr val="bg1"/>
                </a:solidFill>
              </a:rPr>
              <a:t> simple polygons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admit at most 1 open guard edge.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909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We reprove that non-</a:t>
            </a:r>
            <a:r>
              <a:rPr lang="en-US" sz="3600" dirty="0" err="1" smtClean="0">
                <a:solidFill>
                  <a:schemeClr val="bg1"/>
                </a:solidFill>
              </a:rPr>
              <a:t>starshaped</a:t>
            </a:r>
            <a:r>
              <a:rPr lang="en-US" sz="3600" dirty="0" smtClean="0">
                <a:solidFill>
                  <a:schemeClr val="bg1"/>
                </a:solidFill>
              </a:rPr>
              <a:t> simple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polygons admit at most 3 closed guard edges.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3111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We give a </a:t>
            </a:r>
            <a:r>
              <a:rPr lang="en-US" sz="3600" dirty="0" err="1" smtClean="0">
                <a:solidFill>
                  <a:schemeClr val="bg1"/>
                </a:solidFill>
              </a:rPr>
              <a:t>O(n</a:t>
            </a:r>
            <a:r>
              <a:rPr lang="en-US" sz="3600" dirty="0" smtClean="0">
                <a:solidFill>
                  <a:schemeClr val="bg1"/>
                </a:solidFill>
              </a:rPr>
              <a:t>) algorithm to find all open guard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edges in a polygon.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2170100" y="1166165"/>
            <a:ext cx="6062451" cy="4341038"/>
          </a:xfrm>
          <a:custGeom>
            <a:avLst/>
            <a:gdLst>
              <a:gd name="connsiteX0" fmla="*/ 1765033 w 3411679"/>
              <a:gd name="connsiteY0" fmla="*/ 0 h 2442944"/>
              <a:gd name="connsiteX1" fmla="*/ 2152479 w 3411679"/>
              <a:gd name="connsiteY1" fmla="*/ 850188 h 2442944"/>
              <a:gd name="connsiteX2" fmla="*/ 1313012 w 3411679"/>
              <a:gd name="connsiteY2" fmla="*/ 1635804 h 2442944"/>
              <a:gd name="connsiteX3" fmla="*/ 0 w 3411679"/>
              <a:gd name="connsiteY3" fmla="*/ 2087803 h 2442944"/>
              <a:gd name="connsiteX4" fmla="*/ 2120192 w 3411679"/>
              <a:gd name="connsiteY4" fmla="*/ 2442944 h 2442944"/>
              <a:gd name="connsiteX5" fmla="*/ 3411679 w 3411679"/>
              <a:gd name="connsiteY5" fmla="*/ 936283 h 2442944"/>
              <a:gd name="connsiteX6" fmla="*/ 1765033 w 3411679"/>
              <a:gd name="connsiteY6" fmla="*/ 0 h 244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1679" h="2442944">
                <a:moveTo>
                  <a:pt x="1765033" y="0"/>
                </a:moveTo>
                <a:lnTo>
                  <a:pt x="2152479" y="850188"/>
                </a:lnTo>
                <a:lnTo>
                  <a:pt x="1313012" y="1635804"/>
                </a:lnTo>
                <a:lnTo>
                  <a:pt x="0" y="2087803"/>
                </a:lnTo>
                <a:lnTo>
                  <a:pt x="2120192" y="2442944"/>
                </a:lnTo>
                <a:lnTo>
                  <a:pt x="3411679" y="936283"/>
                </a:lnTo>
                <a:lnTo>
                  <a:pt x="1765033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1025071" y="2458357"/>
            <a:ext cx="7030358" cy="3075214"/>
          </a:xfrm>
          <a:custGeom>
            <a:avLst/>
            <a:gdLst>
              <a:gd name="connsiteX0" fmla="*/ 2013858 w 7030358"/>
              <a:gd name="connsiteY0" fmla="*/ 0 h 3075214"/>
              <a:gd name="connsiteX1" fmla="*/ 834572 w 7030358"/>
              <a:gd name="connsiteY1" fmla="*/ 798286 h 3075214"/>
              <a:gd name="connsiteX2" fmla="*/ 0 w 7030358"/>
              <a:gd name="connsiteY2" fmla="*/ 2276929 h 3075214"/>
              <a:gd name="connsiteX3" fmla="*/ 4916715 w 7030358"/>
              <a:gd name="connsiteY3" fmla="*/ 3075214 h 3075214"/>
              <a:gd name="connsiteX4" fmla="*/ 7030358 w 7030358"/>
              <a:gd name="connsiteY4" fmla="*/ 635000 h 3075214"/>
              <a:gd name="connsiteX5" fmla="*/ 3465286 w 7030358"/>
              <a:gd name="connsiteY5" fmla="*/ 1587500 h 3075214"/>
              <a:gd name="connsiteX6" fmla="*/ 2013858 w 7030358"/>
              <a:gd name="connsiteY6" fmla="*/ 0 h 30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30358" h="3075214">
                <a:moveTo>
                  <a:pt x="2013858" y="0"/>
                </a:moveTo>
                <a:lnTo>
                  <a:pt x="834572" y="798286"/>
                </a:lnTo>
                <a:lnTo>
                  <a:pt x="0" y="2276929"/>
                </a:lnTo>
                <a:lnTo>
                  <a:pt x="4916715" y="3075214"/>
                </a:lnTo>
                <a:lnTo>
                  <a:pt x="7030358" y="635000"/>
                </a:lnTo>
                <a:lnTo>
                  <a:pt x="3465286" y="1587500"/>
                </a:lnTo>
                <a:lnTo>
                  <a:pt x="2013858" y="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Edge Guards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885940" y="918621"/>
            <a:ext cx="7496073" cy="4751022"/>
            <a:chOff x="4266446" y="3347047"/>
            <a:chExt cx="4218458" cy="2673665"/>
          </a:xfrm>
        </p:grpSpPr>
        <p:cxnSp>
          <p:nvCxnSpPr>
            <p:cNvPr id="22" name="Straight Connector 21"/>
            <p:cNvCxnSpPr>
              <a:stCxn id="20" idx="5"/>
            </p:cNvCxnSpPr>
            <p:nvPr/>
          </p:nvCxnSpPr>
          <p:spPr>
            <a:xfrm rot="16200000" flipH="1">
              <a:off x="7125363" y="3129347"/>
              <a:ext cx="936096" cy="161054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4155796" y="4830487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811407" y="4203381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5438322" y="4236822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308519" y="4345019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336461" y="5486102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011668" y="4493667"/>
              <a:ext cx="1548031" cy="134450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20" idx="4"/>
            </p:cNvCxnSpPr>
            <p:nvPr/>
          </p:nvCxnSpPr>
          <p:spPr>
            <a:xfrm rot="16200000" flipV="1">
              <a:off x="6502440" y="3723269"/>
              <a:ext cx="857940" cy="38556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266446" y="541608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412510" y="412260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238503" y="503700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054176" y="426263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668614" y="334704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054174" y="5880680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344872" y="434341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52153" y="459056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5366909" y="1150135"/>
            <a:ext cx="2802712" cy="1594560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86856" y="3633063"/>
            <a:ext cx="1290967" cy="706260"/>
          </a:xfrm>
          <a:prstGeom prst="line">
            <a:avLst/>
          </a:prstGeom>
          <a:ln w="6985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Edge Definitions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4741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Historically, edge guards have included the endpoints.</a:t>
            </a:r>
          </a:p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Recently, excluding the endpoints has been considered.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65009" y="2998869"/>
            <a:ext cx="8753409" cy="3304608"/>
            <a:chOff x="165009" y="2998869"/>
            <a:chExt cx="8753409" cy="3304608"/>
          </a:xfrm>
        </p:grpSpPr>
        <p:grpSp>
          <p:nvGrpSpPr>
            <p:cNvPr id="2" name="Group 46"/>
            <p:cNvGrpSpPr/>
            <p:nvPr/>
          </p:nvGrpSpPr>
          <p:grpSpPr>
            <a:xfrm>
              <a:off x="4699959" y="2998869"/>
              <a:ext cx="4218459" cy="3304608"/>
              <a:chOff x="4519695" y="2661035"/>
              <a:chExt cx="4218459" cy="3304608"/>
            </a:xfrm>
          </p:grpSpPr>
          <p:grpSp>
            <p:nvGrpSpPr>
              <p:cNvPr id="3" name="Group 30"/>
              <p:cNvGrpSpPr/>
              <p:nvPr/>
            </p:nvGrpSpPr>
            <p:grpSpPr>
              <a:xfrm>
                <a:off x="4519695" y="2661035"/>
                <a:ext cx="4218458" cy="2673665"/>
                <a:chOff x="2506603" y="3067729"/>
                <a:chExt cx="4218458" cy="2673665"/>
              </a:xfrm>
            </p:grpSpPr>
            <p:sp>
              <p:nvSpPr>
                <p:cNvPr id="30" name="Freeform 29"/>
                <p:cNvSpPr/>
                <p:nvPr/>
              </p:nvSpPr>
              <p:spPr>
                <a:xfrm>
                  <a:off x="3949799" y="3637511"/>
                  <a:ext cx="2701361" cy="2012469"/>
                </a:xfrm>
                <a:custGeom>
                  <a:avLst/>
                  <a:gdLst>
                    <a:gd name="connsiteX0" fmla="*/ 1409874 w 2701361"/>
                    <a:gd name="connsiteY0" fmla="*/ 419713 h 2012469"/>
                    <a:gd name="connsiteX1" fmla="*/ 0 w 2701361"/>
                    <a:gd name="connsiteY1" fmla="*/ 1775708 h 2012469"/>
                    <a:gd name="connsiteX2" fmla="*/ 1409874 w 2701361"/>
                    <a:gd name="connsiteY2" fmla="*/ 2012469 h 2012469"/>
                    <a:gd name="connsiteX3" fmla="*/ 2701361 w 2701361"/>
                    <a:gd name="connsiteY3" fmla="*/ 495046 h 2012469"/>
                    <a:gd name="connsiteX4" fmla="*/ 1840370 w 2701361"/>
                    <a:gd name="connsiteY4" fmla="*/ 0 h 2012469"/>
                    <a:gd name="connsiteX5" fmla="*/ 1409874 w 2701361"/>
                    <a:gd name="connsiteY5" fmla="*/ 419713 h 2012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01361" h="2012469">
                      <a:moveTo>
                        <a:pt x="1409874" y="419713"/>
                      </a:moveTo>
                      <a:lnTo>
                        <a:pt x="0" y="1775708"/>
                      </a:lnTo>
                      <a:lnTo>
                        <a:pt x="1409874" y="2012469"/>
                      </a:lnTo>
                      <a:lnTo>
                        <a:pt x="2701361" y="495046"/>
                      </a:lnTo>
                      <a:lnTo>
                        <a:pt x="1840370" y="0"/>
                      </a:lnTo>
                      <a:lnTo>
                        <a:pt x="1409874" y="419713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" name="Group 6"/>
                <p:cNvGrpSpPr/>
                <p:nvPr/>
              </p:nvGrpSpPr>
              <p:grpSpPr>
                <a:xfrm>
                  <a:off x="2506603" y="3067729"/>
                  <a:ext cx="4218458" cy="2673665"/>
                  <a:chOff x="4266446" y="3347047"/>
                  <a:chExt cx="4218458" cy="2673665"/>
                </a:xfrm>
              </p:grpSpPr>
              <p:cxnSp>
                <p:nvCxnSpPr>
                  <p:cNvPr id="22" name="Straight Connector 21"/>
                  <p:cNvCxnSpPr>
                    <a:stCxn id="20" idx="5"/>
                  </p:cNvCxnSpPr>
                  <p:nvPr/>
                </p:nvCxnSpPr>
                <p:spPr>
                  <a:xfrm rot="16200000" flipH="1">
                    <a:off x="7125363" y="3129347"/>
                    <a:ext cx="936096" cy="1610545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 rot="5400000">
                    <a:off x="4155796" y="4830487"/>
                    <a:ext cx="836279" cy="474947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/>
                  <p:cNvCxnSpPr/>
                  <p:nvPr/>
                </p:nvCxnSpPr>
                <p:spPr>
                  <a:xfrm flipV="1">
                    <a:off x="4811407" y="4203381"/>
                    <a:ext cx="671119" cy="457200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 rot="16200000" flipH="1">
                    <a:off x="5438322" y="4236822"/>
                    <a:ext cx="914400" cy="825993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 flipV="1">
                    <a:off x="6308519" y="4345019"/>
                    <a:ext cx="815671" cy="762000"/>
                  </a:xfrm>
                  <a:prstGeom prst="line">
                    <a:avLst/>
                  </a:prstGeom>
                  <a:ln w="53975">
                    <a:solidFill>
                      <a:srgbClr val="FF66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4336461" y="5486102"/>
                    <a:ext cx="2787731" cy="464594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rot="5400000" flipH="1" flipV="1">
                    <a:off x="7011668" y="4493667"/>
                    <a:ext cx="1548031" cy="1344507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>
                    <a:endCxn id="20" idx="4"/>
                  </p:cNvCxnSpPr>
                  <p:nvPr/>
                </p:nvCxnSpPr>
                <p:spPr>
                  <a:xfrm rot="16200000" flipV="1">
                    <a:off x="6502440" y="3723269"/>
                    <a:ext cx="857940" cy="385560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Oval 14"/>
                  <p:cNvSpPr/>
                  <p:nvPr/>
                </p:nvSpPr>
                <p:spPr>
                  <a:xfrm>
                    <a:off x="4266446" y="5416084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5412510" y="4122602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>
                    <a:off x="6238503" y="5037005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7054176" y="4262634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6668614" y="3347047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7054174" y="5880680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8344872" y="4343412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752153" y="4590567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4519696" y="5380867"/>
                <a:ext cx="4218458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 algn="ctr"/>
                <a:r>
                  <a:rPr lang="en-US" sz="3200" dirty="0" smtClean="0">
                    <a:solidFill>
                      <a:schemeClr val="bg1"/>
                    </a:solidFill>
                  </a:rPr>
                  <a:t>OPEN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65009" y="2998869"/>
              <a:ext cx="4218459" cy="3304608"/>
              <a:chOff x="165009" y="2998869"/>
              <a:chExt cx="4218459" cy="3304608"/>
            </a:xfrm>
          </p:grpSpPr>
          <p:sp>
            <p:nvSpPr>
              <p:cNvPr id="57" name="Freeform 56"/>
              <p:cNvSpPr/>
              <p:nvPr/>
            </p:nvSpPr>
            <p:spPr>
              <a:xfrm>
                <a:off x="259569" y="3090538"/>
                <a:ext cx="4060395" cy="2512359"/>
              </a:xfrm>
              <a:custGeom>
                <a:avLst/>
                <a:gdLst>
                  <a:gd name="connsiteX0" fmla="*/ 1937494 w 4060395"/>
                  <a:gd name="connsiteY0" fmla="*/ 1668726 h 2512359"/>
                  <a:gd name="connsiteX1" fmla="*/ 1121707 w 4060395"/>
                  <a:gd name="connsiteY1" fmla="*/ 769468 h 2512359"/>
                  <a:gd name="connsiteX2" fmla="*/ 454245 w 4060395"/>
                  <a:gd name="connsiteY2" fmla="*/ 1233003 h 2512359"/>
                  <a:gd name="connsiteX3" fmla="*/ 0 w 4060395"/>
                  <a:gd name="connsiteY3" fmla="*/ 2039554 h 2512359"/>
                  <a:gd name="connsiteX4" fmla="*/ 2744011 w 4060395"/>
                  <a:gd name="connsiteY4" fmla="*/ 2512359 h 2512359"/>
                  <a:gd name="connsiteX5" fmla="*/ 4060395 w 4060395"/>
                  <a:gd name="connsiteY5" fmla="*/ 982694 h 2512359"/>
                  <a:gd name="connsiteX6" fmla="*/ 2382469 w 4060395"/>
                  <a:gd name="connsiteY6" fmla="*/ 0 h 2512359"/>
                  <a:gd name="connsiteX7" fmla="*/ 2771822 w 4060395"/>
                  <a:gd name="connsiteY7" fmla="*/ 908528 h 2512359"/>
                  <a:gd name="connsiteX8" fmla="*/ 1937494 w 4060395"/>
                  <a:gd name="connsiteY8" fmla="*/ 1668726 h 251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0395" h="2512359">
                    <a:moveTo>
                      <a:pt x="1937494" y="1668726"/>
                    </a:moveTo>
                    <a:lnTo>
                      <a:pt x="1121707" y="769468"/>
                    </a:lnTo>
                    <a:lnTo>
                      <a:pt x="454245" y="1233003"/>
                    </a:lnTo>
                    <a:lnTo>
                      <a:pt x="0" y="2039554"/>
                    </a:lnTo>
                    <a:lnTo>
                      <a:pt x="2744011" y="2512359"/>
                    </a:lnTo>
                    <a:lnTo>
                      <a:pt x="4060395" y="982694"/>
                    </a:lnTo>
                    <a:lnTo>
                      <a:pt x="2382469" y="0"/>
                    </a:lnTo>
                    <a:lnTo>
                      <a:pt x="2771822" y="908528"/>
                    </a:lnTo>
                    <a:lnTo>
                      <a:pt x="1937494" y="1668726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46"/>
              <p:cNvGrpSpPr/>
              <p:nvPr/>
            </p:nvGrpSpPr>
            <p:grpSpPr>
              <a:xfrm>
                <a:off x="165009" y="2998869"/>
                <a:ext cx="4218459" cy="3304608"/>
                <a:chOff x="4519695" y="2661035"/>
                <a:chExt cx="4218459" cy="3304608"/>
              </a:xfrm>
            </p:grpSpPr>
            <p:grpSp>
              <p:nvGrpSpPr>
                <p:cNvPr id="36" name="Group 6"/>
                <p:cNvGrpSpPr/>
                <p:nvPr/>
              </p:nvGrpSpPr>
              <p:grpSpPr>
                <a:xfrm>
                  <a:off x="4519695" y="2661035"/>
                  <a:ext cx="4218458" cy="2673665"/>
                  <a:chOff x="4266446" y="3347047"/>
                  <a:chExt cx="4218458" cy="2673665"/>
                </a:xfrm>
              </p:grpSpPr>
              <p:cxnSp>
                <p:nvCxnSpPr>
                  <p:cNvPr id="37" name="Straight Connector 36"/>
                  <p:cNvCxnSpPr>
                    <a:stCxn id="53" idx="5"/>
                  </p:cNvCxnSpPr>
                  <p:nvPr/>
                </p:nvCxnSpPr>
                <p:spPr>
                  <a:xfrm rot="16200000" flipH="1">
                    <a:off x="7125363" y="3129347"/>
                    <a:ext cx="936096" cy="1610545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 rot="5400000">
                    <a:off x="4155796" y="4830487"/>
                    <a:ext cx="836279" cy="474947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4811407" y="4203381"/>
                    <a:ext cx="671119" cy="457200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rot="16200000" flipH="1">
                    <a:off x="5438322" y="4236822"/>
                    <a:ext cx="914400" cy="825993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6308519" y="4345019"/>
                    <a:ext cx="815671" cy="762000"/>
                  </a:xfrm>
                  <a:prstGeom prst="line">
                    <a:avLst/>
                  </a:prstGeom>
                  <a:ln w="53975">
                    <a:solidFill>
                      <a:srgbClr val="FF66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4336461" y="5486102"/>
                    <a:ext cx="2787731" cy="464594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rot="5400000" flipH="1" flipV="1">
                    <a:off x="7011668" y="4493667"/>
                    <a:ext cx="1548031" cy="1344507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>
                    <a:endCxn id="53" idx="4"/>
                  </p:cNvCxnSpPr>
                  <p:nvPr/>
                </p:nvCxnSpPr>
                <p:spPr>
                  <a:xfrm rot="16200000" flipV="1">
                    <a:off x="6502440" y="3723269"/>
                    <a:ext cx="857940" cy="385560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4266446" y="5416084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5412510" y="4122602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6238503" y="5037005"/>
                    <a:ext cx="140032" cy="140032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7054176" y="4262634"/>
                    <a:ext cx="140032" cy="140032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6668614" y="3347047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7054174" y="5880680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8344872" y="4343412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Oval 55"/>
                  <p:cNvSpPr/>
                  <p:nvPr/>
                </p:nvSpPr>
                <p:spPr>
                  <a:xfrm>
                    <a:off x="4752153" y="4590567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" name="TextBox 32"/>
                <p:cNvSpPr txBox="1"/>
                <p:nvPr/>
              </p:nvSpPr>
              <p:spPr>
                <a:xfrm>
                  <a:off x="4519696" y="5380867"/>
                  <a:ext cx="4218458" cy="584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742950" indent="-742950" algn="ctr"/>
                  <a:r>
                    <a:rPr lang="en-US" sz="3200" dirty="0" smtClean="0">
                      <a:solidFill>
                        <a:schemeClr val="bg1"/>
                      </a:solidFill>
                    </a:rPr>
                    <a:t>CLOSED</a:t>
                  </a:r>
                </a:p>
              </p:txBody>
            </p:sp>
          </p:grpSp>
        </p:grpSp>
      </p:grpSp>
      <p:grpSp>
        <p:nvGrpSpPr>
          <p:cNvPr id="66" name="Group 65"/>
          <p:cNvGrpSpPr/>
          <p:nvPr/>
        </p:nvGrpSpPr>
        <p:grpSpPr>
          <a:xfrm>
            <a:off x="709970" y="1973709"/>
            <a:ext cx="2684746" cy="600957"/>
            <a:chOff x="709970" y="1973709"/>
            <a:chExt cx="2684746" cy="600957"/>
          </a:xfrm>
        </p:grpSpPr>
        <p:sp>
          <p:nvSpPr>
            <p:cNvPr id="58" name="TextBox 57"/>
            <p:cNvSpPr txBox="1"/>
            <p:nvPr/>
          </p:nvSpPr>
          <p:spPr>
            <a:xfrm>
              <a:off x="709970" y="2174556"/>
              <a:ext cx="2684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sz="2000" dirty="0" smtClean="0">
                  <a:solidFill>
                    <a:schemeClr val="bg1"/>
                  </a:solidFill>
                </a:rPr>
                <a:t>See: talk in 30 minutes.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rot="16200000" flipV="1">
              <a:off x="790507" y="1999446"/>
              <a:ext cx="301095" cy="249622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Bounds on Edge Guards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111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Bounds given are on the number of edge guards necessary</a:t>
            </a:r>
          </a:p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and sufficient to guard all simple polygons.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714309" y="2387560"/>
            <a:ext cx="1833689" cy="1767039"/>
            <a:chOff x="165009" y="2998869"/>
            <a:chExt cx="4218459" cy="4065130"/>
          </a:xfrm>
        </p:grpSpPr>
        <p:sp>
          <p:nvSpPr>
            <p:cNvPr id="57" name="Freeform 56"/>
            <p:cNvSpPr/>
            <p:nvPr/>
          </p:nvSpPr>
          <p:spPr>
            <a:xfrm>
              <a:off x="259569" y="3090538"/>
              <a:ext cx="4060395" cy="2512359"/>
            </a:xfrm>
            <a:custGeom>
              <a:avLst/>
              <a:gdLst>
                <a:gd name="connsiteX0" fmla="*/ 1937494 w 4060395"/>
                <a:gd name="connsiteY0" fmla="*/ 1668726 h 2512359"/>
                <a:gd name="connsiteX1" fmla="*/ 1121707 w 4060395"/>
                <a:gd name="connsiteY1" fmla="*/ 769468 h 2512359"/>
                <a:gd name="connsiteX2" fmla="*/ 454245 w 4060395"/>
                <a:gd name="connsiteY2" fmla="*/ 1233003 h 2512359"/>
                <a:gd name="connsiteX3" fmla="*/ 0 w 4060395"/>
                <a:gd name="connsiteY3" fmla="*/ 2039554 h 2512359"/>
                <a:gd name="connsiteX4" fmla="*/ 2744011 w 4060395"/>
                <a:gd name="connsiteY4" fmla="*/ 2512359 h 2512359"/>
                <a:gd name="connsiteX5" fmla="*/ 4060395 w 4060395"/>
                <a:gd name="connsiteY5" fmla="*/ 982694 h 2512359"/>
                <a:gd name="connsiteX6" fmla="*/ 2382469 w 4060395"/>
                <a:gd name="connsiteY6" fmla="*/ 0 h 2512359"/>
                <a:gd name="connsiteX7" fmla="*/ 2771822 w 4060395"/>
                <a:gd name="connsiteY7" fmla="*/ 908528 h 2512359"/>
                <a:gd name="connsiteX8" fmla="*/ 1937494 w 4060395"/>
                <a:gd name="connsiteY8" fmla="*/ 1668726 h 251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395" h="2512359">
                  <a:moveTo>
                    <a:pt x="1937494" y="1668726"/>
                  </a:moveTo>
                  <a:lnTo>
                    <a:pt x="1121707" y="769468"/>
                  </a:lnTo>
                  <a:lnTo>
                    <a:pt x="454245" y="1233003"/>
                  </a:lnTo>
                  <a:lnTo>
                    <a:pt x="0" y="2039554"/>
                  </a:lnTo>
                  <a:lnTo>
                    <a:pt x="2744011" y="2512359"/>
                  </a:lnTo>
                  <a:lnTo>
                    <a:pt x="4060395" y="982694"/>
                  </a:lnTo>
                  <a:lnTo>
                    <a:pt x="2382469" y="0"/>
                  </a:lnTo>
                  <a:lnTo>
                    <a:pt x="2771822" y="908528"/>
                  </a:lnTo>
                  <a:lnTo>
                    <a:pt x="1937494" y="1668726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46"/>
            <p:cNvGrpSpPr/>
            <p:nvPr/>
          </p:nvGrpSpPr>
          <p:grpSpPr>
            <a:xfrm>
              <a:off x="165009" y="2998869"/>
              <a:ext cx="4218459" cy="4065130"/>
              <a:chOff x="4519695" y="2661035"/>
              <a:chExt cx="4218459" cy="406513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519695" y="2661035"/>
                <a:ext cx="4218458" cy="2673665"/>
                <a:chOff x="4266446" y="3347047"/>
                <a:chExt cx="4218458" cy="2673665"/>
              </a:xfrm>
            </p:grpSpPr>
            <p:cxnSp>
              <p:nvCxnSpPr>
                <p:cNvPr id="37" name="Straight Connector 36"/>
                <p:cNvCxnSpPr>
                  <a:stCxn id="53" idx="5"/>
                </p:cNvCxnSpPr>
                <p:nvPr/>
              </p:nvCxnSpPr>
              <p:spPr>
                <a:xfrm rot="16200000" flipH="1">
                  <a:off x="7125363" y="3129347"/>
                  <a:ext cx="936096" cy="1610545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rot="5400000">
                  <a:off x="4155796" y="4830487"/>
                  <a:ext cx="836279" cy="474947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4811407" y="4203381"/>
                  <a:ext cx="671119" cy="457200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16200000" flipH="1">
                  <a:off x="5438322" y="4236822"/>
                  <a:ext cx="914400" cy="825993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6308519" y="4345019"/>
                  <a:ext cx="815671" cy="762000"/>
                </a:xfrm>
                <a:prstGeom prst="line">
                  <a:avLst/>
                </a:prstGeom>
                <a:ln w="53975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336461" y="5486102"/>
                  <a:ext cx="2787731" cy="464594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5400000" flipH="1" flipV="1">
                  <a:off x="7011668" y="4493667"/>
                  <a:ext cx="1548031" cy="1344507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endCxn id="53" idx="4"/>
                </p:cNvCxnSpPr>
                <p:nvPr/>
              </p:nvCxnSpPr>
              <p:spPr>
                <a:xfrm rot="16200000" flipV="1">
                  <a:off x="6502440" y="3723269"/>
                  <a:ext cx="857940" cy="385560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4266446" y="5416084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5412510" y="4122602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6238503" y="5037005"/>
                  <a:ext cx="140032" cy="140032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7054176" y="4262634"/>
                  <a:ext cx="140032" cy="140032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6668614" y="3347047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7054174" y="5880680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8344872" y="4343412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4752153" y="4590567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4519697" y="5380869"/>
                <a:ext cx="4218457" cy="1345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 algn="ctr"/>
                <a:r>
                  <a:rPr lang="en-US" sz="3200" dirty="0" smtClean="0">
                    <a:solidFill>
                      <a:schemeClr val="bg1"/>
                    </a:solidFill>
                  </a:rPr>
                  <a:t>CLOSED</a:t>
                </a: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1449614" y="2846420"/>
            <a:ext cx="3802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4000" dirty="0" smtClean="0">
                <a:solidFill>
                  <a:schemeClr val="bg1"/>
                </a:solidFill>
              </a:rPr>
              <a:t>n/4 ≤ </a:t>
            </a:r>
            <a:r>
              <a:rPr lang="en-US" sz="4000" dirty="0" err="1" smtClean="0">
                <a:solidFill>
                  <a:schemeClr val="bg1"/>
                </a:solidFill>
              </a:rPr>
              <a:t>g</a:t>
            </a:r>
            <a:r>
              <a:rPr lang="en-US" sz="4000" dirty="0" smtClean="0">
                <a:solidFill>
                  <a:schemeClr val="bg1"/>
                </a:solidFill>
              </a:rPr>
              <a:t> ≤ 3n/10	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4793" y="3692934"/>
            <a:ext cx="235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400" dirty="0" smtClean="0">
                <a:solidFill>
                  <a:schemeClr val="bg1"/>
                </a:solidFill>
              </a:rPr>
              <a:t>[Toussaint 81]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83170" y="3690052"/>
            <a:ext cx="235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en-US" sz="2400" dirty="0" err="1" smtClean="0">
                <a:solidFill>
                  <a:schemeClr val="bg1"/>
                </a:solidFill>
              </a:rPr>
              <a:t>Shermer</a:t>
            </a:r>
            <a:r>
              <a:rPr lang="en-US" sz="2400" dirty="0" smtClean="0">
                <a:solidFill>
                  <a:schemeClr val="bg1"/>
                </a:solidFill>
              </a:rPr>
              <a:t> 92]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rot="5400000" flipH="1" flipV="1">
            <a:off x="1935696" y="3665191"/>
            <a:ext cx="301095" cy="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 flipH="1" flipV="1">
            <a:off x="4221870" y="3665189"/>
            <a:ext cx="301095" cy="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1449614" y="4506697"/>
            <a:ext cx="6154556" cy="1835168"/>
            <a:chOff x="1449614" y="4506697"/>
            <a:chExt cx="6154556" cy="1835168"/>
          </a:xfrm>
        </p:grpSpPr>
        <p:grpSp>
          <p:nvGrpSpPr>
            <p:cNvPr id="73" name="Group 72"/>
            <p:cNvGrpSpPr/>
            <p:nvPr/>
          </p:nvGrpSpPr>
          <p:grpSpPr>
            <a:xfrm>
              <a:off x="1449614" y="4506697"/>
              <a:ext cx="6154556" cy="1798884"/>
              <a:chOff x="1449614" y="4506697"/>
              <a:chExt cx="6154556" cy="1798884"/>
            </a:xfrm>
          </p:grpSpPr>
          <p:grpSp>
            <p:nvGrpSpPr>
              <p:cNvPr id="2" name="Group 46"/>
              <p:cNvGrpSpPr/>
              <p:nvPr/>
            </p:nvGrpSpPr>
            <p:grpSpPr>
              <a:xfrm>
                <a:off x="5755413" y="4506697"/>
                <a:ext cx="1848757" cy="1776753"/>
                <a:chOff x="4519695" y="2661035"/>
                <a:chExt cx="4218459" cy="4054162"/>
              </a:xfrm>
            </p:grpSpPr>
            <p:grpSp>
              <p:nvGrpSpPr>
                <p:cNvPr id="3" name="Group 30"/>
                <p:cNvGrpSpPr/>
                <p:nvPr/>
              </p:nvGrpSpPr>
              <p:grpSpPr>
                <a:xfrm>
                  <a:off x="4519695" y="2661035"/>
                  <a:ext cx="4218458" cy="2673665"/>
                  <a:chOff x="2506603" y="3067729"/>
                  <a:chExt cx="4218458" cy="2673665"/>
                </a:xfrm>
              </p:grpSpPr>
              <p:sp>
                <p:nvSpPr>
                  <p:cNvPr id="30" name="Freeform 29"/>
                  <p:cNvSpPr/>
                  <p:nvPr/>
                </p:nvSpPr>
                <p:spPr>
                  <a:xfrm>
                    <a:off x="3949799" y="3637511"/>
                    <a:ext cx="2701361" cy="2012469"/>
                  </a:xfrm>
                  <a:custGeom>
                    <a:avLst/>
                    <a:gdLst>
                      <a:gd name="connsiteX0" fmla="*/ 1409874 w 2701361"/>
                      <a:gd name="connsiteY0" fmla="*/ 419713 h 2012469"/>
                      <a:gd name="connsiteX1" fmla="*/ 0 w 2701361"/>
                      <a:gd name="connsiteY1" fmla="*/ 1775708 h 2012469"/>
                      <a:gd name="connsiteX2" fmla="*/ 1409874 w 2701361"/>
                      <a:gd name="connsiteY2" fmla="*/ 2012469 h 2012469"/>
                      <a:gd name="connsiteX3" fmla="*/ 2701361 w 2701361"/>
                      <a:gd name="connsiteY3" fmla="*/ 495046 h 2012469"/>
                      <a:gd name="connsiteX4" fmla="*/ 1840370 w 2701361"/>
                      <a:gd name="connsiteY4" fmla="*/ 0 h 2012469"/>
                      <a:gd name="connsiteX5" fmla="*/ 1409874 w 2701361"/>
                      <a:gd name="connsiteY5" fmla="*/ 419713 h 20124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01361" h="2012469">
                        <a:moveTo>
                          <a:pt x="1409874" y="419713"/>
                        </a:moveTo>
                        <a:lnTo>
                          <a:pt x="0" y="1775708"/>
                        </a:lnTo>
                        <a:lnTo>
                          <a:pt x="1409874" y="2012469"/>
                        </a:lnTo>
                        <a:lnTo>
                          <a:pt x="2701361" y="495046"/>
                        </a:lnTo>
                        <a:lnTo>
                          <a:pt x="1840370" y="0"/>
                        </a:lnTo>
                        <a:lnTo>
                          <a:pt x="1409874" y="419713"/>
                        </a:lnTo>
                        <a:close/>
                      </a:path>
                    </a:pathLst>
                  </a:custGeom>
                  <a:solidFill>
                    <a:srgbClr val="3366FF"/>
                  </a:solidFill>
                  <a:ln>
                    <a:solidFill>
                      <a:srgbClr val="3366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" name="Group 6"/>
                  <p:cNvGrpSpPr/>
                  <p:nvPr/>
                </p:nvGrpSpPr>
                <p:grpSpPr>
                  <a:xfrm>
                    <a:off x="2506603" y="3067729"/>
                    <a:ext cx="4218458" cy="2673665"/>
                    <a:chOff x="4266446" y="3347047"/>
                    <a:chExt cx="4218458" cy="2673665"/>
                  </a:xfrm>
                </p:grpSpPr>
                <p:cxnSp>
                  <p:nvCxnSpPr>
                    <p:cNvPr id="22" name="Straight Connector 21"/>
                    <p:cNvCxnSpPr>
                      <a:stCxn id="20" idx="5"/>
                    </p:cNvCxnSpPr>
                    <p:nvPr/>
                  </p:nvCxnSpPr>
                  <p:spPr>
                    <a:xfrm rot="16200000" flipH="1">
                      <a:off x="7125363" y="3129347"/>
                      <a:ext cx="936096" cy="1610545"/>
                    </a:xfrm>
                    <a:prstGeom prst="line">
                      <a:avLst/>
                    </a:prstGeom>
                    <a:ln w="539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Connector 10"/>
                    <p:cNvCxnSpPr/>
                    <p:nvPr/>
                  </p:nvCxnSpPr>
                  <p:spPr>
                    <a:xfrm rot="5400000">
                      <a:off x="4155796" y="4830487"/>
                      <a:ext cx="836279" cy="474947"/>
                    </a:xfrm>
                    <a:prstGeom prst="line">
                      <a:avLst/>
                    </a:prstGeom>
                    <a:ln w="539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Connector 7"/>
                    <p:cNvCxnSpPr/>
                    <p:nvPr/>
                  </p:nvCxnSpPr>
                  <p:spPr>
                    <a:xfrm flipV="1">
                      <a:off x="4811407" y="4203381"/>
                      <a:ext cx="671119" cy="457200"/>
                    </a:xfrm>
                    <a:prstGeom prst="line">
                      <a:avLst/>
                    </a:prstGeom>
                    <a:ln w="539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Connector 8"/>
                    <p:cNvCxnSpPr/>
                    <p:nvPr/>
                  </p:nvCxnSpPr>
                  <p:spPr>
                    <a:xfrm rot="16200000" flipH="1">
                      <a:off x="5438322" y="4236822"/>
                      <a:ext cx="914400" cy="825993"/>
                    </a:xfrm>
                    <a:prstGeom prst="line">
                      <a:avLst/>
                    </a:prstGeom>
                    <a:ln w="539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Connector 9"/>
                    <p:cNvCxnSpPr/>
                    <p:nvPr/>
                  </p:nvCxnSpPr>
                  <p:spPr>
                    <a:xfrm flipV="1">
                      <a:off x="6308519" y="4345019"/>
                      <a:ext cx="815671" cy="762000"/>
                    </a:xfrm>
                    <a:prstGeom prst="line">
                      <a:avLst/>
                    </a:prstGeom>
                    <a:ln w="53975">
                      <a:solidFill>
                        <a:srgbClr val="FF66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Connector 11"/>
                    <p:cNvCxnSpPr/>
                    <p:nvPr/>
                  </p:nvCxnSpPr>
                  <p:spPr>
                    <a:xfrm>
                      <a:off x="4336461" y="5486102"/>
                      <a:ext cx="2787731" cy="464594"/>
                    </a:xfrm>
                    <a:prstGeom prst="line">
                      <a:avLst/>
                    </a:prstGeom>
                    <a:ln w="539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Connector 12"/>
                    <p:cNvCxnSpPr/>
                    <p:nvPr/>
                  </p:nvCxnSpPr>
                  <p:spPr>
                    <a:xfrm rot="5400000" flipH="1" flipV="1">
                      <a:off x="7011668" y="4493667"/>
                      <a:ext cx="1548031" cy="1344507"/>
                    </a:xfrm>
                    <a:prstGeom prst="line">
                      <a:avLst/>
                    </a:prstGeom>
                    <a:ln w="539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/>
                    <p:cNvCxnSpPr>
                      <a:endCxn id="20" idx="4"/>
                    </p:cNvCxnSpPr>
                    <p:nvPr/>
                  </p:nvCxnSpPr>
                  <p:spPr>
                    <a:xfrm rot="16200000" flipV="1">
                      <a:off x="6502440" y="3723269"/>
                      <a:ext cx="857940" cy="385560"/>
                    </a:xfrm>
                    <a:prstGeom prst="line">
                      <a:avLst/>
                    </a:prstGeom>
                    <a:ln w="539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266446" y="5416084"/>
                      <a:ext cx="140032" cy="14003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5412510" y="4122602"/>
                      <a:ext cx="140032" cy="14003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6238503" y="5037005"/>
                      <a:ext cx="140032" cy="14003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7054176" y="4262634"/>
                      <a:ext cx="140032" cy="14003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6668614" y="3347047"/>
                      <a:ext cx="140032" cy="14003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7054174" y="5880680"/>
                      <a:ext cx="140032" cy="14003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8344872" y="4343412"/>
                      <a:ext cx="140032" cy="14003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4752153" y="4590567"/>
                      <a:ext cx="140032" cy="14003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2" name="TextBox 31"/>
                <p:cNvSpPr txBox="1"/>
                <p:nvPr/>
              </p:nvSpPr>
              <p:spPr>
                <a:xfrm>
                  <a:off x="4519695" y="5380866"/>
                  <a:ext cx="4218459" cy="1334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742950" indent="-742950" algn="ctr"/>
                  <a:r>
                    <a:rPr lang="en-US" sz="3200" dirty="0" smtClean="0">
                      <a:solidFill>
                        <a:schemeClr val="bg1"/>
                      </a:solidFill>
                    </a:rPr>
                    <a:t>OPEN</a:t>
                  </a:r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1449614" y="4982142"/>
                <a:ext cx="380274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 algn="ctr"/>
                <a:r>
                  <a:rPr lang="en-US" sz="4000" dirty="0" smtClean="0">
                    <a:solidFill>
                      <a:schemeClr val="bg1"/>
                    </a:solidFill>
                  </a:rPr>
                  <a:t>n/3 ≤ </a:t>
                </a:r>
                <a:r>
                  <a:rPr lang="en-US" sz="4000" dirty="0" err="1" smtClean="0">
                    <a:solidFill>
                      <a:schemeClr val="bg1"/>
                    </a:solidFill>
                  </a:rPr>
                  <a:t>g</a:t>
                </a:r>
                <a:r>
                  <a:rPr lang="en-US" sz="4000" dirty="0" smtClean="0">
                    <a:solidFill>
                      <a:schemeClr val="bg1"/>
                    </a:solidFill>
                  </a:rPr>
                  <a:t> ≤ n/2 	</a:t>
                </a: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149911" y="5880200"/>
              <a:ext cx="2358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 algn="ctr"/>
              <a:r>
                <a:rPr lang="en-US" sz="2400" dirty="0" smtClean="0">
                  <a:solidFill>
                    <a:schemeClr val="bg1"/>
                  </a:solidFill>
                </a:rPr>
                <a:t>[Today]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3583214" y="5617072"/>
              <a:ext cx="535215" cy="32240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10800000">
              <a:off x="2540001" y="5617072"/>
              <a:ext cx="660399" cy="313602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 Lower Bound</a:t>
            </a:r>
          </a:p>
        </p:txBody>
      </p:sp>
      <p:grpSp>
        <p:nvGrpSpPr>
          <p:cNvPr id="2" name="Group 37"/>
          <p:cNvGrpSpPr/>
          <p:nvPr/>
        </p:nvGrpSpPr>
        <p:grpSpPr>
          <a:xfrm>
            <a:off x="226010" y="850183"/>
            <a:ext cx="8663728" cy="4918173"/>
            <a:chOff x="226010" y="925517"/>
            <a:chExt cx="8663728" cy="4918173"/>
          </a:xfrm>
        </p:grpSpPr>
        <p:sp>
          <p:nvSpPr>
            <p:cNvPr id="36" name="Rectangle 35"/>
            <p:cNvSpPr/>
            <p:nvPr/>
          </p:nvSpPr>
          <p:spPr>
            <a:xfrm>
              <a:off x="226010" y="925517"/>
              <a:ext cx="8663728" cy="4918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oeg-lb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 rot="5400000">
              <a:off x="-215399" y="2530600"/>
              <a:ext cx="2824105" cy="1561151"/>
            </a:xfrm>
            <a:prstGeom prst="rect">
              <a:avLst/>
            </a:prstGeom>
          </p:spPr>
        </p:pic>
        <p:pic>
          <p:nvPicPr>
            <p:cNvPr id="31" name="Picture 30" descr="oeg-lb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4000527" y="2150462"/>
              <a:ext cx="2572766" cy="2572766"/>
            </a:xfrm>
            <a:prstGeom prst="rect">
              <a:avLst/>
            </a:prstGeom>
          </p:spPr>
        </p:pic>
        <p:pic>
          <p:nvPicPr>
            <p:cNvPr id="33" name="Picture 32" descr="oeg-lb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 rot="5400000">
              <a:off x="946939" y="2721118"/>
              <a:ext cx="4254500" cy="1130300"/>
            </a:xfrm>
            <a:prstGeom prst="rect">
              <a:avLst/>
            </a:prstGeom>
          </p:spPr>
        </p:pic>
        <p:pic>
          <p:nvPicPr>
            <p:cNvPr id="35" name="Picture 34" descr="oeg-lb4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 rot="5400000">
              <a:off x="5728146" y="2402601"/>
              <a:ext cx="4067102" cy="1954731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0" y="588673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n/3 open edge guards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An Upper Bound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91746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Set of edges pointing up/down suffice.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091373" y="1818262"/>
            <a:ext cx="6963108" cy="2879147"/>
            <a:chOff x="992923" y="2429429"/>
            <a:chExt cx="6963108" cy="2879147"/>
          </a:xfrm>
        </p:grpSpPr>
        <p:cxnSp>
          <p:nvCxnSpPr>
            <p:cNvPr id="11" name="Straight Connector 10"/>
            <p:cNvCxnSpPr>
              <a:stCxn id="13" idx="4"/>
              <a:endCxn id="14" idx="0"/>
            </p:cNvCxnSpPr>
            <p:nvPr/>
          </p:nvCxnSpPr>
          <p:spPr>
            <a:xfrm rot="5400000">
              <a:off x="868829" y="3215759"/>
              <a:ext cx="1040359" cy="61042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338310" y="3243764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603343" y="281060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992923" y="4041149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073556" y="5118387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781674" y="4635205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037236" y="3433953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7774281" y="394526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936806" y="2429429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595008" y="2905694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>
              <a:stCxn id="13" idx="6"/>
              <a:endCxn id="12" idx="2"/>
            </p:cNvCxnSpPr>
            <p:nvPr/>
          </p:nvCxnSpPr>
          <p:spPr>
            <a:xfrm>
              <a:off x="1785093" y="2905696"/>
              <a:ext cx="1553217" cy="43316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4" idx="5"/>
              <a:endCxn id="15" idx="1"/>
            </p:cNvCxnSpPr>
            <p:nvPr/>
          </p:nvCxnSpPr>
          <p:spPr>
            <a:xfrm rot="16200000" flipH="1">
              <a:off x="1152737" y="4198803"/>
              <a:ext cx="942755" cy="95211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" idx="7"/>
              <a:endCxn id="19" idx="3"/>
            </p:cNvCxnSpPr>
            <p:nvPr/>
          </p:nvCxnSpPr>
          <p:spPr>
            <a:xfrm rot="5400000" flipH="1" flipV="1">
              <a:off x="3388507" y="2696701"/>
              <a:ext cx="679852" cy="46998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7" idx="7"/>
              <a:endCxn id="20" idx="3"/>
            </p:cNvCxnSpPr>
            <p:nvPr/>
          </p:nvCxnSpPr>
          <p:spPr>
            <a:xfrm rot="5400000" flipH="1" flipV="1">
              <a:off x="5710109" y="2550290"/>
              <a:ext cx="393776" cy="142925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8" idx="3"/>
              <a:endCxn id="38" idx="7"/>
            </p:cNvCxnSpPr>
            <p:nvPr/>
          </p:nvCxnSpPr>
          <p:spPr>
            <a:xfrm rot="5400000">
              <a:off x="7218806" y="3985871"/>
              <a:ext cx="460367" cy="703819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0" idx="2"/>
              <a:endCxn id="19" idx="6"/>
            </p:cNvCxnSpPr>
            <p:nvPr/>
          </p:nvCxnSpPr>
          <p:spPr>
            <a:xfrm rot="10800000">
              <a:off x="4118556" y="2524525"/>
              <a:ext cx="2476452" cy="47626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7" idx="6"/>
              <a:endCxn id="18" idx="2"/>
            </p:cNvCxnSpPr>
            <p:nvPr/>
          </p:nvCxnSpPr>
          <p:spPr>
            <a:xfrm>
              <a:off x="5218986" y="3529048"/>
              <a:ext cx="2555295" cy="511308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6" idx="2"/>
              <a:endCxn id="15" idx="6"/>
            </p:cNvCxnSpPr>
            <p:nvPr/>
          </p:nvCxnSpPr>
          <p:spPr>
            <a:xfrm rot="10800000" flipV="1">
              <a:off x="2255306" y="4730300"/>
              <a:ext cx="1526368" cy="483182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6" idx="6"/>
              <a:endCxn id="34" idx="2"/>
            </p:cNvCxnSpPr>
            <p:nvPr/>
          </p:nvCxnSpPr>
          <p:spPr>
            <a:xfrm>
              <a:off x="3963424" y="4730300"/>
              <a:ext cx="2067610" cy="38808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625909" y="4231338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6031034" y="5023292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941946" y="454011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Connector 38"/>
            <p:cNvCxnSpPr>
              <a:stCxn id="34" idx="0"/>
              <a:endCxn id="32" idx="5"/>
            </p:cNvCxnSpPr>
            <p:nvPr/>
          </p:nvCxnSpPr>
          <p:spPr>
            <a:xfrm rot="16200000" flipV="1">
              <a:off x="5136667" y="4038049"/>
              <a:ext cx="629618" cy="134086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2" idx="6"/>
              <a:endCxn id="38" idx="2"/>
            </p:cNvCxnSpPr>
            <p:nvPr/>
          </p:nvCxnSpPr>
          <p:spPr>
            <a:xfrm>
              <a:off x="4807659" y="4326433"/>
              <a:ext cx="2134287" cy="30877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12"/>
          <p:cNvGrpSpPr/>
          <p:nvPr/>
        </p:nvGrpSpPr>
        <p:grpSpPr>
          <a:xfrm>
            <a:off x="2708690" y="3011332"/>
            <a:ext cx="298609" cy="1025902"/>
            <a:chOff x="4411819" y="3424702"/>
            <a:chExt cx="298609" cy="1025902"/>
          </a:xfrm>
        </p:grpSpPr>
        <p:sp>
          <p:nvSpPr>
            <p:cNvPr id="43" name="Oval 42"/>
            <p:cNvSpPr/>
            <p:nvPr/>
          </p:nvSpPr>
          <p:spPr>
            <a:xfrm>
              <a:off x="4470039" y="3844912"/>
              <a:ext cx="181750" cy="190189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rgbClr val="FF20E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ight Arrow 43"/>
            <p:cNvSpPr/>
            <p:nvPr/>
          </p:nvSpPr>
          <p:spPr>
            <a:xfrm rot="5400000">
              <a:off x="4383822" y="4123997"/>
              <a:ext cx="359566" cy="293647"/>
            </a:xfrm>
            <a:prstGeom prst="rightArrow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Arrow 44"/>
            <p:cNvSpPr/>
            <p:nvPr/>
          </p:nvSpPr>
          <p:spPr>
            <a:xfrm rot="16200000">
              <a:off x="4378860" y="3457661"/>
              <a:ext cx="359566" cy="293647"/>
            </a:xfrm>
            <a:prstGeom prst="right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1091373" y="1818262"/>
            <a:ext cx="6963108" cy="2879147"/>
            <a:chOff x="1145323" y="2581829"/>
            <a:chExt cx="6963108" cy="2879147"/>
          </a:xfrm>
        </p:grpSpPr>
        <p:cxnSp>
          <p:nvCxnSpPr>
            <p:cNvPr id="47" name="Straight Connector 46"/>
            <p:cNvCxnSpPr>
              <a:stCxn id="49" idx="4"/>
              <a:endCxn id="50" idx="0"/>
            </p:cNvCxnSpPr>
            <p:nvPr/>
          </p:nvCxnSpPr>
          <p:spPr>
            <a:xfrm rot="5400000">
              <a:off x="1021229" y="3368159"/>
              <a:ext cx="1040359" cy="610420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3490710" y="3396164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755743" y="296300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1145323" y="4193549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225956" y="5270787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3934074" y="4787605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189636" y="3586353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926681" y="409766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4089206" y="2581829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6747408" y="3058094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/>
            <p:cNvCxnSpPr>
              <a:stCxn id="49" idx="6"/>
              <a:endCxn id="48" idx="2"/>
            </p:cNvCxnSpPr>
            <p:nvPr/>
          </p:nvCxnSpPr>
          <p:spPr>
            <a:xfrm>
              <a:off x="1937493" y="3058096"/>
              <a:ext cx="1553217" cy="433163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0" idx="5"/>
              <a:endCxn id="51" idx="1"/>
            </p:cNvCxnSpPr>
            <p:nvPr/>
          </p:nvCxnSpPr>
          <p:spPr>
            <a:xfrm rot="16200000" flipH="1">
              <a:off x="1305137" y="4351203"/>
              <a:ext cx="942755" cy="952117"/>
            </a:xfrm>
            <a:prstGeom prst="line">
              <a:avLst/>
            </a:prstGeom>
            <a:ln w="539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8" idx="7"/>
              <a:endCxn id="55" idx="3"/>
            </p:cNvCxnSpPr>
            <p:nvPr/>
          </p:nvCxnSpPr>
          <p:spPr>
            <a:xfrm rot="5400000" flipH="1" flipV="1">
              <a:off x="3540907" y="2849101"/>
              <a:ext cx="679852" cy="469980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7"/>
              <a:endCxn id="56" idx="3"/>
            </p:cNvCxnSpPr>
            <p:nvPr/>
          </p:nvCxnSpPr>
          <p:spPr>
            <a:xfrm rot="5400000" flipH="1" flipV="1">
              <a:off x="5862509" y="2702690"/>
              <a:ext cx="393776" cy="1429256"/>
            </a:xfrm>
            <a:prstGeom prst="line">
              <a:avLst/>
            </a:prstGeom>
            <a:ln w="539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4" idx="3"/>
              <a:endCxn id="68" idx="7"/>
            </p:cNvCxnSpPr>
            <p:nvPr/>
          </p:nvCxnSpPr>
          <p:spPr>
            <a:xfrm rot="5400000">
              <a:off x="7371206" y="4138271"/>
              <a:ext cx="460367" cy="703819"/>
            </a:xfrm>
            <a:prstGeom prst="line">
              <a:avLst/>
            </a:prstGeom>
            <a:ln w="539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6" idx="2"/>
              <a:endCxn id="55" idx="6"/>
            </p:cNvCxnSpPr>
            <p:nvPr/>
          </p:nvCxnSpPr>
          <p:spPr>
            <a:xfrm rot="10800000">
              <a:off x="4270956" y="2676925"/>
              <a:ext cx="2476452" cy="476265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3" idx="6"/>
              <a:endCxn id="54" idx="2"/>
            </p:cNvCxnSpPr>
            <p:nvPr/>
          </p:nvCxnSpPr>
          <p:spPr>
            <a:xfrm>
              <a:off x="5371386" y="3681448"/>
              <a:ext cx="2555295" cy="511308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2" idx="2"/>
              <a:endCxn id="51" idx="6"/>
            </p:cNvCxnSpPr>
            <p:nvPr/>
          </p:nvCxnSpPr>
          <p:spPr>
            <a:xfrm rot="10800000" flipV="1">
              <a:off x="2407706" y="4882700"/>
              <a:ext cx="1526368" cy="483182"/>
            </a:xfrm>
            <a:prstGeom prst="line">
              <a:avLst/>
            </a:prstGeom>
            <a:ln w="539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6"/>
              <a:endCxn id="67" idx="2"/>
            </p:cNvCxnSpPr>
            <p:nvPr/>
          </p:nvCxnSpPr>
          <p:spPr>
            <a:xfrm>
              <a:off x="4115824" y="4882700"/>
              <a:ext cx="2067610" cy="388087"/>
            </a:xfrm>
            <a:prstGeom prst="line">
              <a:avLst/>
            </a:prstGeom>
            <a:ln w="539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778309" y="4383738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6183434" y="5175692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094346" y="469251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Connector 68"/>
            <p:cNvCxnSpPr>
              <a:stCxn id="67" idx="0"/>
              <a:endCxn id="66" idx="5"/>
            </p:cNvCxnSpPr>
            <p:nvPr/>
          </p:nvCxnSpPr>
          <p:spPr>
            <a:xfrm rot="16200000" flipV="1">
              <a:off x="5289067" y="4190449"/>
              <a:ext cx="629618" cy="1340867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6" idx="6"/>
              <a:endCxn id="68" idx="2"/>
            </p:cNvCxnSpPr>
            <p:nvPr/>
          </p:nvCxnSpPr>
          <p:spPr>
            <a:xfrm>
              <a:off x="4960059" y="4478833"/>
              <a:ext cx="2134287" cy="308773"/>
            </a:xfrm>
            <a:prstGeom prst="line">
              <a:avLst/>
            </a:prstGeom>
            <a:ln w="539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12"/>
          <p:cNvGrpSpPr/>
          <p:nvPr/>
        </p:nvGrpSpPr>
        <p:grpSpPr>
          <a:xfrm>
            <a:off x="4837077" y="2214741"/>
            <a:ext cx="298609" cy="1025902"/>
            <a:chOff x="4411819" y="3424702"/>
            <a:chExt cx="298609" cy="1025902"/>
          </a:xfrm>
        </p:grpSpPr>
        <p:sp>
          <p:nvSpPr>
            <p:cNvPr id="72" name="Oval 71"/>
            <p:cNvSpPr/>
            <p:nvPr/>
          </p:nvSpPr>
          <p:spPr>
            <a:xfrm>
              <a:off x="4470039" y="3844912"/>
              <a:ext cx="181750" cy="190189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rgbClr val="FF20E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ight Arrow 72"/>
            <p:cNvSpPr/>
            <p:nvPr/>
          </p:nvSpPr>
          <p:spPr>
            <a:xfrm rot="5400000">
              <a:off x="4383822" y="4123997"/>
              <a:ext cx="359566" cy="293647"/>
            </a:xfrm>
            <a:prstGeom prst="rightArrow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ight Arrow 73"/>
            <p:cNvSpPr/>
            <p:nvPr/>
          </p:nvSpPr>
          <p:spPr>
            <a:xfrm rot="16200000">
              <a:off x="4378860" y="3457661"/>
              <a:ext cx="359566" cy="293647"/>
            </a:xfrm>
            <a:prstGeom prst="right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0" y="5746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Conjecture: n/3 is sufficient.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0" y="501441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Gives bound of n/2.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>
            <a:off x="2159000" y="2739571"/>
            <a:ext cx="4826000" cy="3737429"/>
          </a:xfrm>
          <a:custGeom>
            <a:avLst/>
            <a:gdLst>
              <a:gd name="connsiteX0" fmla="*/ 571500 w 4826000"/>
              <a:gd name="connsiteY0" fmla="*/ 3202215 h 3737429"/>
              <a:gd name="connsiteX1" fmla="*/ 1143000 w 4826000"/>
              <a:gd name="connsiteY1" fmla="*/ 2222500 h 3737429"/>
              <a:gd name="connsiteX2" fmla="*/ 0 w 4826000"/>
              <a:gd name="connsiteY2" fmla="*/ 907143 h 3737429"/>
              <a:gd name="connsiteX3" fmla="*/ 979714 w 4826000"/>
              <a:gd name="connsiteY3" fmla="*/ 1079500 h 3737429"/>
              <a:gd name="connsiteX4" fmla="*/ 1614714 w 4826000"/>
              <a:gd name="connsiteY4" fmla="*/ 0 h 3737429"/>
              <a:gd name="connsiteX5" fmla="*/ 1923143 w 4826000"/>
              <a:gd name="connsiteY5" fmla="*/ 1678215 h 3737429"/>
              <a:gd name="connsiteX6" fmla="*/ 2413000 w 4826000"/>
              <a:gd name="connsiteY6" fmla="*/ 1587500 h 3737429"/>
              <a:gd name="connsiteX7" fmla="*/ 2966357 w 4826000"/>
              <a:gd name="connsiteY7" fmla="*/ 381000 h 3737429"/>
              <a:gd name="connsiteX8" fmla="*/ 2884714 w 4826000"/>
              <a:gd name="connsiteY8" fmla="*/ 2757715 h 3737429"/>
              <a:gd name="connsiteX9" fmla="*/ 3864429 w 4826000"/>
              <a:gd name="connsiteY9" fmla="*/ 1859643 h 3737429"/>
              <a:gd name="connsiteX10" fmla="*/ 4826000 w 4826000"/>
              <a:gd name="connsiteY10" fmla="*/ 2748643 h 3737429"/>
              <a:gd name="connsiteX11" fmla="*/ 3864429 w 4826000"/>
              <a:gd name="connsiteY11" fmla="*/ 3737429 h 3737429"/>
              <a:gd name="connsiteX12" fmla="*/ 571500 w 4826000"/>
              <a:gd name="connsiteY12" fmla="*/ 3202215 h 373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26000" h="3737429">
                <a:moveTo>
                  <a:pt x="571500" y="3202215"/>
                </a:moveTo>
                <a:lnTo>
                  <a:pt x="1143000" y="2222500"/>
                </a:lnTo>
                <a:lnTo>
                  <a:pt x="0" y="907143"/>
                </a:lnTo>
                <a:lnTo>
                  <a:pt x="979714" y="1079500"/>
                </a:lnTo>
                <a:lnTo>
                  <a:pt x="1614714" y="0"/>
                </a:lnTo>
                <a:lnTo>
                  <a:pt x="1923143" y="1678215"/>
                </a:lnTo>
                <a:lnTo>
                  <a:pt x="2413000" y="1587500"/>
                </a:lnTo>
                <a:lnTo>
                  <a:pt x="2966357" y="381000"/>
                </a:lnTo>
                <a:lnTo>
                  <a:pt x="2884714" y="2757715"/>
                </a:lnTo>
                <a:lnTo>
                  <a:pt x="3864429" y="1859643"/>
                </a:lnTo>
                <a:lnTo>
                  <a:pt x="4826000" y="2748643"/>
                </a:lnTo>
                <a:lnTo>
                  <a:pt x="3864429" y="3737429"/>
                </a:lnTo>
                <a:lnTo>
                  <a:pt x="571500" y="32022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Guard Edges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0" y="129721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A </a:t>
            </a:r>
            <a:r>
              <a:rPr lang="en-US" sz="3600" i="1" dirty="0" smtClean="0">
                <a:solidFill>
                  <a:schemeClr val="bg1"/>
                </a:solidFill>
              </a:rPr>
              <a:t>guard edge </a:t>
            </a:r>
            <a:r>
              <a:rPr lang="en-US" sz="3600" dirty="0" smtClean="0">
                <a:solidFill>
                  <a:schemeClr val="bg1"/>
                </a:solidFill>
              </a:rPr>
              <a:t>is an edge guard that sees the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entire polygon.</a:t>
            </a:r>
          </a:p>
        </p:txBody>
      </p:sp>
      <p:cxnSp>
        <p:nvCxnSpPr>
          <p:cNvPr id="66" name="Straight Connector 65"/>
          <p:cNvCxnSpPr>
            <a:stCxn id="49" idx="0"/>
            <a:endCxn id="60" idx="5"/>
          </p:cNvCxnSpPr>
          <p:nvPr/>
        </p:nvCxnSpPr>
        <p:spPr>
          <a:xfrm rot="16200000" flipV="1">
            <a:off x="3183658" y="3436468"/>
            <a:ext cx="1530063" cy="260578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5" idx="7"/>
            <a:endCxn id="60" idx="3"/>
          </p:cNvCxnSpPr>
          <p:nvPr/>
        </p:nvCxnSpPr>
        <p:spPr>
          <a:xfrm rot="5400000" flipH="1" flipV="1">
            <a:off x="2969504" y="3011120"/>
            <a:ext cx="941271" cy="522487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0" idx="0"/>
            <a:endCxn id="61" idx="4"/>
          </p:cNvCxnSpPr>
          <p:nvPr/>
        </p:nvCxnSpPr>
        <p:spPr>
          <a:xfrm rot="5400000" flipH="1" flipV="1">
            <a:off x="4002022" y="4276571"/>
            <a:ext cx="2188910" cy="82742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9" idx="7"/>
            <a:endCxn id="61" idx="3"/>
          </p:cNvCxnSpPr>
          <p:nvPr/>
        </p:nvCxnSpPr>
        <p:spPr>
          <a:xfrm rot="5400000" flipH="1" flipV="1">
            <a:off x="4306997" y="3500938"/>
            <a:ext cx="1074028" cy="47066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57" idx="5"/>
          </p:cNvCxnSpPr>
          <p:nvPr/>
        </p:nvCxnSpPr>
        <p:spPr>
          <a:xfrm rot="16200000" flipV="1">
            <a:off x="2109581" y="3778542"/>
            <a:ext cx="1260307" cy="1092282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078976" y="4331791"/>
            <a:ext cx="471196" cy="82741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055106" y="4594634"/>
            <a:ext cx="963931" cy="90050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2511096" y="5168342"/>
            <a:ext cx="988284" cy="561275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24599" y="5943124"/>
            <a:ext cx="3294440" cy="549040"/>
          </a:xfrm>
          <a:prstGeom prst="line">
            <a:avLst/>
          </a:prstGeom>
          <a:ln w="539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6008593" y="5505587"/>
            <a:ext cx="997026" cy="976132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19037" y="4594634"/>
            <a:ext cx="976135" cy="90050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41858" y="5860379"/>
            <a:ext cx="165485" cy="1654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03131" y="4872095"/>
            <a:ext cx="165485" cy="1654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96235" y="4331789"/>
            <a:ext cx="165485" cy="1654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972364" y="5412398"/>
            <a:ext cx="165485" cy="1654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936297" y="4497274"/>
            <a:ext cx="165485" cy="1654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912429" y="5412398"/>
            <a:ext cx="165485" cy="1654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936295" y="6409422"/>
            <a:ext cx="165485" cy="1654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037646" y="3718763"/>
            <a:ext cx="165485" cy="1654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052342" y="3553279"/>
            <a:ext cx="165485" cy="1654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4467430" y="4249047"/>
            <a:ext cx="165485" cy="1654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3677149" y="2660476"/>
            <a:ext cx="165485" cy="1654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055106" y="3058002"/>
            <a:ext cx="165485" cy="1654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Connector 62"/>
          <p:cNvCxnSpPr>
            <a:stCxn id="55" idx="2"/>
            <a:endCxn id="57" idx="6"/>
          </p:cNvCxnSpPr>
          <p:nvPr/>
        </p:nvCxnSpPr>
        <p:spPr>
          <a:xfrm rot="10800000">
            <a:off x="2217828" y="3636021"/>
            <a:ext cx="819819" cy="165485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4104" y="2668449"/>
            <a:ext cx="4635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At most 3</a:t>
            </a:r>
            <a:r>
              <a:rPr lang="en-US" sz="3200" dirty="0" smtClean="0">
                <a:solidFill>
                  <a:schemeClr val="bg1"/>
                </a:solidFill>
              </a:rPr>
              <a:t> closed guard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edges in </a:t>
            </a:r>
            <a:r>
              <a:rPr lang="en-US" sz="3200" dirty="0" smtClean="0">
                <a:solidFill>
                  <a:schemeClr val="bg1"/>
                </a:solidFill>
              </a:rPr>
              <a:t>simple polygons.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Maximizing Guard Edges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2399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[Park 93] proves that for non-</a:t>
            </a:r>
            <a:r>
              <a:rPr lang="en-US" sz="3200" dirty="0" err="1" smtClean="0">
                <a:solidFill>
                  <a:schemeClr val="bg1"/>
                </a:solidFill>
              </a:rPr>
              <a:t>starshaped</a:t>
            </a:r>
            <a:r>
              <a:rPr lang="en-US" sz="3200" dirty="0" smtClean="0">
                <a:solidFill>
                  <a:schemeClr val="bg1"/>
                </a:solidFill>
              </a:rPr>
              <a:t> polygons: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790672" y="1977888"/>
            <a:ext cx="4812887" cy="2572894"/>
            <a:chOff x="2321448" y="2103097"/>
            <a:chExt cx="4387901" cy="2345703"/>
          </a:xfrm>
        </p:grpSpPr>
        <p:grpSp>
          <p:nvGrpSpPr>
            <p:cNvPr id="49" name="Group 48"/>
            <p:cNvGrpSpPr/>
            <p:nvPr/>
          </p:nvGrpSpPr>
          <p:grpSpPr>
            <a:xfrm>
              <a:off x="2321448" y="2293244"/>
              <a:ext cx="4325413" cy="1901955"/>
              <a:chOff x="4918670" y="3495929"/>
              <a:chExt cx="3760599" cy="1653597"/>
            </a:xfrm>
          </p:grpSpPr>
          <p:pic>
            <p:nvPicPr>
              <p:cNvPr id="5" name="Picture 4" descr="Screen shot 2011-08-05 at 5.06.10 PM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18670" y="3495929"/>
                <a:ext cx="3760599" cy="1653597"/>
              </a:xfrm>
              <a:prstGeom prst="rect">
                <a:avLst/>
              </a:prstGeom>
            </p:spPr>
          </p:pic>
          <p:cxnSp>
            <p:nvCxnSpPr>
              <p:cNvPr id="9" name="Straight Connector 8"/>
              <p:cNvCxnSpPr/>
              <p:nvPr/>
            </p:nvCxnSpPr>
            <p:spPr>
              <a:xfrm rot="5400000">
                <a:off x="4789717" y="4191006"/>
                <a:ext cx="1034142" cy="634995"/>
              </a:xfrm>
              <a:prstGeom prst="line">
                <a:avLst/>
              </a:prstGeom>
              <a:ln w="508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10800000">
                <a:off x="4971148" y="5052790"/>
                <a:ext cx="1641926" cy="1588"/>
              </a:xfrm>
              <a:prstGeom prst="line">
                <a:avLst/>
              </a:prstGeom>
              <a:ln w="508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6200000" flipV="1">
                <a:off x="5819325" y="4132038"/>
                <a:ext cx="644068" cy="417284"/>
              </a:xfrm>
              <a:prstGeom prst="line">
                <a:avLst/>
              </a:prstGeom>
              <a:ln w="508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7366908" y="4308022"/>
                <a:ext cx="678545" cy="335645"/>
              </a:xfrm>
              <a:prstGeom prst="line">
                <a:avLst/>
              </a:prstGeom>
              <a:ln w="508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16200000" flipV="1">
                <a:off x="7729767" y="4289885"/>
                <a:ext cx="696689" cy="371926"/>
              </a:xfrm>
              <a:prstGeom prst="line">
                <a:avLst/>
              </a:prstGeom>
              <a:ln w="508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538359" y="4824190"/>
                <a:ext cx="725715" cy="2"/>
              </a:xfrm>
              <a:prstGeom prst="line">
                <a:avLst/>
              </a:prstGeom>
              <a:ln w="508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16200000" flipV="1">
                <a:off x="7591743" y="3914255"/>
                <a:ext cx="1369785" cy="732694"/>
              </a:xfrm>
              <a:prstGeom prst="line">
                <a:avLst/>
              </a:prstGeom>
              <a:ln w="508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10800000">
                <a:off x="7212073" y="5049745"/>
                <a:ext cx="1311180" cy="4634"/>
              </a:xfrm>
              <a:prstGeom prst="line">
                <a:avLst/>
              </a:prstGeom>
              <a:ln w="508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>
                <a:off x="6793649" y="3927765"/>
                <a:ext cx="1365152" cy="710308"/>
              </a:xfrm>
              <a:prstGeom prst="line">
                <a:avLst/>
              </a:prstGeom>
              <a:ln w="508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32"/>
            <p:cNvSpPr/>
            <p:nvPr/>
          </p:nvSpPr>
          <p:spPr>
            <a:xfrm>
              <a:off x="4332827" y="2103097"/>
              <a:ext cx="2376522" cy="2345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87324" y="4181141"/>
            <a:ext cx="5263187" cy="2676859"/>
            <a:chOff x="4136078" y="4512297"/>
            <a:chExt cx="4612074" cy="2345703"/>
          </a:xfrm>
        </p:grpSpPr>
        <p:grpSp>
          <p:nvGrpSpPr>
            <p:cNvPr id="18" name="Group 17"/>
            <p:cNvGrpSpPr/>
            <p:nvPr/>
          </p:nvGrpSpPr>
          <p:grpSpPr>
            <a:xfrm>
              <a:off x="4422739" y="4730871"/>
              <a:ext cx="4325413" cy="1901955"/>
              <a:chOff x="4918670" y="3495929"/>
              <a:chExt cx="3760599" cy="1653597"/>
            </a:xfrm>
          </p:grpSpPr>
          <p:pic>
            <p:nvPicPr>
              <p:cNvPr id="19" name="Picture 18" descr="Screen shot 2011-08-05 at 5.06.10 PM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18670" y="3495929"/>
                <a:ext cx="3760599" cy="1653597"/>
              </a:xfrm>
              <a:prstGeom prst="rect">
                <a:avLst/>
              </a:prstGeom>
            </p:spPr>
          </p:pic>
          <p:cxnSp>
            <p:nvCxnSpPr>
              <p:cNvPr id="20" name="Straight Connector 19"/>
              <p:cNvCxnSpPr/>
              <p:nvPr/>
            </p:nvCxnSpPr>
            <p:spPr>
              <a:xfrm rot="5400000">
                <a:off x="4789717" y="4191006"/>
                <a:ext cx="1034142" cy="634995"/>
              </a:xfrm>
              <a:prstGeom prst="line">
                <a:avLst/>
              </a:prstGeom>
              <a:ln w="508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0800000">
                <a:off x="4971148" y="5052790"/>
                <a:ext cx="1641926" cy="1588"/>
              </a:xfrm>
              <a:prstGeom prst="line">
                <a:avLst/>
              </a:prstGeom>
              <a:ln w="508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16200000" flipV="1">
                <a:off x="5819325" y="4132038"/>
                <a:ext cx="644068" cy="417284"/>
              </a:xfrm>
              <a:prstGeom prst="line">
                <a:avLst/>
              </a:prstGeom>
              <a:ln w="508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 flipH="1" flipV="1">
                <a:off x="7366908" y="4308022"/>
                <a:ext cx="678545" cy="335645"/>
              </a:xfrm>
              <a:prstGeom prst="line">
                <a:avLst/>
              </a:prstGeom>
              <a:ln w="508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16200000" flipV="1">
                <a:off x="7729767" y="4289885"/>
                <a:ext cx="696689" cy="371926"/>
              </a:xfrm>
              <a:prstGeom prst="line">
                <a:avLst/>
              </a:prstGeom>
              <a:ln w="508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538359" y="4824190"/>
                <a:ext cx="725715" cy="2"/>
              </a:xfrm>
              <a:prstGeom prst="line">
                <a:avLst/>
              </a:prstGeom>
              <a:ln w="508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6200000" flipV="1">
                <a:off x="7591743" y="3914255"/>
                <a:ext cx="1369785" cy="732694"/>
              </a:xfrm>
              <a:prstGeom prst="line">
                <a:avLst/>
              </a:prstGeom>
              <a:ln w="508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0800000">
                <a:off x="7212073" y="5049745"/>
                <a:ext cx="1311180" cy="4634"/>
              </a:xfrm>
              <a:prstGeom prst="line">
                <a:avLst/>
              </a:prstGeom>
              <a:ln w="508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>
                <a:off x="6793649" y="3927765"/>
                <a:ext cx="1365152" cy="710308"/>
              </a:xfrm>
              <a:prstGeom prst="line">
                <a:avLst/>
              </a:prstGeom>
              <a:ln w="508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/>
            <p:cNvSpPr/>
            <p:nvPr/>
          </p:nvSpPr>
          <p:spPr>
            <a:xfrm>
              <a:off x="4136078" y="4512297"/>
              <a:ext cx="2719310" cy="2345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93934" y="4949326"/>
            <a:ext cx="5096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At most 6</a:t>
            </a:r>
            <a:r>
              <a:rPr lang="en-US" sz="3200" dirty="0" smtClean="0">
                <a:solidFill>
                  <a:schemeClr val="bg1"/>
                </a:solidFill>
              </a:rPr>
              <a:t> closed guard edges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in </a:t>
            </a:r>
            <a:r>
              <a:rPr lang="en-US" sz="3200" dirty="0" smtClean="0">
                <a:solidFill>
                  <a:schemeClr val="bg1"/>
                </a:solidFill>
              </a:rPr>
              <a:t>non-</a:t>
            </a:r>
            <a:r>
              <a:rPr lang="en-US" sz="3200" dirty="0" smtClean="0">
                <a:solidFill>
                  <a:schemeClr val="bg1"/>
                </a:solidFill>
              </a:rPr>
              <a:t>simple polygons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10336</TotalTime>
  <Words>656</Words>
  <Application>Microsoft Macintosh PowerPoint</Application>
  <PresentationFormat>On-screen Show (4:3)</PresentationFormat>
  <Paragraphs>96</Paragraphs>
  <Slides>23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Open Guard Edges and Edge Guards in Simple Polygons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Galleries</dc:title>
  <dc:creator>Andrew Winslow</dc:creator>
  <cp:lastModifiedBy>Andrew Winslow</cp:lastModifiedBy>
  <cp:revision>436</cp:revision>
  <dcterms:created xsi:type="dcterms:W3CDTF">2011-08-12T15:00:44Z</dcterms:created>
  <dcterms:modified xsi:type="dcterms:W3CDTF">2011-08-12T17:18:49Z</dcterms:modified>
</cp:coreProperties>
</file>