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theme/theme6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pdf" ContentType="application/pdf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  <p:sldMasterId id="2147483664" r:id="rId3"/>
    <p:sldMasterId id="2147483666" r:id="rId4"/>
    <p:sldMasterId id="2147483668" r:id="rId5"/>
    <p:sldMasterId id="2147483670" r:id="rId6"/>
    <p:sldMasterId id="2147483672" r:id="rId7"/>
  </p:sldMasterIdLst>
  <p:notesMasterIdLst>
    <p:notesMasterId r:id="rId37"/>
  </p:notesMasterIdLst>
  <p:sldIdLst>
    <p:sldId id="256" r:id="rId8"/>
    <p:sldId id="351" r:id="rId9"/>
    <p:sldId id="358" r:id="rId10"/>
    <p:sldId id="373" r:id="rId11"/>
    <p:sldId id="361" r:id="rId12"/>
    <p:sldId id="375" r:id="rId13"/>
    <p:sldId id="360" r:id="rId14"/>
    <p:sldId id="365" r:id="rId15"/>
    <p:sldId id="362" r:id="rId16"/>
    <p:sldId id="366" r:id="rId17"/>
    <p:sldId id="376" r:id="rId18"/>
    <p:sldId id="367" r:id="rId19"/>
    <p:sldId id="368" r:id="rId20"/>
    <p:sldId id="369" r:id="rId21"/>
    <p:sldId id="372" r:id="rId22"/>
    <p:sldId id="353" r:id="rId23"/>
    <p:sldId id="352" r:id="rId24"/>
    <p:sldId id="344" r:id="rId25"/>
    <p:sldId id="381" r:id="rId26"/>
    <p:sldId id="341" r:id="rId27"/>
    <p:sldId id="350" r:id="rId28"/>
    <p:sldId id="380" r:id="rId29"/>
    <p:sldId id="379" r:id="rId30"/>
    <p:sldId id="349" r:id="rId31"/>
    <p:sldId id="348" r:id="rId32"/>
    <p:sldId id="378" r:id="rId33"/>
    <p:sldId id="345" r:id="rId34"/>
    <p:sldId id="354" r:id="rId35"/>
    <p:sldId id="355" r:id="rId36"/>
  </p:sldIdLst>
  <p:sldSz cx="9144000" cy="6858000" type="screen4x3"/>
  <p:notesSz cx="6858000" cy="9144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290" autoAdjust="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40D3-212C-DB40-8D38-14B82C753F72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A676-8025-E74E-A787-9907F5F52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/>
              <a:pPr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863" indent="-285717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867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013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159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863" indent="-285717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867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013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159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863" indent="-285717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867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013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159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863" indent="-285717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867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013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159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863" indent="-285717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867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013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159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863" indent="-285717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867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013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159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9D11-3141-4F4D-A6B6-97C412653A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103D-7F9C-494D-8B51-73B75C61D5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863" indent="-285717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867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013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159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1.pdf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3.pdf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5.pdf"/><Relationship Id="rId3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1.pdf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7.pdf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df"/><Relationship Id="rId5" Type="http://schemas.openxmlformats.org/officeDocument/2006/relationships/image" Target="../media/image32.png"/><Relationship Id="rId6" Type="http://schemas.openxmlformats.org/officeDocument/2006/relationships/image" Target="../media/image33.pdf"/><Relationship Id="rId7" Type="http://schemas.openxmlformats.org/officeDocument/2006/relationships/image" Target="../media/image34.png"/><Relationship Id="rId8" Type="http://schemas.openxmlformats.org/officeDocument/2006/relationships/image" Target="../media/image35.pdf"/><Relationship Id="rId9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9.pd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df"/><Relationship Id="rId3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df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0.pd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4.pdf"/><Relationship Id="rId3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df"/><Relationship Id="rId5" Type="http://schemas.openxmlformats.org/officeDocument/2006/relationships/image" Target="../media/image49.png"/><Relationship Id="rId6" Type="http://schemas.openxmlformats.org/officeDocument/2006/relationships/image" Target="../media/image50.pdf"/><Relationship Id="rId7" Type="http://schemas.openxmlformats.org/officeDocument/2006/relationships/image" Target="../media/image51.png"/><Relationship Id="rId8" Type="http://schemas.openxmlformats.org/officeDocument/2006/relationships/image" Target="../media/image52.pdf"/><Relationship Id="rId9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6.pd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df"/><Relationship Id="rId3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d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d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2050"/>
            <a:ext cx="914400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Hidden Mobile Guards in Simple Polygons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02152"/>
            <a:ext cx="91440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Sarah Cannon     Diane </a:t>
            </a:r>
            <a:r>
              <a:rPr lang="en-US" sz="2800" dirty="0" err="1" smtClean="0">
                <a:solidFill>
                  <a:schemeClr val="tx1"/>
                </a:solidFill>
              </a:rPr>
              <a:t>Souvaine</a:t>
            </a:r>
            <a:r>
              <a:rPr lang="en-US" sz="2800" dirty="0" smtClean="0">
                <a:solidFill>
                  <a:schemeClr val="tx1"/>
                </a:solidFill>
              </a:rPr>
              <a:t>     Andrew Winslow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 descr="open-edge-ss-ex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401905" y="2109377"/>
            <a:ext cx="2351197" cy="2351197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0703" y="5453113"/>
            <a:ext cx="2645025" cy="78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gp1-2-edge-guar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75349" y="1277700"/>
            <a:ext cx="3038170" cy="333990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Art gallery problems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17605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Goal: all locations seen by some guard.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16200000" flipH="1">
            <a:off x="2881586" y="3144346"/>
            <a:ext cx="2443659" cy="37662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</a:rPr>
              <a:t>Hidden guards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4" name="Picture 3" descr="track-lighting-white.png"/>
          <p:cNvPicPr>
            <a:picLocks noChangeAspect="1"/>
          </p:cNvPicPr>
          <p:nvPr/>
        </p:nvPicPr>
        <p:blipFill>
          <a:blip r:embed="rId2"/>
          <a:srcRect l="4881" t="37059" r="4881" b="10588"/>
          <a:stretch>
            <a:fillRect/>
          </a:stretch>
        </p:blipFill>
        <p:spPr>
          <a:xfrm rot="20040000">
            <a:off x="2845728" y="2122450"/>
            <a:ext cx="1229392" cy="310717"/>
          </a:xfrm>
          <a:prstGeom prst="rect">
            <a:avLst/>
          </a:prstGeom>
        </p:spPr>
      </p:pic>
      <p:pic>
        <p:nvPicPr>
          <p:cNvPr id="14" name="Picture 13" descr="hidden-guardable-polygon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63125" y="738147"/>
            <a:ext cx="5142041" cy="5711402"/>
          </a:xfrm>
          <a:prstGeom prst="rect">
            <a:avLst/>
          </a:prstGeom>
        </p:spPr>
      </p:pic>
      <p:pic>
        <p:nvPicPr>
          <p:cNvPr id="5" name="Picture 4" descr="track-lighting-white.png"/>
          <p:cNvPicPr>
            <a:picLocks noChangeAspect="1"/>
          </p:cNvPicPr>
          <p:nvPr/>
        </p:nvPicPr>
        <p:blipFill>
          <a:blip r:embed="rId2"/>
          <a:srcRect l="4881" t="37059" r="4881" b="15882"/>
          <a:stretch>
            <a:fillRect/>
          </a:stretch>
        </p:blipFill>
        <p:spPr>
          <a:xfrm rot="10138396">
            <a:off x="3095899" y="4561446"/>
            <a:ext cx="1395104" cy="335407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3774967" y="3004207"/>
            <a:ext cx="648138" cy="648138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osed-edge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26138" y="1357829"/>
            <a:ext cx="4282968" cy="428296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Hidden guards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losed-edge-ex-1-guar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08619" y="1261484"/>
            <a:ext cx="4388072" cy="438807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Hidden guards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d-edge-ex-2-guar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08618" y="1243431"/>
            <a:ext cx="4414349" cy="450443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Hidden guards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osed-edge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398356" y="1602814"/>
            <a:ext cx="2347544" cy="2347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Hidden guards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97658"/>
            <a:ext cx="9144000" cy="5232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800" dirty="0" smtClean="0"/>
              <a:t>Claim: This polygon does not admit a hidden guard set.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20876"/>
            <a:ext cx="9144000" cy="52320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800" dirty="0" smtClean="0"/>
              <a:t>Proof: Any single guard is insufficient, any two are not hidden.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Guard varieties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96350" y="1486942"/>
            <a:ext cx="8819917" cy="4436765"/>
            <a:chOff x="0" y="1460665"/>
            <a:chExt cx="8819917" cy="4436765"/>
          </a:xfrm>
        </p:grpSpPr>
        <p:pic>
          <p:nvPicPr>
            <p:cNvPr id="12" name="Picture 11" descr="guard-varieti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2007965" y="1460665"/>
              <a:ext cx="6057900" cy="38227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0" y="1894404"/>
              <a:ext cx="2250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Open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4355576"/>
              <a:ext cx="2250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Closed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46455" y="2752749"/>
              <a:ext cx="2250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Edge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4924" y="2752749"/>
              <a:ext cx="2250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Diagonal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8951" y="2905149"/>
              <a:ext cx="2250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Mobile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3394" y="5283365"/>
              <a:ext cx="2250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Edge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863" y="5283365"/>
              <a:ext cx="2250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Diagonal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05890" y="5435765"/>
              <a:ext cx="2250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Mobile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5"/>
          <p:cNvGrpSpPr/>
          <p:nvPr/>
        </p:nvGrpSpPr>
        <p:grpSpPr>
          <a:xfrm>
            <a:off x="2332620" y="1393288"/>
            <a:ext cx="1775176" cy="2052316"/>
            <a:chOff x="2724218" y="4173663"/>
            <a:chExt cx="1508237" cy="1743703"/>
          </a:xfrm>
        </p:grpSpPr>
        <p:pic>
          <p:nvPicPr>
            <p:cNvPr id="27" name="Picture 26" descr="point_and_vertex_guard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-5581" t="-4472" r="-5581" b="-4472"/>
                <a:stretch>
                  <a:fillRect/>
                </a:stretch>
              </p:blipFill>
            </mc:Choice>
            <mc:Fallback>
              <p:blipFill>
                <a:blip r:embed="rId3"/>
                <a:srcRect l="-5581" t="-4472" r="-5581" b="-4472"/>
                <a:stretch>
                  <a:fillRect/>
                </a:stretch>
              </p:blipFill>
            </mc:Fallback>
          </mc:AlternateContent>
          <p:spPr>
            <a:xfrm>
              <a:off x="2895889" y="4513608"/>
              <a:ext cx="1113902" cy="140375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0" name="TextBox 19"/>
            <p:cNvSpPr txBox="1"/>
            <p:nvPr/>
          </p:nvSpPr>
          <p:spPr>
            <a:xfrm>
              <a:off x="2724218" y="4173663"/>
              <a:ext cx="1508237" cy="33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</a:rPr>
                <a:t>Simple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94452" y="1"/>
            <a:ext cx="5955862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Polygon classes</a:t>
            </a:r>
            <a:endParaRPr lang="en-US" sz="3600" dirty="0"/>
          </a:p>
        </p:txBody>
      </p:sp>
      <p:sp>
        <p:nvSpPr>
          <p:cNvPr id="33" name="Rectangle 32"/>
          <p:cNvSpPr/>
          <p:nvPr/>
        </p:nvSpPr>
        <p:spPr>
          <a:xfrm>
            <a:off x="1708312" y="893377"/>
            <a:ext cx="5754412" cy="575441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79306" y="1523612"/>
            <a:ext cx="1866809" cy="2880178"/>
            <a:chOff x="4949377" y="3156399"/>
            <a:chExt cx="1866809" cy="2880178"/>
          </a:xfrm>
        </p:grpSpPr>
        <p:grpSp>
          <p:nvGrpSpPr>
            <p:cNvPr id="37" name="Group 36"/>
            <p:cNvGrpSpPr/>
            <p:nvPr/>
          </p:nvGrpSpPr>
          <p:grpSpPr>
            <a:xfrm>
              <a:off x="5161107" y="3602275"/>
              <a:ext cx="1533983" cy="1441436"/>
              <a:chOff x="4123760" y="3083806"/>
              <a:chExt cx="1533983" cy="1441436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123760" y="3083806"/>
                <a:ext cx="15339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 smtClean="0"/>
                  <a:t>Starshaped</a:t>
                </a:r>
                <a:endParaRPr lang="en-US" sz="2000" dirty="0"/>
              </a:p>
            </p:txBody>
          </p:sp>
          <p:pic>
            <p:nvPicPr>
              <p:cNvPr id="31" name="Picture 30" descr="point_and_vertex_guards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rcRect l="-4966" r="-4966"/>
                  <a:stretch>
                    <a:fillRect/>
                  </a:stretch>
                </p:blipFill>
              </mc:Choice>
              <mc:Fallback>
                <p:blipFill>
                  <a:blip r:embed="rId5"/>
                  <a:srcRect l="-4966" r="-4966"/>
                  <a:stretch>
                    <a:fillRect/>
                  </a:stretch>
                </p:blipFill>
              </mc:Fallback>
            </mc:AlternateContent>
            <p:spPr>
              <a:xfrm>
                <a:off x="4220109" y="3497013"/>
                <a:ext cx="1236924" cy="1028229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42" name="Rectangle 41"/>
            <p:cNvSpPr/>
            <p:nvPr/>
          </p:nvSpPr>
          <p:spPr>
            <a:xfrm>
              <a:off x="4949377" y="3156399"/>
              <a:ext cx="1866809" cy="28801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127507" y="4037725"/>
            <a:ext cx="3145207" cy="1797877"/>
            <a:chOff x="2320204" y="1883108"/>
            <a:chExt cx="2786835" cy="1598233"/>
          </a:xfrm>
        </p:grpSpPr>
        <p:grpSp>
          <p:nvGrpSpPr>
            <p:cNvPr id="41" name="Group 40"/>
            <p:cNvGrpSpPr/>
            <p:nvPr/>
          </p:nvGrpSpPr>
          <p:grpSpPr>
            <a:xfrm>
              <a:off x="2673954" y="2019068"/>
              <a:ext cx="1533983" cy="1318700"/>
              <a:chOff x="3055918" y="1898337"/>
              <a:chExt cx="1533983" cy="13187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055918" y="1898337"/>
                <a:ext cx="1533983" cy="35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Orthogonal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26" name="Picture 25" descr="point_and_vertex_guards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rcRect l="-6857" t="-8090" r="-6857" b="-8090"/>
                  <a:stretch>
                    <a:fillRect/>
                  </a:stretch>
                </p:blipFill>
              </mc:Choice>
              <mc:Fallback>
                <p:blipFill>
                  <a:blip r:embed="rId7"/>
                  <a:srcRect l="-6857" t="-8090" r="-6857" b="-8090"/>
                  <a:stretch>
                    <a:fillRect/>
                  </a:stretch>
                </p:blipFill>
              </mc:Fallback>
            </mc:AlternateContent>
            <p:spPr>
              <a:xfrm>
                <a:off x="3293968" y="2255668"/>
                <a:ext cx="1077481" cy="961369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43" name="Rectangle 42"/>
            <p:cNvSpPr/>
            <p:nvPr/>
          </p:nvSpPr>
          <p:spPr>
            <a:xfrm>
              <a:off x="2320204" y="1883108"/>
              <a:ext cx="2786835" cy="1598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493173" y="3655821"/>
            <a:ext cx="2633141" cy="2591837"/>
            <a:chOff x="4423100" y="3655820"/>
            <a:chExt cx="2633141" cy="2591837"/>
          </a:xfrm>
        </p:grpSpPr>
        <p:grpSp>
          <p:nvGrpSpPr>
            <p:cNvPr id="39" name="Group 38"/>
            <p:cNvGrpSpPr/>
            <p:nvPr/>
          </p:nvGrpSpPr>
          <p:grpSpPr>
            <a:xfrm>
              <a:off x="5420294" y="4704275"/>
              <a:ext cx="1533983" cy="1234204"/>
              <a:chOff x="5195150" y="1900751"/>
              <a:chExt cx="1533983" cy="123420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195150" y="1900751"/>
                <a:ext cx="15339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Monotone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25" name="Picture 24" descr="point_and_vertex_guards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rcRect l="-3582" r="-3582"/>
                  <a:stretch>
                    <a:fillRect/>
                  </a:stretch>
                </p:blipFill>
              </mc:Choice>
              <mc:Fallback>
                <p:blipFill>
                  <a:blip r:embed="rId9"/>
                  <a:srcRect l="-3582" r="-3582"/>
                  <a:stretch>
                    <a:fillRect/>
                  </a:stretch>
                </p:blipFill>
              </mc:Fallback>
            </mc:AlternateContent>
            <p:spPr>
              <a:xfrm>
                <a:off x="5211373" y="2316303"/>
                <a:ext cx="1514616" cy="818652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45" name="Rectangle 44"/>
            <p:cNvSpPr/>
            <p:nvPr/>
          </p:nvSpPr>
          <p:spPr>
            <a:xfrm>
              <a:off x="4423100" y="3655820"/>
              <a:ext cx="2633141" cy="25918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8-02 at 10.48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" y="1576554"/>
            <a:ext cx="8573227" cy="3375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" y="649936"/>
            <a:ext cx="9143999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Results for hidden guards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206274"/>
            <a:ext cx="9144000" cy="5232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800" dirty="0" smtClean="0"/>
              <a:t>   Do all polygons in class admit a hidden guard set?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8-02 at 10.48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" y="1576554"/>
            <a:ext cx="8573227" cy="3375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" y="649936"/>
            <a:ext cx="9143999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Results for hidden guards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206274"/>
            <a:ext cx="9144000" cy="5232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800" dirty="0" smtClean="0"/>
              <a:t>   Do all polygons in class admit a hidden guard set?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558643" y="2431143"/>
            <a:ext cx="1270000" cy="444500"/>
          </a:xfrm>
          <a:prstGeom prst="rect">
            <a:avLst/>
          </a:prstGeom>
          <a:noFill/>
          <a:ln w="381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Art gallery problems</a:t>
            </a:r>
            <a:endParaRPr lang="en-US" sz="36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348" y="1106319"/>
            <a:ext cx="6899633" cy="51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-edge-monotone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741447" y="1841934"/>
            <a:ext cx="3713600" cy="3929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38925"/>
            <a:ext cx="9144000" cy="95409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800" dirty="0" smtClean="0"/>
              <a:t>Claim: this monotone polygon does not </a:t>
            </a:r>
          </a:p>
          <a:p>
            <a:pPr algn="ctr"/>
            <a:r>
              <a:rPr lang="en-US" sz="2800" dirty="0" smtClean="0"/>
              <a:t>admit a hidden open edge guard set.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pen-edge-monotone-pf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33447" y="3800074"/>
            <a:ext cx="4707645" cy="2343498"/>
          </a:xfrm>
          <a:prstGeom prst="rect">
            <a:avLst/>
          </a:prstGeom>
        </p:spPr>
      </p:pic>
      <p:pic>
        <p:nvPicPr>
          <p:cNvPr id="7" name="Picture 6" descr="open-edge-monotone-pf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250965" y="1169220"/>
            <a:ext cx="4707645" cy="1569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66353"/>
            <a:ext cx="9144000" cy="46166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Each ear needs an edge guard inside it.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166841"/>
            <a:ext cx="9144000" cy="46166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Any ear edge guard pair can’t be augmented into a hidden guard set.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"/>
            <a:ext cx="9144000" cy="46166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Proof: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8-02 at 10.48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" y="1576554"/>
            <a:ext cx="8573227" cy="33757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9071" y="3265714"/>
            <a:ext cx="1433286" cy="444500"/>
          </a:xfrm>
          <a:prstGeom prst="rect">
            <a:avLst/>
          </a:prstGeom>
          <a:noFill/>
          <a:ln w="381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8-02 at 10.48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" y="1576554"/>
            <a:ext cx="8573227" cy="33757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9071" y="2440214"/>
            <a:ext cx="1433286" cy="1270000"/>
          </a:xfrm>
          <a:prstGeom prst="rect">
            <a:avLst/>
          </a:prstGeom>
          <a:noFill/>
          <a:ln w="381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pen-mobile-simple-e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7034" y="2033424"/>
            <a:ext cx="7668064" cy="3396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2864"/>
            <a:ext cx="9144000" cy="95409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800" dirty="0" smtClean="0"/>
              <a:t>Claim: this simple polygon does not </a:t>
            </a:r>
          </a:p>
          <a:p>
            <a:pPr algn="ctr"/>
            <a:r>
              <a:rPr lang="en-US" sz="2800" dirty="0" smtClean="0"/>
              <a:t>admit a hidden open mobile guard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58273" y="1142454"/>
            <a:ext cx="8780624" cy="5004962"/>
            <a:chOff x="258273" y="1142454"/>
            <a:chExt cx="8780624" cy="5004962"/>
          </a:xfrm>
        </p:grpSpPr>
        <p:grpSp>
          <p:nvGrpSpPr>
            <p:cNvPr id="19" name="Group 18"/>
            <p:cNvGrpSpPr/>
            <p:nvPr/>
          </p:nvGrpSpPr>
          <p:grpSpPr>
            <a:xfrm>
              <a:off x="258273" y="1505057"/>
              <a:ext cx="2883406" cy="1375501"/>
              <a:chOff x="258273" y="1864176"/>
              <a:chExt cx="2883406" cy="1375501"/>
            </a:xfrm>
          </p:grpSpPr>
          <p:pic>
            <p:nvPicPr>
              <p:cNvPr id="6" name="Picture 5" descr="open-mobile-simple-pf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tretch>
                    <a:fillRect/>
                  </a:stretch>
                </p:blipFill>
              </mc:Choice>
              <mc:Fallback>
                <p:blipFill>
                  <a:blip r:embed="rId3"/>
                  <a:stretch>
                    <a:fillRect/>
                  </a:stretch>
                </p:blipFill>
              </mc:Fallback>
            </mc:AlternateContent>
            <p:spPr>
              <a:xfrm>
                <a:off x="258273" y="2367836"/>
                <a:ext cx="2883406" cy="871841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46722" y="1864176"/>
                <a:ext cx="1866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Cases 1-3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19586" y="3090774"/>
              <a:ext cx="2748719" cy="2573489"/>
              <a:chOff x="319586" y="3292231"/>
              <a:chExt cx="2748719" cy="2573489"/>
            </a:xfrm>
          </p:grpSpPr>
          <p:pic>
            <p:nvPicPr>
              <p:cNvPr id="7" name="Picture 6" descr="open-mobile-simple-pf-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319586" y="3771706"/>
                <a:ext cx="2748719" cy="209401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48141" y="3292231"/>
                <a:ext cx="2043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Subcases</a:t>
                </a:r>
                <a:r>
                  <a:rPr lang="en-US" dirty="0" smtClean="0"/>
                  <a:t> 1a-c, 2a-c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438616" y="1142454"/>
              <a:ext cx="2694202" cy="5004962"/>
              <a:chOff x="3412339" y="590637"/>
              <a:chExt cx="2694202" cy="5004962"/>
            </a:xfrm>
          </p:grpSpPr>
          <p:pic>
            <p:nvPicPr>
              <p:cNvPr id="8" name="Picture 7" descr="open-mobile-simple-pf-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3412339" y="1101795"/>
                <a:ext cx="2694202" cy="449380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717161" y="590637"/>
                <a:ext cx="2043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Subcases</a:t>
                </a:r>
                <a:r>
                  <a:rPr lang="en-US" dirty="0" smtClean="0"/>
                  <a:t> 3a-o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369664" y="2347672"/>
              <a:ext cx="2669233" cy="2256154"/>
              <a:chOff x="6474767" y="1279104"/>
              <a:chExt cx="2669233" cy="2256154"/>
            </a:xfrm>
          </p:grpSpPr>
          <p:pic>
            <p:nvPicPr>
              <p:cNvPr id="9" name="Picture 8" descr="open-mobile-simple-pf-4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6474767" y="1759795"/>
                <a:ext cx="2669233" cy="1775463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794940" y="1279104"/>
                <a:ext cx="2043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Subcases</a:t>
                </a:r>
                <a:r>
                  <a:rPr lang="en-US" dirty="0" smtClean="0"/>
                  <a:t> 3p-u</a:t>
                </a:r>
                <a:endParaRPr lang="en-US" dirty="0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0" y="351446"/>
            <a:ext cx="9144000" cy="461653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Proof by 27 </a:t>
            </a:r>
            <a:r>
              <a:rPr lang="en-US" sz="2400" dirty="0" err="1" smtClean="0">
                <a:solidFill>
                  <a:prstClr val="black"/>
                </a:solidFill>
              </a:rPr>
              <a:t>subcases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8-02 at 10.48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" y="1576554"/>
            <a:ext cx="8573227" cy="33757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58643" y="3265714"/>
            <a:ext cx="2322813" cy="444500"/>
          </a:xfrm>
          <a:prstGeom prst="rect">
            <a:avLst/>
          </a:prstGeom>
          <a:noFill/>
          <a:ln w="381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odesic-exampl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5588" y="2175642"/>
            <a:ext cx="7950694" cy="2474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034583"/>
            <a:ext cx="9144000" cy="83098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Claim: every monotone or </a:t>
            </a:r>
            <a:r>
              <a:rPr lang="en-US" sz="2400" dirty="0" err="1" smtClean="0">
                <a:solidFill>
                  <a:prstClr val="black"/>
                </a:solidFill>
              </a:rPr>
              <a:t>starshaped</a:t>
            </a:r>
            <a:r>
              <a:rPr lang="en-US" sz="2400" dirty="0" smtClean="0">
                <a:solidFill>
                  <a:prstClr val="black"/>
                </a:solidFill>
              </a:rPr>
              <a:t> polygon </a:t>
            </a:r>
          </a:p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admits a hidden open mobile guard set.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28548"/>
            <a:ext cx="9144000" cy="46166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Approach: use the set of edges of a geodesic path.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8-02 at 10.48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" y="1217435"/>
            <a:ext cx="8573227" cy="33757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554483" y="4689014"/>
            <a:ext cx="3759716" cy="1179266"/>
            <a:chOff x="4554483" y="4689014"/>
            <a:chExt cx="3759716" cy="1179266"/>
          </a:xfrm>
        </p:grpSpPr>
        <p:sp>
          <p:nvSpPr>
            <p:cNvPr id="4" name="Right Arrow 3"/>
            <p:cNvSpPr/>
            <p:nvPr/>
          </p:nvSpPr>
          <p:spPr>
            <a:xfrm rot="18900000">
              <a:off x="7205981" y="4689014"/>
              <a:ext cx="1108218" cy="353253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483" y="5221949"/>
              <a:ext cx="3233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prstClr val="black"/>
                  </a:solidFill>
                </a:rPr>
                <a:t>Open problem!</a:t>
              </a:r>
              <a:endParaRPr lang="en-US" sz="3600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" y="256697"/>
            <a:ext cx="9143999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Results for hidden guards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idden-guardable-polygon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63125" y="738147"/>
            <a:ext cx="5142041" cy="571140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Art gallery problems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idden-guardable-polygon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63125" y="738147"/>
            <a:ext cx="5142041" cy="571140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Art gallery problems</a:t>
            </a:r>
            <a:endParaRPr lang="en-US" sz="36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7148" y="1105872"/>
            <a:ext cx="518120" cy="66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7072" y="3186110"/>
            <a:ext cx="524388" cy="41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3868" y="2305002"/>
            <a:ext cx="680169" cy="51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7896" y="3395046"/>
            <a:ext cx="759492" cy="52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09957" y="5902899"/>
            <a:ext cx="437824" cy="43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89886" y="5020174"/>
            <a:ext cx="489380" cy="79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84038" y="3923325"/>
            <a:ext cx="894441" cy="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998458" y="4315945"/>
            <a:ext cx="687134" cy="47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idden-guardable-polygon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63125" y="738147"/>
            <a:ext cx="5142041" cy="571140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Art gallery problems</a:t>
            </a:r>
            <a:endParaRPr lang="en-US" sz="36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7148" y="1105872"/>
            <a:ext cx="518120" cy="66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7072" y="3186719"/>
            <a:ext cx="524388" cy="41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3868" y="2305002"/>
            <a:ext cx="680169" cy="51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7896" y="3395046"/>
            <a:ext cx="759492" cy="52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09957" y="5902899"/>
            <a:ext cx="437824" cy="43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89886" y="5020174"/>
            <a:ext cx="489380" cy="79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84038" y="3923325"/>
            <a:ext cx="894441" cy="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48790" y="2761602"/>
            <a:ext cx="828670" cy="80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47896" y="5007463"/>
            <a:ext cx="828670" cy="80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78718" y="1367448"/>
            <a:ext cx="828670" cy="80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998458" y="4315945"/>
            <a:ext cx="687134" cy="47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idden-guardable-polygon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63125" y="738147"/>
            <a:ext cx="5142041" cy="571140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Art gallery problems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gp1-1-edge-guar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54248" y="723251"/>
            <a:ext cx="5142041" cy="571140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Art gallery problems</a:t>
            </a:r>
            <a:endParaRPr lang="en-US" sz="3600" dirty="0"/>
          </a:p>
        </p:txBody>
      </p:sp>
      <p:pic>
        <p:nvPicPr>
          <p:cNvPr id="19" name="Picture 18" descr="track-lighting.png"/>
          <p:cNvPicPr>
            <a:picLocks noChangeAspect="1"/>
          </p:cNvPicPr>
          <p:nvPr/>
        </p:nvPicPr>
        <p:blipFill>
          <a:blip r:embed="rId4"/>
          <a:srcRect l="4881" t="37059" r="4881" b="15882"/>
          <a:stretch>
            <a:fillRect/>
          </a:stretch>
        </p:blipFill>
        <p:spPr>
          <a:xfrm>
            <a:off x="5143350" y="2692251"/>
            <a:ext cx="1314493" cy="315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gp1-1-edge-guar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54248" y="723251"/>
            <a:ext cx="5142041" cy="571140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Art gallery problems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gp1-2-edge-guar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10452" y="723251"/>
            <a:ext cx="5195419" cy="571140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"/>
            <a:ext cx="9144000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3600" dirty="0" smtClean="0"/>
              <a:t>Art gallery problems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14801</TotalTime>
  <Words>245</Words>
  <Application>Microsoft Macintosh PowerPoint</Application>
  <PresentationFormat>On-screen Show (4:3)</PresentationFormat>
  <Paragraphs>54</Paragraphs>
  <Slides>29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7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Office Theme</vt:lpstr>
      <vt:lpstr>1_Office Theme</vt:lpstr>
      <vt:lpstr>3_Office Theme</vt:lpstr>
      <vt:lpstr>4_Office Theme</vt:lpstr>
      <vt:lpstr>5_Office Theme</vt:lpstr>
      <vt:lpstr>6_Office Theme</vt:lpstr>
      <vt:lpstr>7_Office Theme</vt:lpstr>
      <vt:lpstr>Hidden Mobile Guards in Simple Polygons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Galleries</dc:title>
  <dc:creator>Andrew Winslow</dc:creator>
  <cp:lastModifiedBy>Andrew Winslow</cp:lastModifiedBy>
  <cp:revision>541</cp:revision>
  <cp:lastPrinted>2012-08-06T15:27:37Z</cp:lastPrinted>
  <dcterms:created xsi:type="dcterms:W3CDTF">2012-08-09T04:04:07Z</dcterms:created>
  <dcterms:modified xsi:type="dcterms:W3CDTF">2012-08-09T13:00:09Z</dcterms:modified>
</cp:coreProperties>
</file>