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18" r:id="rId3"/>
    <p:sldId id="329" r:id="rId4"/>
    <p:sldId id="330" r:id="rId5"/>
    <p:sldId id="331" r:id="rId6"/>
    <p:sldId id="319" r:id="rId7"/>
    <p:sldId id="310" r:id="rId8"/>
    <p:sldId id="336" r:id="rId9"/>
    <p:sldId id="335" r:id="rId10"/>
    <p:sldId id="332" r:id="rId11"/>
    <p:sldId id="312" r:id="rId12"/>
    <p:sldId id="333" r:id="rId13"/>
    <p:sldId id="338" r:id="rId14"/>
    <p:sldId id="313" r:id="rId15"/>
    <p:sldId id="337" r:id="rId16"/>
    <p:sldId id="31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7290" autoAdjust="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A40D3-212C-DB40-8D38-14B82C753F72}" type="datetimeFigureOut">
              <a:rPr lang="en-US" smtClean="0"/>
              <a:pPr/>
              <a:t>11/4/11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6A676-8025-E74E-A787-9907F5F52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11/4/11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11/4/11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11/4/11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11/4/11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11/4/11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11/4/11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11/4/11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11/4/11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11/4/11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11/4/11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11/4/11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9D11-3141-4F4D-A6B6-97C412653AF1}" type="datetimeFigureOut">
              <a:rPr lang="en-US" smtClean="0"/>
              <a:pPr/>
              <a:t>11/4/11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df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df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df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df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4462"/>
            <a:ext cx="9144000" cy="147002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Some Results on Hidden Edge Guards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75892"/>
            <a:ext cx="91440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Sarah Cannon     Diane </a:t>
            </a:r>
            <a:r>
              <a:rPr lang="en-US" dirty="0" err="1" smtClean="0">
                <a:solidFill>
                  <a:schemeClr val="bg1"/>
                </a:solidFill>
              </a:rPr>
              <a:t>Souvaine</a:t>
            </a:r>
            <a:r>
              <a:rPr lang="en-US" dirty="0" smtClean="0">
                <a:solidFill>
                  <a:schemeClr val="bg1"/>
                </a:solidFill>
              </a:rPr>
              <a:t>     Andrew Winslow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1457" y="4375365"/>
            <a:ext cx="4759085" cy="1420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Results for Hidden Edge Guards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0562" y="1010464"/>
            <a:ext cx="3247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en-US" sz="4000" dirty="0" smtClean="0">
                <a:solidFill>
                  <a:schemeClr val="bg1"/>
                </a:solidFill>
              </a:rPr>
              <a:t>Open Edges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33082" y="1010464"/>
            <a:ext cx="3877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en-US" sz="4000" dirty="0" smtClean="0">
                <a:solidFill>
                  <a:schemeClr val="bg1"/>
                </a:solidFill>
              </a:rPr>
              <a:t>Closed Edges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0563" y="2065272"/>
            <a:ext cx="7560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en-US" sz="2400" dirty="0" smtClean="0">
                <a:solidFill>
                  <a:schemeClr val="bg1"/>
                </a:solidFill>
              </a:rPr>
              <a:t>Not all simple polygons admit guarding.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0563" y="2768057"/>
            <a:ext cx="7560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en-US" sz="2400" dirty="0" smtClean="0">
                <a:solidFill>
                  <a:schemeClr val="bg1"/>
                </a:solidFill>
              </a:rPr>
              <a:t>Not all monotone polygons admit guarding.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1047" y="4257828"/>
            <a:ext cx="4150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All orthogonal </a:t>
            </a:r>
          </a:p>
          <a:p>
            <a:pPr marL="742950" indent="-742950"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polygons admit guards.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69780" y="4257828"/>
            <a:ext cx="4174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 all orthogonal polygons</a:t>
            </a:r>
          </a:p>
          <a:p>
            <a:pPr marL="742950" indent="-742950"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admit guarding.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514" y="5420789"/>
            <a:ext cx="3678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en-US" sz="2400" dirty="0" smtClean="0">
                <a:solidFill>
                  <a:schemeClr val="bg1"/>
                </a:solidFill>
              </a:rPr>
              <a:t>Guardable polygons may </a:t>
            </a:r>
          </a:p>
          <a:p>
            <a:pPr marL="742950" indent="-742950" algn="ctr"/>
            <a:r>
              <a:rPr lang="en-US" sz="2400" dirty="0" smtClean="0">
                <a:solidFill>
                  <a:schemeClr val="bg1"/>
                </a:solidFill>
              </a:rPr>
              <a:t>require n-22 edges.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37344" y="5420789"/>
            <a:ext cx="3734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Guardable polygons may </a:t>
            </a:r>
          </a:p>
          <a:p>
            <a:pPr marL="742950" indent="-742950"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require (n-12)/3 guards.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2998" y="3475350"/>
            <a:ext cx="7560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en-US" sz="2400" dirty="0" smtClean="0">
                <a:solidFill>
                  <a:schemeClr val="bg1"/>
                </a:solidFill>
              </a:rPr>
              <a:t>Not all </a:t>
            </a:r>
            <a:r>
              <a:rPr lang="en-US" sz="2400" dirty="0" err="1" smtClean="0">
                <a:solidFill>
                  <a:schemeClr val="bg1"/>
                </a:solidFill>
              </a:rPr>
              <a:t>starshaped</a:t>
            </a:r>
            <a:r>
              <a:rPr lang="en-US" sz="2400" dirty="0" smtClean="0">
                <a:solidFill>
                  <a:schemeClr val="bg1"/>
                </a:solidFill>
              </a:rPr>
              <a:t> polygons admit guarding.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Admissibility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759864" y="863516"/>
            <a:ext cx="5597056" cy="5699753"/>
            <a:chOff x="1759864" y="863516"/>
            <a:chExt cx="5597056" cy="5699753"/>
          </a:xfrm>
        </p:grpSpPr>
        <p:sp>
          <p:nvSpPr>
            <p:cNvPr id="20" name="Rectangle 19"/>
            <p:cNvSpPr/>
            <p:nvPr/>
          </p:nvSpPr>
          <p:spPr>
            <a:xfrm>
              <a:off x="1759864" y="863516"/>
              <a:ext cx="5597056" cy="56997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unadmissibility-example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1945947" y="1112494"/>
              <a:ext cx="5238624" cy="5238624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759864" y="5132810"/>
            <a:ext cx="5597056" cy="954107"/>
            <a:chOff x="1759864" y="4896964"/>
            <a:chExt cx="5597056" cy="954107"/>
          </a:xfrm>
        </p:grpSpPr>
        <p:sp>
          <p:nvSpPr>
            <p:cNvPr id="7" name="Rectangle 6"/>
            <p:cNvSpPr/>
            <p:nvPr/>
          </p:nvSpPr>
          <p:spPr>
            <a:xfrm>
              <a:off x="1759864" y="4896964"/>
              <a:ext cx="5597056" cy="95410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59864" y="4896964"/>
              <a:ext cx="5597056" cy="954107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square" rtlCol="0">
              <a:spAutoFit/>
            </a:bodyPr>
            <a:lstStyle/>
            <a:p>
              <a:pPr marL="742950" indent="-742950" algn="ctr"/>
              <a:r>
                <a:rPr lang="en-US" sz="2800" dirty="0" smtClean="0">
                  <a:solidFill>
                    <a:srgbClr val="FF6600"/>
                  </a:solidFill>
                </a:rPr>
                <a:t>This polygon cannot be guarded by</a:t>
              </a:r>
            </a:p>
            <a:p>
              <a:pPr marL="742950" indent="-742950" algn="ctr"/>
              <a:r>
                <a:rPr lang="en-US" sz="2800" dirty="0" smtClean="0">
                  <a:solidFill>
                    <a:srgbClr val="FF6600"/>
                  </a:solidFill>
                </a:rPr>
                <a:t>open or closed hidden edge guards.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Admissibility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59864" y="863516"/>
            <a:ext cx="5597056" cy="56997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onotone-unadmissibility-ex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058100" y="1052290"/>
            <a:ext cx="5017609" cy="530908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759864" y="5132810"/>
            <a:ext cx="5597056" cy="954107"/>
            <a:chOff x="1759864" y="4896964"/>
            <a:chExt cx="5597056" cy="954107"/>
          </a:xfrm>
        </p:grpSpPr>
        <p:sp>
          <p:nvSpPr>
            <p:cNvPr id="15" name="Rectangle 14"/>
            <p:cNvSpPr/>
            <p:nvPr/>
          </p:nvSpPr>
          <p:spPr>
            <a:xfrm>
              <a:off x="1759864" y="4896964"/>
              <a:ext cx="5597056" cy="95410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59864" y="4896964"/>
              <a:ext cx="5597056" cy="954107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square" rtlCol="0">
              <a:spAutoFit/>
            </a:bodyPr>
            <a:lstStyle/>
            <a:p>
              <a:pPr marL="742950" indent="-742950" algn="ctr"/>
              <a:r>
                <a:rPr lang="en-US" sz="2800" dirty="0" smtClean="0">
                  <a:solidFill>
                    <a:srgbClr val="FF6600"/>
                  </a:solidFill>
                </a:rPr>
                <a:t>This polygon cannot be guarded by</a:t>
              </a:r>
            </a:p>
            <a:p>
              <a:pPr marL="742950" indent="-742950" algn="ctr"/>
              <a:r>
                <a:rPr lang="en-US" sz="2800" dirty="0" smtClean="0">
                  <a:solidFill>
                    <a:srgbClr val="FF6600"/>
                  </a:solidFill>
                </a:rPr>
                <a:t>open or closed hidden edge guards.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Admissibility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59864" y="863516"/>
            <a:ext cx="5597056" cy="56997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tarshaped-unadmissibility-ex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867894" y="1006114"/>
            <a:ext cx="5389245" cy="538924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759864" y="5132810"/>
            <a:ext cx="5597056" cy="954107"/>
            <a:chOff x="1759864" y="4896964"/>
            <a:chExt cx="5597056" cy="954107"/>
          </a:xfrm>
        </p:grpSpPr>
        <p:sp>
          <p:nvSpPr>
            <p:cNvPr id="10" name="Rectangle 9"/>
            <p:cNvSpPr/>
            <p:nvPr/>
          </p:nvSpPr>
          <p:spPr>
            <a:xfrm>
              <a:off x="1759864" y="4896964"/>
              <a:ext cx="5597056" cy="95410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59864" y="4896964"/>
              <a:ext cx="5597056" cy="954107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square" rtlCol="0">
              <a:spAutoFit/>
            </a:bodyPr>
            <a:lstStyle/>
            <a:p>
              <a:pPr marL="742950" indent="-742950" algn="ctr"/>
              <a:r>
                <a:rPr lang="en-US" sz="2800" dirty="0" smtClean="0">
                  <a:solidFill>
                    <a:srgbClr val="FF6600"/>
                  </a:solidFill>
                </a:rPr>
                <a:t>This polygon cannot be guarded by</a:t>
              </a:r>
            </a:p>
            <a:p>
              <a:pPr marL="742950" indent="-742950" algn="ctr"/>
              <a:r>
                <a:rPr lang="en-US" sz="2800" dirty="0" smtClean="0">
                  <a:solidFill>
                    <a:srgbClr val="FF6600"/>
                  </a:solidFill>
                </a:rPr>
                <a:t>open or closed hidden edge guards.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</a:rPr>
              <a:t>Combinatorics</a:t>
            </a:r>
            <a:endParaRPr lang="en-US" sz="4400" dirty="0" smtClean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59864" y="863516"/>
            <a:ext cx="5597056" cy="5699753"/>
            <a:chOff x="1759864" y="863516"/>
            <a:chExt cx="5597056" cy="5699753"/>
          </a:xfrm>
        </p:grpSpPr>
        <p:sp>
          <p:nvSpPr>
            <p:cNvPr id="8" name="Rectangle 7"/>
            <p:cNvSpPr/>
            <p:nvPr/>
          </p:nvSpPr>
          <p:spPr>
            <a:xfrm>
              <a:off x="1759864" y="863516"/>
              <a:ext cx="5597056" cy="56997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combinatorial-lowerbound-example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2008636" y="1017723"/>
              <a:ext cx="5166858" cy="5391504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1505857" y="863516"/>
            <a:ext cx="5851063" cy="5967271"/>
            <a:chOff x="1505857" y="863516"/>
            <a:chExt cx="5851063" cy="5967271"/>
          </a:xfrm>
        </p:grpSpPr>
        <p:sp>
          <p:nvSpPr>
            <p:cNvPr id="10" name="Oval 9"/>
            <p:cNvSpPr/>
            <p:nvPr/>
          </p:nvSpPr>
          <p:spPr>
            <a:xfrm>
              <a:off x="1505857" y="863516"/>
              <a:ext cx="2721429" cy="2721429"/>
            </a:xfrm>
            <a:prstGeom prst="ellipse">
              <a:avLst/>
            </a:prstGeom>
            <a:noFill/>
            <a:ln w="50800">
              <a:solidFill>
                <a:srgbClr val="FF6600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626420" y="4109358"/>
              <a:ext cx="2721429" cy="2721429"/>
            </a:xfrm>
            <a:prstGeom prst="ellipse">
              <a:avLst/>
            </a:prstGeom>
            <a:noFill/>
            <a:ln w="50800">
              <a:solidFill>
                <a:srgbClr val="FF6600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27062" y="3061725"/>
              <a:ext cx="3029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/>
              <a:r>
                <a:rPr lang="en-US" sz="2800" i="1" dirty="0" err="1" smtClean="0">
                  <a:solidFill>
                    <a:srgbClr val="FF6600"/>
                  </a:solidFill>
                </a:rPr>
                <a:t>Antiforcing</a:t>
              </a:r>
              <a:r>
                <a:rPr lang="en-US" sz="2800" i="1" dirty="0" smtClean="0">
                  <a:solidFill>
                    <a:srgbClr val="FF6600"/>
                  </a:solidFill>
                </a:rPr>
                <a:t> gadget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6858" y="2921000"/>
            <a:ext cx="292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/>
          <p:nvPr/>
        </p:nvGrpSpPr>
        <p:grpSpPr>
          <a:xfrm>
            <a:off x="3781983" y="4949154"/>
            <a:ext cx="2298258" cy="1761964"/>
            <a:chOff x="3781983" y="4949154"/>
            <a:chExt cx="2298258" cy="1761964"/>
          </a:xfrm>
        </p:grpSpPr>
        <p:sp>
          <p:nvSpPr>
            <p:cNvPr id="34" name="Isosceles Triangle 33"/>
            <p:cNvSpPr/>
            <p:nvPr/>
          </p:nvSpPr>
          <p:spPr>
            <a:xfrm rot="9213026">
              <a:off x="3781983" y="5863952"/>
              <a:ext cx="2016976" cy="847166"/>
            </a:xfrm>
            <a:prstGeom prst="triangle">
              <a:avLst>
                <a:gd name="adj" fmla="val 43062"/>
              </a:avLst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 rot="18777338">
              <a:off x="4490943" y="5375378"/>
              <a:ext cx="1601010" cy="748561"/>
            </a:xfrm>
            <a:prstGeom prst="triangle">
              <a:avLst>
                <a:gd name="adj" fmla="val 59221"/>
              </a:avLst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 rot="12546225">
              <a:off x="4586896" y="5039518"/>
              <a:ext cx="1493345" cy="465478"/>
            </a:xfrm>
            <a:prstGeom prst="triangle">
              <a:avLst>
                <a:gd name="adj" fmla="val 61184"/>
              </a:avLst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 rot="8212417">
              <a:off x="4347793" y="5679981"/>
              <a:ext cx="1044400" cy="336054"/>
            </a:xfrm>
            <a:prstGeom prst="triangle">
              <a:avLst>
                <a:gd name="adj" fmla="val 24295"/>
              </a:avLst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32"/>
          <p:cNvGrpSpPr/>
          <p:nvPr/>
        </p:nvGrpSpPr>
        <p:grpSpPr>
          <a:xfrm>
            <a:off x="3116302" y="5071093"/>
            <a:ext cx="2711751" cy="1566970"/>
            <a:chOff x="3116302" y="5071093"/>
            <a:chExt cx="2711751" cy="1566970"/>
          </a:xfrm>
        </p:grpSpPr>
        <p:sp>
          <p:nvSpPr>
            <p:cNvPr id="32" name="Isosceles Triangle 31"/>
            <p:cNvSpPr/>
            <p:nvPr/>
          </p:nvSpPr>
          <p:spPr>
            <a:xfrm rot="18741698">
              <a:off x="2755142" y="5607383"/>
              <a:ext cx="1273723" cy="201144"/>
            </a:xfrm>
            <a:prstGeom prst="triangle">
              <a:avLst>
                <a:gd name="adj" fmla="val 53311"/>
              </a:avLst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10322688">
              <a:off x="3812104" y="5914595"/>
              <a:ext cx="2015949" cy="723468"/>
            </a:xfrm>
            <a:prstGeom prst="triangle">
              <a:avLst>
                <a:gd name="adj" fmla="val 39534"/>
              </a:avLst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637193">
              <a:off x="3116302" y="5370610"/>
              <a:ext cx="2067706" cy="1050661"/>
            </a:xfrm>
            <a:prstGeom prst="triangle">
              <a:avLst>
                <a:gd name="adj" fmla="val 30238"/>
              </a:avLst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Klee’s Art Gallery Problem</a:t>
            </a:r>
          </a:p>
        </p:txBody>
      </p:sp>
      <p:grpSp>
        <p:nvGrpSpPr>
          <p:cNvPr id="4" name="Group 38"/>
          <p:cNvGrpSpPr/>
          <p:nvPr/>
        </p:nvGrpSpPr>
        <p:grpSpPr>
          <a:xfrm>
            <a:off x="0" y="2750108"/>
            <a:ext cx="8757817" cy="1851954"/>
            <a:chOff x="0" y="2750108"/>
            <a:chExt cx="8757817" cy="1851954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60507" y="2750108"/>
              <a:ext cx="1597310" cy="1851954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0" y="3080426"/>
              <a:ext cx="851418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/>
              <a:r>
                <a:rPr lang="en-US" sz="3200" dirty="0" smtClean="0">
                  <a:solidFill>
                    <a:schemeClr val="bg1"/>
                  </a:solidFill>
                </a:rPr>
                <a:t>Victor Klee (1973): How many guards </a:t>
              </a:r>
            </a:p>
            <a:p>
              <a:pPr marL="742950" indent="-742950"/>
              <a:r>
                <a:rPr lang="en-US" sz="3200" dirty="0" smtClean="0">
                  <a:solidFill>
                    <a:schemeClr val="bg1"/>
                  </a:solidFill>
                </a:rPr>
                <a:t>are needed to see the entire floor plan?</a:t>
              </a: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0" y="1127139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Consider the floor plan of an art gallery, and point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guards that stand stationary and look in all directions.</a:t>
            </a:r>
          </a:p>
        </p:txBody>
      </p:sp>
      <p:grpSp>
        <p:nvGrpSpPr>
          <p:cNvPr id="5" name="Group 9"/>
          <p:cNvGrpSpPr/>
          <p:nvPr/>
        </p:nvGrpSpPr>
        <p:grpSpPr>
          <a:xfrm>
            <a:off x="2940413" y="4632017"/>
            <a:ext cx="3208001" cy="2007627"/>
            <a:chOff x="4266446" y="3347047"/>
            <a:chExt cx="4272268" cy="2673665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4811407" y="4192619"/>
              <a:ext cx="671119" cy="4572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5438322" y="4236822"/>
              <a:ext cx="914400" cy="825993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308519" y="4345019"/>
              <a:ext cx="815671" cy="7620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4155796" y="4830487"/>
              <a:ext cx="836279" cy="47494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336461" y="5486102"/>
              <a:ext cx="2787731" cy="46459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7022430" y="4504429"/>
              <a:ext cx="1548031" cy="134450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23" idx="4"/>
            </p:cNvCxnSpPr>
            <p:nvPr/>
          </p:nvCxnSpPr>
          <p:spPr>
            <a:xfrm rot="16200000" flipV="1">
              <a:off x="6502440" y="3723269"/>
              <a:ext cx="857940" cy="38556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4266446" y="5416084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741391" y="4579805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412510" y="4122602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6238503" y="5037005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054176" y="4262634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668614" y="3347047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054174" y="5880680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23" idx="5"/>
            </p:cNvCxnSpPr>
            <p:nvPr/>
          </p:nvCxnSpPr>
          <p:spPr>
            <a:xfrm rot="16200000" flipH="1">
              <a:off x="7125363" y="3129347"/>
              <a:ext cx="936096" cy="1610545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398682" y="4332650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593330" y="4402666"/>
              <a:ext cx="140032" cy="140032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342493" y="5177037"/>
              <a:ext cx="140032" cy="140032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/>
          <p:cNvGrpSpPr/>
          <p:nvPr/>
        </p:nvGrpSpPr>
        <p:grpSpPr>
          <a:xfrm>
            <a:off x="630335" y="3667131"/>
            <a:ext cx="2937244" cy="2091505"/>
            <a:chOff x="708549" y="3920848"/>
            <a:chExt cx="2937244" cy="2091505"/>
          </a:xfrm>
        </p:grpSpPr>
        <p:grpSp>
          <p:nvGrpSpPr>
            <p:cNvPr id="134" name="Group 133"/>
            <p:cNvGrpSpPr/>
            <p:nvPr/>
          </p:nvGrpSpPr>
          <p:grpSpPr>
            <a:xfrm>
              <a:off x="708549" y="3920848"/>
              <a:ext cx="2937244" cy="2091505"/>
              <a:chOff x="708549" y="3920848"/>
              <a:chExt cx="2937244" cy="2091505"/>
            </a:xfrm>
          </p:grpSpPr>
          <p:sp>
            <p:nvSpPr>
              <p:cNvPr id="123" name="Isosceles Triangle 122"/>
              <p:cNvSpPr/>
              <p:nvPr/>
            </p:nvSpPr>
            <p:spPr>
              <a:xfrm rot="13651022">
                <a:off x="908769" y="4509401"/>
                <a:ext cx="2091505" cy="914400"/>
              </a:xfrm>
              <a:prstGeom prst="triangle">
                <a:avLst>
                  <a:gd name="adj" fmla="val 57445"/>
                </a:avLst>
              </a:prstGeom>
              <a:solidFill>
                <a:srgbClr val="3366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Isosceles Triangle 130"/>
              <p:cNvSpPr/>
              <p:nvPr/>
            </p:nvSpPr>
            <p:spPr>
              <a:xfrm rot="7156618">
                <a:off x="818374" y="4386796"/>
                <a:ext cx="867388" cy="1087037"/>
              </a:xfrm>
              <a:prstGeom prst="triangle">
                <a:avLst>
                  <a:gd name="adj" fmla="val 48828"/>
                </a:avLst>
              </a:prstGeom>
              <a:solidFill>
                <a:srgbClr val="3366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Isosceles Triangle 131"/>
              <p:cNvSpPr/>
              <p:nvPr/>
            </p:nvSpPr>
            <p:spPr>
              <a:xfrm rot="8747772">
                <a:off x="1218027" y="3996562"/>
                <a:ext cx="747436" cy="1087037"/>
              </a:xfrm>
              <a:prstGeom prst="triangle">
                <a:avLst>
                  <a:gd name="adj" fmla="val 96214"/>
                </a:avLst>
              </a:prstGeom>
              <a:solidFill>
                <a:srgbClr val="3366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Isosceles Triangle 132"/>
              <p:cNvSpPr/>
              <p:nvPr/>
            </p:nvSpPr>
            <p:spPr>
              <a:xfrm rot="10982351">
                <a:off x="1484207" y="4698215"/>
                <a:ext cx="2161586" cy="756230"/>
              </a:xfrm>
              <a:prstGeom prst="triangle">
                <a:avLst>
                  <a:gd name="adj" fmla="val 26130"/>
                </a:avLst>
              </a:prstGeom>
              <a:solidFill>
                <a:srgbClr val="3366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Oval 79"/>
            <p:cNvSpPr/>
            <p:nvPr/>
          </p:nvSpPr>
          <p:spPr>
            <a:xfrm>
              <a:off x="1415113" y="4576422"/>
              <a:ext cx="127029" cy="127029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1091913" y="3315551"/>
            <a:ext cx="3013683" cy="2114770"/>
            <a:chOff x="1170127" y="3569268"/>
            <a:chExt cx="3013683" cy="2114770"/>
          </a:xfrm>
        </p:grpSpPr>
        <p:grpSp>
          <p:nvGrpSpPr>
            <p:cNvPr id="124" name="Group 123"/>
            <p:cNvGrpSpPr/>
            <p:nvPr/>
          </p:nvGrpSpPr>
          <p:grpSpPr>
            <a:xfrm>
              <a:off x="1170127" y="3569268"/>
              <a:ext cx="3013683" cy="2114770"/>
              <a:chOff x="930243" y="3422591"/>
              <a:chExt cx="3013683" cy="2114770"/>
            </a:xfrm>
          </p:grpSpPr>
          <p:grpSp>
            <p:nvGrpSpPr>
              <p:cNvPr id="125" name="Group 118"/>
              <p:cNvGrpSpPr/>
              <p:nvPr/>
            </p:nvGrpSpPr>
            <p:grpSpPr>
              <a:xfrm>
                <a:off x="1516665" y="3422591"/>
                <a:ext cx="2427261" cy="1787475"/>
                <a:chOff x="1516665" y="3422591"/>
                <a:chExt cx="2427261" cy="1787475"/>
              </a:xfrm>
            </p:grpSpPr>
            <p:sp>
              <p:nvSpPr>
                <p:cNvPr id="127" name="Isosceles Triangle 126"/>
                <p:cNvSpPr/>
                <p:nvPr/>
              </p:nvSpPr>
              <p:spPr>
                <a:xfrm rot="18697726">
                  <a:off x="1669760" y="4007877"/>
                  <a:ext cx="1515327" cy="692765"/>
                </a:xfrm>
                <a:prstGeom prst="triangle">
                  <a:avLst>
                    <a:gd name="adj" fmla="val 0"/>
                  </a:avLst>
                </a:prstGeom>
                <a:solidFill>
                  <a:srgbClr val="008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Isosceles Triangle 127"/>
                <p:cNvSpPr/>
                <p:nvPr/>
              </p:nvSpPr>
              <p:spPr>
                <a:xfrm rot="12644177">
                  <a:off x="2146731" y="3422591"/>
                  <a:ext cx="1797195" cy="914400"/>
                </a:xfrm>
                <a:prstGeom prst="triangle">
                  <a:avLst>
                    <a:gd name="adj" fmla="val 30822"/>
                  </a:avLst>
                </a:prstGeom>
                <a:solidFill>
                  <a:srgbClr val="008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 rot="18693719">
                  <a:off x="2210356" y="3927712"/>
                  <a:ext cx="1660230" cy="904477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Isosceles Triangle 129"/>
                <p:cNvSpPr/>
                <p:nvPr/>
              </p:nvSpPr>
              <p:spPr>
                <a:xfrm rot="480946">
                  <a:off x="1516665" y="3686111"/>
                  <a:ext cx="1515327" cy="1488362"/>
                </a:xfrm>
                <a:prstGeom prst="triangle">
                  <a:avLst>
                    <a:gd name="adj" fmla="val 92468"/>
                  </a:avLst>
                </a:prstGeom>
                <a:solidFill>
                  <a:srgbClr val="008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Isosceles Triangle 125"/>
              <p:cNvSpPr/>
              <p:nvPr/>
            </p:nvSpPr>
            <p:spPr>
              <a:xfrm rot="9653238">
                <a:off x="930243" y="4622961"/>
                <a:ext cx="1743132" cy="914400"/>
              </a:xfrm>
              <a:prstGeom prst="triangle">
                <a:avLst>
                  <a:gd name="adj" fmla="val 4435"/>
                </a:avLst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Oval 78"/>
            <p:cNvSpPr/>
            <p:nvPr/>
          </p:nvSpPr>
          <p:spPr>
            <a:xfrm>
              <a:off x="3616303" y="4155227"/>
              <a:ext cx="127029" cy="127029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043686" y="3270041"/>
            <a:ext cx="3182794" cy="2417510"/>
            <a:chOff x="404039" y="3325050"/>
            <a:chExt cx="3182794" cy="2417510"/>
          </a:xfrm>
        </p:grpSpPr>
        <p:sp>
          <p:nvSpPr>
            <p:cNvPr id="106" name="Isosceles Triangle 105"/>
            <p:cNvSpPr/>
            <p:nvPr/>
          </p:nvSpPr>
          <p:spPr>
            <a:xfrm rot="8800693">
              <a:off x="829870" y="3866682"/>
              <a:ext cx="805447" cy="707774"/>
            </a:xfrm>
            <a:prstGeom prst="triangle">
              <a:avLst>
                <a:gd name="adj" fmla="val 96280"/>
              </a:avLst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8" name="Isosceles Triangle 107"/>
            <p:cNvSpPr/>
            <p:nvPr/>
          </p:nvSpPr>
          <p:spPr>
            <a:xfrm rot="7944674">
              <a:off x="1680814" y="4072447"/>
              <a:ext cx="2283760" cy="1056465"/>
            </a:xfrm>
            <a:prstGeom prst="triangle">
              <a:avLst>
                <a:gd name="adj" fmla="val 70165"/>
              </a:avLst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5" name="Isosceles Triangle 104"/>
            <p:cNvSpPr/>
            <p:nvPr/>
          </p:nvSpPr>
          <p:spPr>
            <a:xfrm rot="7259929">
              <a:off x="447667" y="4310300"/>
              <a:ext cx="805447" cy="707774"/>
            </a:xfrm>
            <a:prstGeom prst="triangle">
              <a:avLst>
                <a:gd name="adj" fmla="val 42981"/>
              </a:avLst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4" name="Isosceles Triangle 103"/>
            <p:cNvSpPr/>
            <p:nvPr/>
          </p:nvSpPr>
          <p:spPr>
            <a:xfrm rot="18672775">
              <a:off x="2157812" y="3770072"/>
              <a:ext cx="1874044" cy="983999"/>
            </a:xfrm>
            <a:prstGeom prst="triangle">
              <a:avLst>
                <a:gd name="adj" fmla="val 87858"/>
              </a:avLst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7" name="Isosceles Triangle 106"/>
            <p:cNvSpPr/>
            <p:nvPr/>
          </p:nvSpPr>
          <p:spPr>
            <a:xfrm rot="8426783">
              <a:off x="1009539" y="3777763"/>
              <a:ext cx="805447" cy="1172781"/>
            </a:xfrm>
            <a:prstGeom prst="triangle">
              <a:avLst>
                <a:gd name="adj" fmla="val 0"/>
              </a:avLst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3" name="Isosceles Triangle 102"/>
            <p:cNvSpPr/>
            <p:nvPr/>
          </p:nvSpPr>
          <p:spPr>
            <a:xfrm rot="545252">
              <a:off x="404039" y="3994291"/>
              <a:ext cx="2375021" cy="1056465"/>
            </a:xfrm>
            <a:prstGeom prst="triangl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5569890" y="3330498"/>
            <a:ext cx="3022953" cy="2151854"/>
            <a:chOff x="930243" y="3385507"/>
            <a:chExt cx="3022953" cy="2151854"/>
          </a:xfrm>
        </p:grpSpPr>
        <p:grpSp>
          <p:nvGrpSpPr>
            <p:cNvPr id="119" name="Group 118"/>
            <p:cNvGrpSpPr/>
            <p:nvPr/>
          </p:nvGrpSpPr>
          <p:grpSpPr>
            <a:xfrm>
              <a:off x="1516665" y="3385507"/>
              <a:ext cx="2436531" cy="1796746"/>
              <a:chOff x="1516665" y="3385507"/>
              <a:chExt cx="2436531" cy="1796746"/>
            </a:xfrm>
          </p:grpSpPr>
          <p:sp>
            <p:nvSpPr>
              <p:cNvPr id="114" name="Isosceles Triangle 113"/>
              <p:cNvSpPr/>
              <p:nvPr/>
            </p:nvSpPr>
            <p:spPr>
              <a:xfrm rot="18697726">
                <a:off x="1669760" y="4007877"/>
                <a:ext cx="1515327" cy="692765"/>
              </a:xfrm>
              <a:prstGeom prst="triangle">
                <a:avLst>
                  <a:gd name="adj" fmla="val 0"/>
                </a:avLst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Isosceles Triangle 114"/>
              <p:cNvSpPr/>
              <p:nvPr/>
            </p:nvSpPr>
            <p:spPr>
              <a:xfrm rot="12644177">
                <a:off x="2156001" y="3385507"/>
                <a:ext cx="1797195" cy="914400"/>
              </a:xfrm>
              <a:prstGeom prst="triangle">
                <a:avLst>
                  <a:gd name="adj" fmla="val 31445"/>
                </a:avLst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 rot="18693719">
                <a:off x="2210356" y="3899899"/>
                <a:ext cx="1660230" cy="904477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Isosceles Triangle 117"/>
              <p:cNvSpPr/>
              <p:nvPr/>
            </p:nvSpPr>
            <p:spPr>
              <a:xfrm rot="480946">
                <a:off x="1516665" y="3686111"/>
                <a:ext cx="1515327" cy="1488362"/>
              </a:xfrm>
              <a:prstGeom prst="triangle">
                <a:avLst>
                  <a:gd name="adj" fmla="val 92468"/>
                </a:avLst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Isosceles Triangle 115"/>
            <p:cNvSpPr/>
            <p:nvPr/>
          </p:nvSpPr>
          <p:spPr>
            <a:xfrm rot="9653238">
              <a:off x="930243" y="4622961"/>
              <a:ext cx="1743132" cy="914400"/>
            </a:xfrm>
            <a:prstGeom prst="triangle">
              <a:avLst>
                <a:gd name="adj" fmla="val 4435"/>
              </a:avLst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9" name="Straight Connector 98"/>
          <p:cNvCxnSpPr/>
          <p:nvPr/>
        </p:nvCxnSpPr>
        <p:spPr>
          <a:xfrm flipV="1">
            <a:off x="6623919" y="3970170"/>
            <a:ext cx="1441311" cy="802326"/>
          </a:xfrm>
          <a:prstGeom prst="line">
            <a:avLst/>
          </a:prstGeom>
          <a:ln w="5397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Hidden Guards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" y="1110913"/>
            <a:ext cx="9144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2800" dirty="0" smtClean="0">
                <a:solidFill>
                  <a:schemeClr val="bg1"/>
                </a:solidFill>
              </a:rPr>
              <a:t>In 1989, Thomas </a:t>
            </a:r>
            <a:r>
              <a:rPr lang="en-US" sz="2800" dirty="0" err="1" smtClean="0">
                <a:solidFill>
                  <a:schemeClr val="bg1"/>
                </a:solidFill>
              </a:rPr>
              <a:t>Shermer</a:t>
            </a:r>
            <a:r>
              <a:rPr lang="en-US" sz="2800" dirty="0" smtClean="0">
                <a:solidFill>
                  <a:schemeClr val="bg1"/>
                </a:solidFill>
              </a:rPr>
              <a:t> considered the same problem with </a:t>
            </a:r>
          </a:p>
          <a:p>
            <a:pPr marL="742950" indent="-742950"/>
            <a:r>
              <a:rPr lang="en-US" sz="2800" dirty="0" smtClean="0">
                <a:solidFill>
                  <a:schemeClr val="bg1"/>
                </a:solidFill>
              </a:rPr>
              <a:t>the restriction that guards cannot see each other.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302197" y="5458571"/>
            <a:ext cx="14362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en-US" sz="3200" dirty="0" smtClean="0">
                <a:solidFill>
                  <a:schemeClr val="bg1"/>
                </a:solidFill>
              </a:rPr>
              <a:t>BAD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424287" y="2841367"/>
            <a:ext cx="3826733" cy="2425389"/>
            <a:chOff x="502501" y="3095084"/>
            <a:chExt cx="3826733" cy="2425389"/>
          </a:xfrm>
        </p:grpSpPr>
        <p:cxnSp>
          <p:nvCxnSpPr>
            <p:cNvPr id="63" name="Straight Connector 62"/>
            <p:cNvCxnSpPr>
              <a:stCxn id="75" idx="5"/>
            </p:cNvCxnSpPr>
            <p:nvPr/>
          </p:nvCxnSpPr>
          <p:spPr>
            <a:xfrm rot="16200000" flipH="1">
              <a:off x="3095940" y="2897600"/>
              <a:ext cx="849170" cy="146099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402126" y="4440772"/>
              <a:ext cx="758622" cy="43084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996857" y="3871899"/>
              <a:ext cx="608799" cy="41474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1565557" y="3902235"/>
              <a:ext cx="829489" cy="749291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2354948" y="4000385"/>
              <a:ext cx="739928" cy="691241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66014" y="5035507"/>
              <a:ext cx="2528863" cy="421452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 flipV="1">
              <a:off x="2992802" y="4135229"/>
              <a:ext cx="1404281" cy="1219656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endCxn id="75" idx="4"/>
            </p:cNvCxnSpPr>
            <p:nvPr/>
          </p:nvCxnSpPr>
          <p:spPr>
            <a:xfrm rot="16200000" flipV="1">
              <a:off x="2530861" y="3436370"/>
              <a:ext cx="778272" cy="34975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502501" y="4971991"/>
              <a:ext cx="127029" cy="1270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1542142" y="3798621"/>
              <a:ext cx="127029" cy="1270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2291433" y="4628113"/>
              <a:ext cx="127029" cy="1270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031363" y="3925650"/>
              <a:ext cx="127029" cy="1270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2681604" y="3095084"/>
              <a:ext cx="127029" cy="1270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031361" y="5393444"/>
              <a:ext cx="127029" cy="1270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202205" y="3998927"/>
              <a:ext cx="127029" cy="1270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943105" y="4223131"/>
              <a:ext cx="127029" cy="1270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Oval 96"/>
          <p:cNvSpPr/>
          <p:nvPr/>
        </p:nvSpPr>
        <p:spPr>
          <a:xfrm>
            <a:off x="8046627" y="3896603"/>
            <a:ext cx="127029" cy="127029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6496890" y="4743840"/>
            <a:ext cx="127029" cy="127029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/>
          <p:cNvGrpSpPr/>
          <p:nvPr/>
        </p:nvGrpSpPr>
        <p:grpSpPr>
          <a:xfrm>
            <a:off x="4911414" y="2865731"/>
            <a:ext cx="3826733" cy="2425389"/>
            <a:chOff x="4911414" y="2865731"/>
            <a:chExt cx="3826733" cy="2425389"/>
          </a:xfrm>
        </p:grpSpPr>
        <p:cxnSp>
          <p:nvCxnSpPr>
            <p:cNvPr id="82" name="Straight Connector 81"/>
            <p:cNvCxnSpPr/>
            <p:nvPr/>
          </p:nvCxnSpPr>
          <p:spPr>
            <a:xfrm rot="5400000">
              <a:off x="4811039" y="4211419"/>
              <a:ext cx="758622" cy="43084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5951055" y="3569268"/>
              <a:ext cx="127029" cy="1270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1" name="Straight Connector 80"/>
            <p:cNvCxnSpPr>
              <a:stCxn id="93" idx="5"/>
            </p:cNvCxnSpPr>
            <p:nvPr/>
          </p:nvCxnSpPr>
          <p:spPr>
            <a:xfrm rot="16200000" flipH="1">
              <a:off x="7504853" y="2668247"/>
              <a:ext cx="849170" cy="146099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5405770" y="3642546"/>
              <a:ext cx="608799" cy="41474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5974470" y="3672882"/>
              <a:ext cx="829489" cy="749291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6763861" y="3771032"/>
              <a:ext cx="739928" cy="691241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974927" y="4806154"/>
              <a:ext cx="2528863" cy="421452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 flipH="1" flipV="1">
              <a:off x="7401715" y="3905876"/>
              <a:ext cx="1404281" cy="1219656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endCxn id="93" idx="4"/>
            </p:cNvCxnSpPr>
            <p:nvPr/>
          </p:nvCxnSpPr>
          <p:spPr>
            <a:xfrm rot="16200000" flipV="1">
              <a:off x="6939774" y="3207017"/>
              <a:ext cx="778272" cy="34975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4911414" y="4742638"/>
              <a:ext cx="127029" cy="1270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6700346" y="4398760"/>
              <a:ext cx="127029" cy="1270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440276" y="3696297"/>
              <a:ext cx="127029" cy="1270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090517" y="2865731"/>
              <a:ext cx="127029" cy="1270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440274" y="5164091"/>
              <a:ext cx="127029" cy="1270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611118" y="3769574"/>
              <a:ext cx="127029" cy="1270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352018" y="3993778"/>
              <a:ext cx="127029" cy="1270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1594930" y="5488808"/>
            <a:ext cx="14362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en-US" sz="3200" dirty="0" smtClean="0">
                <a:solidFill>
                  <a:schemeClr val="bg1"/>
                </a:solidFill>
              </a:rPr>
              <a:t>OK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97" grpId="0" animBg="1"/>
      <p:bldP spid="98" grpId="0" animBg="1"/>
      <p:bldP spid="139" grpId="0"/>
      <p:bldP spid="13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Hidden Guards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" y="1064558"/>
            <a:ext cx="9144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2800" dirty="0" smtClean="0">
                <a:solidFill>
                  <a:schemeClr val="bg1"/>
                </a:solidFill>
              </a:rPr>
              <a:t>For hidden guards restricted to vertices, </a:t>
            </a:r>
            <a:r>
              <a:rPr lang="en-US" sz="2800" dirty="0" err="1" smtClean="0">
                <a:solidFill>
                  <a:schemeClr val="bg1"/>
                </a:solidFill>
              </a:rPr>
              <a:t>Shermer</a:t>
            </a:r>
            <a:r>
              <a:rPr lang="en-US" sz="2800" dirty="0" smtClean="0">
                <a:solidFill>
                  <a:schemeClr val="bg1"/>
                </a:solidFill>
              </a:rPr>
              <a:t> found that</a:t>
            </a:r>
          </a:p>
          <a:p>
            <a:pPr marL="742950" indent="-742950"/>
            <a:r>
              <a:rPr lang="en-US" sz="2800" dirty="0" smtClean="0">
                <a:solidFill>
                  <a:schemeClr val="bg1"/>
                </a:solidFill>
              </a:rPr>
              <a:t>some polygons </a:t>
            </a:r>
            <a:r>
              <a:rPr lang="en-US" sz="2800" i="1" dirty="0" smtClean="0">
                <a:solidFill>
                  <a:schemeClr val="bg1"/>
                </a:solidFill>
              </a:rPr>
              <a:t>do not admit guarding!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945016" y="2446292"/>
            <a:ext cx="7313276" cy="4020924"/>
            <a:chOff x="945016" y="2585357"/>
            <a:chExt cx="7313276" cy="4020924"/>
          </a:xfrm>
        </p:grpSpPr>
        <p:pic>
          <p:nvPicPr>
            <p:cNvPr id="100" name="Picture 99" descr="Screen shot 2011-10-30 at 3.42.58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016" y="2585357"/>
              <a:ext cx="3399937" cy="3356428"/>
            </a:xfrm>
            <a:prstGeom prst="rect">
              <a:avLst/>
            </a:prstGeom>
          </p:spPr>
        </p:pic>
        <p:grpSp>
          <p:nvGrpSpPr>
            <p:cNvPr id="109" name="Group 108"/>
            <p:cNvGrpSpPr/>
            <p:nvPr/>
          </p:nvGrpSpPr>
          <p:grpSpPr>
            <a:xfrm>
              <a:off x="4726273" y="2585357"/>
              <a:ext cx="3532019" cy="3356428"/>
              <a:chOff x="4726273" y="2585357"/>
              <a:chExt cx="3532019" cy="3356428"/>
            </a:xfrm>
          </p:grpSpPr>
          <p:pic>
            <p:nvPicPr>
              <p:cNvPr id="101" name="Picture 100" descr="Screen shot 2011-10-30 at 3.43.52 PM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6273" y="2585357"/>
                <a:ext cx="3532019" cy="3356428"/>
              </a:xfrm>
              <a:prstGeom prst="rect">
                <a:avLst/>
              </a:prstGeom>
            </p:spPr>
          </p:pic>
          <p:sp>
            <p:nvSpPr>
              <p:cNvPr id="102" name="Rectangle 101"/>
              <p:cNvSpPr/>
              <p:nvPr/>
            </p:nvSpPr>
            <p:spPr>
              <a:xfrm>
                <a:off x="4902408" y="2687334"/>
                <a:ext cx="604160" cy="4647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1779922" y="6236949"/>
              <a:ext cx="5942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/>
              <a:r>
                <a:rPr lang="en-US" dirty="0" smtClean="0">
                  <a:solidFill>
                    <a:schemeClr val="bg1"/>
                  </a:solidFill>
                </a:rPr>
                <a:t>T. </a:t>
              </a:r>
              <a:r>
                <a:rPr lang="en-US" dirty="0" err="1" smtClean="0">
                  <a:solidFill>
                    <a:schemeClr val="bg1"/>
                  </a:solidFill>
                </a:rPr>
                <a:t>Shermer</a:t>
              </a:r>
              <a:r>
                <a:rPr lang="en-US" dirty="0" smtClean="0">
                  <a:solidFill>
                    <a:schemeClr val="bg1"/>
                  </a:solidFill>
                </a:rPr>
                <a:t>, </a:t>
              </a:r>
              <a:r>
                <a:rPr lang="en-US" i="1" dirty="0" smtClean="0">
                  <a:solidFill>
                    <a:schemeClr val="bg1"/>
                  </a:solidFill>
                </a:rPr>
                <a:t>Hiding people in polygons</a:t>
              </a:r>
              <a:r>
                <a:rPr lang="en-US" dirty="0" smtClean="0">
                  <a:solidFill>
                    <a:schemeClr val="bg1"/>
                  </a:solidFill>
                </a:rPr>
                <a:t>, Computing, 1989.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55457"/>
            <a:ext cx="914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en-US" sz="3600" dirty="0" smtClean="0">
                <a:solidFill>
                  <a:schemeClr val="bg1"/>
                </a:solidFill>
              </a:rPr>
              <a:t>Are there other guard varieties for which </a:t>
            </a:r>
          </a:p>
          <a:p>
            <a:pPr marL="742950" indent="-742950" algn="ctr"/>
            <a:r>
              <a:rPr lang="en-US" sz="3600" dirty="0" smtClean="0">
                <a:solidFill>
                  <a:schemeClr val="bg1"/>
                </a:solidFill>
              </a:rPr>
              <a:t>some polygons do not admit guarding?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/>
          <p:cNvSpPr/>
          <p:nvPr/>
        </p:nvSpPr>
        <p:spPr>
          <a:xfrm>
            <a:off x="2170100" y="1166165"/>
            <a:ext cx="6062451" cy="4341038"/>
          </a:xfrm>
          <a:custGeom>
            <a:avLst/>
            <a:gdLst>
              <a:gd name="connsiteX0" fmla="*/ 1765033 w 3411679"/>
              <a:gd name="connsiteY0" fmla="*/ 0 h 2442944"/>
              <a:gd name="connsiteX1" fmla="*/ 2152479 w 3411679"/>
              <a:gd name="connsiteY1" fmla="*/ 850188 h 2442944"/>
              <a:gd name="connsiteX2" fmla="*/ 1313012 w 3411679"/>
              <a:gd name="connsiteY2" fmla="*/ 1635804 h 2442944"/>
              <a:gd name="connsiteX3" fmla="*/ 0 w 3411679"/>
              <a:gd name="connsiteY3" fmla="*/ 2087803 h 2442944"/>
              <a:gd name="connsiteX4" fmla="*/ 2120192 w 3411679"/>
              <a:gd name="connsiteY4" fmla="*/ 2442944 h 2442944"/>
              <a:gd name="connsiteX5" fmla="*/ 3411679 w 3411679"/>
              <a:gd name="connsiteY5" fmla="*/ 936283 h 2442944"/>
              <a:gd name="connsiteX6" fmla="*/ 1765033 w 3411679"/>
              <a:gd name="connsiteY6" fmla="*/ 0 h 2442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1679" h="2442944">
                <a:moveTo>
                  <a:pt x="1765033" y="0"/>
                </a:moveTo>
                <a:lnTo>
                  <a:pt x="2152479" y="850188"/>
                </a:lnTo>
                <a:lnTo>
                  <a:pt x="1313012" y="1635804"/>
                </a:lnTo>
                <a:lnTo>
                  <a:pt x="0" y="2087803"/>
                </a:lnTo>
                <a:lnTo>
                  <a:pt x="2120192" y="2442944"/>
                </a:lnTo>
                <a:lnTo>
                  <a:pt x="3411679" y="936283"/>
                </a:lnTo>
                <a:lnTo>
                  <a:pt x="1765033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1025071" y="2458357"/>
            <a:ext cx="7030358" cy="3075214"/>
          </a:xfrm>
          <a:custGeom>
            <a:avLst/>
            <a:gdLst>
              <a:gd name="connsiteX0" fmla="*/ 2013858 w 7030358"/>
              <a:gd name="connsiteY0" fmla="*/ 0 h 3075214"/>
              <a:gd name="connsiteX1" fmla="*/ 834572 w 7030358"/>
              <a:gd name="connsiteY1" fmla="*/ 798286 h 3075214"/>
              <a:gd name="connsiteX2" fmla="*/ 0 w 7030358"/>
              <a:gd name="connsiteY2" fmla="*/ 2276929 h 3075214"/>
              <a:gd name="connsiteX3" fmla="*/ 4916715 w 7030358"/>
              <a:gd name="connsiteY3" fmla="*/ 3075214 h 3075214"/>
              <a:gd name="connsiteX4" fmla="*/ 7030358 w 7030358"/>
              <a:gd name="connsiteY4" fmla="*/ 635000 h 3075214"/>
              <a:gd name="connsiteX5" fmla="*/ 3465286 w 7030358"/>
              <a:gd name="connsiteY5" fmla="*/ 1587500 h 3075214"/>
              <a:gd name="connsiteX6" fmla="*/ 2013858 w 7030358"/>
              <a:gd name="connsiteY6" fmla="*/ 0 h 3075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30358" h="3075214">
                <a:moveTo>
                  <a:pt x="2013858" y="0"/>
                </a:moveTo>
                <a:lnTo>
                  <a:pt x="834572" y="798286"/>
                </a:lnTo>
                <a:lnTo>
                  <a:pt x="0" y="2276929"/>
                </a:lnTo>
                <a:lnTo>
                  <a:pt x="4916715" y="3075214"/>
                </a:lnTo>
                <a:lnTo>
                  <a:pt x="7030358" y="635000"/>
                </a:lnTo>
                <a:lnTo>
                  <a:pt x="3465286" y="1587500"/>
                </a:lnTo>
                <a:lnTo>
                  <a:pt x="2013858" y="0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Edge Guards</a:t>
            </a:r>
          </a:p>
        </p:txBody>
      </p:sp>
      <p:grpSp>
        <p:nvGrpSpPr>
          <p:cNvPr id="2" name="Group 6"/>
          <p:cNvGrpSpPr/>
          <p:nvPr/>
        </p:nvGrpSpPr>
        <p:grpSpPr>
          <a:xfrm>
            <a:off x="885940" y="918621"/>
            <a:ext cx="7496073" cy="4751022"/>
            <a:chOff x="4266446" y="3347047"/>
            <a:chExt cx="4218458" cy="2673665"/>
          </a:xfrm>
        </p:grpSpPr>
        <p:cxnSp>
          <p:nvCxnSpPr>
            <p:cNvPr id="22" name="Straight Connector 21"/>
            <p:cNvCxnSpPr>
              <a:stCxn id="20" idx="5"/>
            </p:cNvCxnSpPr>
            <p:nvPr/>
          </p:nvCxnSpPr>
          <p:spPr>
            <a:xfrm rot="16200000" flipH="1">
              <a:off x="7125363" y="3129347"/>
              <a:ext cx="936096" cy="1610545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4155796" y="4830487"/>
              <a:ext cx="836279" cy="47494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811407" y="4203381"/>
              <a:ext cx="671119" cy="4572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5438322" y="4236822"/>
              <a:ext cx="914400" cy="825993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6308519" y="4345019"/>
              <a:ext cx="815671" cy="7620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336461" y="5486102"/>
              <a:ext cx="2787731" cy="46459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7011668" y="4493667"/>
              <a:ext cx="1548031" cy="134450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20" idx="4"/>
            </p:cNvCxnSpPr>
            <p:nvPr/>
          </p:nvCxnSpPr>
          <p:spPr>
            <a:xfrm rot="16200000" flipV="1">
              <a:off x="6502440" y="3723269"/>
              <a:ext cx="857940" cy="38556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266446" y="5416084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412510" y="4122602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6238503" y="5037005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054176" y="4262634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668614" y="3347047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054174" y="5880680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8344872" y="4343412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52153" y="4590567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27"/>
          <p:cNvCxnSpPr>
            <a:stCxn id="20" idx="5"/>
          </p:cNvCxnSpPr>
          <p:nvPr/>
        </p:nvCxnSpPr>
        <p:spPr>
          <a:xfrm rot="16200000" flipH="1">
            <a:off x="5961425" y="536499"/>
            <a:ext cx="1613682" cy="2802709"/>
          </a:xfrm>
          <a:prstGeom prst="line">
            <a:avLst/>
          </a:prstGeom>
          <a:ln w="63500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786856" y="3633063"/>
            <a:ext cx="1290967" cy="706260"/>
          </a:xfrm>
          <a:prstGeom prst="line">
            <a:avLst/>
          </a:prstGeom>
          <a:ln w="69850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Edge Definitions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10913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2800" dirty="0" smtClean="0">
                <a:solidFill>
                  <a:schemeClr val="bg1"/>
                </a:solidFill>
              </a:rPr>
              <a:t>Historically, edge guards have included the endpoints.</a:t>
            </a:r>
          </a:p>
          <a:p>
            <a:pPr marL="742950" indent="-742950"/>
            <a:r>
              <a:rPr lang="en-US" sz="2800" dirty="0" smtClean="0">
                <a:solidFill>
                  <a:schemeClr val="bg1"/>
                </a:solidFill>
              </a:rPr>
              <a:t>Recently, excluding the endpoints has been considered.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165009" y="2817449"/>
            <a:ext cx="8753409" cy="3304608"/>
            <a:chOff x="165009" y="2998869"/>
            <a:chExt cx="8753409" cy="3304608"/>
          </a:xfrm>
        </p:grpSpPr>
        <p:grpSp>
          <p:nvGrpSpPr>
            <p:cNvPr id="2" name="Group 46"/>
            <p:cNvGrpSpPr/>
            <p:nvPr/>
          </p:nvGrpSpPr>
          <p:grpSpPr>
            <a:xfrm>
              <a:off x="4699959" y="2998869"/>
              <a:ext cx="4218459" cy="3304608"/>
              <a:chOff x="4519695" y="2661035"/>
              <a:chExt cx="4218459" cy="3304608"/>
            </a:xfrm>
          </p:grpSpPr>
          <p:grpSp>
            <p:nvGrpSpPr>
              <p:cNvPr id="3" name="Group 30"/>
              <p:cNvGrpSpPr/>
              <p:nvPr/>
            </p:nvGrpSpPr>
            <p:grpSpPr>
              <a:xfrm>
                <a:off x="4519695" y="2661035"/>
                <a:ext cx="4218458" cy="2673665"/>
                <a:chOff x="2506603" y="3067729"/>
                <a:chExt cx="4218458" cy="2673665"/>
              </a:xfrm>
            </p:grpSpPr>
            <p:sp>
              <p:nvSpPr>
                <p:cNvPr id="30" name="Freeform 29"/>
                <p:cNvSpPr/>
                <p:nvPr/>
              </p:nvSpPr>
              <p:spPr>
                <a:xfrm>
                  <a:off x="3949799" y="3637511"/>
                  <a:ext cx="2701361" cy="2012469"/>
                </a:xfrm>
                <a:custGeom>
                  <a:avLst/>
                  <a:gdLst>
                    <a:gd name="connsiteX0" fmla="*/ 1409874 w 2701361"/>
                    <a:gd name="connsiteY0" fmla="*/ 419713 h 2012469"/>
                    <a:gd name="connsiteX1" fmla="*/ 0 w 2701361"/>
                    <a:gd name="connsiteY1" fmla="*/ 1775708 h 2012469"/>
                    <a:gd name="connsiteX2" fmla="*/ 1409874 w 2701361"/>
                    <a:gd name="connsiteY2" fmla="*/ 2012469 h 2012469"/>
                    <a:gd name="connsiteX3" fmla="*/ 2701361 w 2701361"/>
                    <a:gd name="connsiteY3" fmla="*/ 495046 h 2012469"/>
                    <a:gd name="connsiteX4" fmla="*/ 1840370 w 2701361"/>
                    <a:gd name="connsiteY4" fmla="*/ 0 h 2012469"/>
                    <a:gd name="connsiteX5" fmla="*/ 1409874 w 2701361"/>
                    <a:gd name="connsiteY5" fmla="*/ 419713 h 2012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01361" h="2012469">
                      <a:moveTo>
                        <a:pt x="1409874" y="419713"/>
                      </a:moveTo>
                      <a:lnTo>
                        <a:pt x="0" y="1775708"/>
                      </a:lnTo>
                      <a:lnTo>
                        <a:pt x="1409874" y="2012469"/>
                      </a:lnTo>
                      <a:lnTo>
                        <a:pt x="2701361" y="495046"/>
                      </a:lnTo>
                      <a:lnTo>
                        <a:pt x="1840370" y="0"/>
                      </a:lnTo>
                      <a:lnTo>
                        <a:pt x="1409874" y="419713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" name="Group 6"/>
                <p:cNvGrpSpPr/>
                <p:nvPr/>
              </p:nvGrpSpPr>
              <p:grpSpPr>
                <a:xfrm>
                  <a:off x="2506603" y="3067729"/>
                  <a:ext cx="4218458" cy="2673665"/>
                  <a:chOff x="4266446" y="3347047"/>
                  <a:chExt cx="4218458" cy="2673665"/>
                </a:xfrm>
              </p:grpSpPr>
              <p:cxnSp>
                <p:nvCxnSpPr>
                  <p:cNvPr id="22" name="Straight Connector 21"/>
                  <p:cNvCxnSpPr>
                    <a:stCxn id="20" idx="5"/>
                  </p:cNvCxnSpPr>
                  <p:nvPr/>
                </p:nvCxnSpPr>
                <p:spPr>
                  <a:xfrm rot="16200000" flipH="1">
                    <a:off x="7125363" y="3129347"/>
                    <a:ext cx="936096" cy="1610545"/>
                  </a:xfrm>
                  <a:prstGeom prst="line">
                    <a:avLst/>
                  </a:prstGeom>
                  <a:ln w="539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/>
                  <p:cNvCxnSpPr/>
                  <p:nvPr/>
                </p:nvCxnSpPr>
                <p:spPr>
                  <a:xfrm rot="5400000">
                    <a:off x="4155796" y="4830487"/>
                    <a:ext cx="836279" cy="474947"/>
                  </a:xfrm>
                  <a:prstGeom prst="line">
                    <a:avLst/>
                  </a:prstGeom>
                  <a:ln w="539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/>
                  <p:cNvCxnSpPr/>
                  <p:nvPr/>
                </p:nvCxnSpPr>
                <p:spPr>
                  <a:xfrm flipV="1">
                    <a:off x="4811407" y="4203381"/>
                    <a:ext cx="671119" cy="457200"/>
                  </a:xfrm>
                  <a:prstGeom prst="line">
                    <a:avLst/>
                  </a:prstGeom>
                  <a:ln w="539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/>
                  <p:cNvCxnSpPr/>
                  <p:nvPr/>
                </p:nvCxnSpPr>
                <p:spPr>
                  <a:xfrm rot="16200000" flipH="1">
                    <a:off x="5438322" y="4236822"/>
                    <a:ext cx="914400" cy="825993"/>
                  </a:xfrm>
                  <a:prstGeom prst="line">
                    <a:avLst/>
                  </a:prstGeom>
                  <a:ln w="539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/>
                  <p:cNvCxnSpPr/>
                  <p:nvPr/>
                </p:nvCxnSpPr>
                <p:spPr>
                  <a:xfrm flipV="1">
                    <a:off x="6308519" y="4345019"/>
                    <a:ext cx="815671" cy="762000"/>
                  </a:xfrm>
                  <a:prstGeom prst="line">
                    <a:avLst/>
                  </a:prstGeom>
                  <a:ln w="53975">
                    <a:solidFill>
                      <a:srgbClr val="FF66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/>
                  <p:cNvCxnSpPr/>
                  <p:nvPr/>
                </p:nvCxnSpPr>
                <p:spPr>
                  <a:xfrm>
                    <a:off x="4336461" y="5486102"/>
                    <a:ext cx="2787731" cy="464594"/>
                  </a:xfrm>
                  <a:prstGeom prst="line">
                    <a:avLst/>
                  </a:prstGeom>
                  <a:ln w="539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 rot="5400000" flipH="1" flipV="1">
                    <a:off x="7011668" y="4493667"/>
                    <a:ext cx="1548031" cy="1344507"/>
                  </a:xfrm>
                  <a:prstGeom prst="line">
                    <a:avLst/>
                  </a:prstGeom>
                  <a:ln w="539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>
                    <a:endCxn id="20" idx="4"/>
                  </p:cNvCxnSpPr>
                  <p:nvPr/>
                </p:nvCxnSpPr>
                <p:spPr>
                  <a:xfrm rot="16200000" flipV="1">
                    <a:off x="6502440" y="3723269"/>
                    <a:ext cx="857940" cy="385560"/>
                  </a:xfrm>
                  <a:prstGeom prst="line">
                    <a:avLst/>
                  </a:prstGeom>
                  <a:ln w="539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Oval 14"/>
                  <p:cNvSpPr/>
                  <p:nvPr/>
                </p:nvSpPr>
                <p:spPr>
                  <a:xfrm>
                    <a:off x="4266446" y="5416084"/>
                    <a:ext cx="140032" cy="1400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>
                    <a:off x="5412510" y="4122602"/>
                    <a:ext cx="140032" cy="1400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" name="Oval 17"/>
                  <p:cNvSpPr/>
                  <p:nvPr/>
                </p:nvSpPr>
                <p:spPr>
                  <a:xfrm>
                    <a:off x="6238503" y="5037005"/>
                    <a:ext cx="140032" cy="1400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>
                    <a:off x="7054176" y="4262634"/>
                    <a:ext cx="140032" cy="1400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6668614" y="3347047"/>
                    <a:ext cx="140032" cy="1400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7054174" y="5880680"/>
                    <a:ext cx="140032" cy="1400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8344872" y="4343412"/>
                    <a:ext cx="140032" cy="1400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752153" y="4590567"/>
                    <a:ext cx="140032" cy="1400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2" name="TextBox 31"/>
              <p:cNvSpPr txBox="1"/>
              <p:nvPr/>
            </p:nvSpPr>
            <p:spPr>
              <a:xfrm>
                <a:off x="4519696" y="5380867"/>
                <a:ext cx="4218458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indent="-742950" algn="ctr"/>
                <a:r>
                  <a:rPr lang="en-US" sz="3200" dirty="0" smtClean="0">
                    <a:solidFill>
                      <a:schemeClr val="bg1"/>
                    </a:solidFill>
                  </a:rPr>
                  <a:t>OPEN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65009" y="2998869"/>
              <a:ext cx="4218459" cy="3304608"/>
              <a:chOff x="165009" y="2998869"/>
              <a:chExt cx="4218459" cy="3304608"/>
            </a:xfrm>
          </p:grpSpPr>
          <p:sp>
            <p:nvSpPr>
              <p:cNvPr id="57" name="Freeform 56"/>
              <p:cNvSpPr/>
              <p:nvPr/>
            </p:nvSpPr>
            <p:spPr>
              <a:xfrm>
                <a:off x="259569" y="3090538"/>
                <a:ext cx="4060395" cy="2512359"/>
              </a:xfrm>
              <a:custGeom>
                <a:avLst/>
                <a:gdLst>
                  <a:gd name="connsiteX0" fmla="*/ 1937494 w 4060395"/>
                  <a:gd name="connsiteY0" fmla="*/ 1668726 h 2512359"/>
                  <a:gd name="connsiteX1" fmla="*/ 1121707 w 4060395"/>
                  <a:gd name="connsiteY1" fmla="*/ 769468 h 2512359"/>
                  <a:gd name="connsiteX2" fmla="*/ 454245 w 4060395"/>
                  <a:gd name="connsiteY2" fmla="*/ 1233003 h 2512359"/>
                  <a:gd name="connsiteX3" fmla="*/ 0 w 4060395"/>
                  <a:gd name="connsiteY3" fmla="*/ 2039554 h 2512359"/>
                  <a:gd name="connsiteX4" fmla="*/ 2744011 w 4060395"/>
                  <a:gd name="connsiteY4" fmla="*/ 2512359 h 2512359"/>
                  <a:gd name="connsiteX5" fmla="*/ 4060395 w 4060395"/>
                  <a:gd name="connsiteY5" fmla="*/ 982694 h 2512359"/>
                  <a:gd name="connsiteX6" fmla="*/ 2382469 w 4060395"/>
                  <a:gd name="connsiteY6" fmla="*/ 0 h 2512359"/>
                  <a:gd name="connsiteX7" fmla="*/ 2771822 w 4060395"/>
                  <a:gd name="connsiteY7" fmla="*/ 908528 h 2512359"/>
                  <a:gd name="connsiteX8" fmla="*/ 1937494 w 4060395"/>
                  <a:gd name="connsiteY8" fmla="*/ 1668726 h 2512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60395" h="2512359">
                    <a:moveTo>
                      <a:pt x="1937494" y="1668726"/>
                    </a:moveTo>
                    <a:lnTo>
                      <a:pt x="1121707" y="769468"/>
                    </a:lnTo>
                    <a:lnTo>
                      <a:pt x="454245" y="1233003"/>
                    </a:lnTo>
                    <a:lnTo>
                      <a:pt x="0" y="2039554"/>
                    </a:lnTo>
                    <a:lnTo>
                      <a:pt x="2744011" y="2512359"/>
                    </a:lnTo>
                    <a:lnTo>
                      <a:pt x="4060395" y="982694"/>
                    </a:lnTo>
                    <a:lnTo>
                      <a:pt x="2382469" y="0"/>
                    </a:lnTo>
                    <a:lnTo>
                      <a:pt x="2771822" y="908528"/>
                    </a:lnTo>
                    <a:lnTo>
                      <a:pt x="1937494" y="1668726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46"/>
              <p:cNvGrpSpPr/>
              <p:nvPr/>
            </p:nvGrpSpPr>
            <p:grpSpPr>
              <a:xfrm>
                <a:off x="165009" y="2998869"/>
                <a:ext cx="4218459" cy="3304608"/>
                <a:chOff x="4519695" y="2661035"/>
                <a:chExt cx="4218459" cy="3304608"/>
              </a:xfrm>
            </p:grpSpPr>
            <p:grpSp>
              <p:nvGrpSpPr>
                <p:cNvPr id="36" name="Group 6"/>
                <p:cNvGrpSpPr/>
                <p:nvPr/>
              </p:nvGrpSpPr>
              <p:grpSpPr>
                <a:xfrm>
                  <a:off x="4519695" y="2661035"/>
                  <a:ext cx="4218458" cy="2673665"/>
                  <a:chOff x="4266446" y="3347047"/>
                  <a:chExt cx="4218458" cy="2673665"/>
                </a:xfrm>
              </p:grpSpPr>
              <p:cxnSp>
                <p:nvCxnSpPr>
                  <p:cNvPr id="37" name="Straight Connector 36"/>
                  <p:cNvCxnSpPr>
                    <a:stCxn id="53" idx="5"/>
                  </p:cNvCxnSpPr>
                  <p:nvPr/>
                </p:nvCxnSpPr>
                <p:spPr>
                  <a:xfrm rot="16200000" flipH="1">
                    <a:off x="7125363" y="3129347"/>
                    <a:ext cx="936096" cy="1610545"/>
                  </a:xfrm>
                  <a:prstGeom prst="line">
                    <a:avLst/>
                  </a:prstGeom>
                  <a:ln w="539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 rot="5400000">
                    <a:off x="4155796" y="4830487"/>
                    <a:ext cx="836279" cy="474947"/>
                  </a:xfrm>
                  <a:prstGeom prst="line">
                    <a:avLst/>
                  </a:prstGeom>
                  <a:ln w="539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 flipV="1">
                    <a:off x="4811407" y="4203381"/>
                    <a:ext cx="671119" cy="457200"/>
                  </a:xfrm>
                  <a:prstGeom prst="line">
                    <a:avLst/>
                  </a:prstGeom>
                  <a:ln w="539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rot="16200000" flipH="1">
                    <a:off x="5438322" y="4236822"/>
                    <a:ext cx="914400" cy="825993"/>
                  </a:xfrm>
                  <a:prstGeom prst="line">
                    <a:avLst/>
                  </a:prstGeom>
                  <a:ln w="539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6308519" y="4345019"/>
                    <a:ext cx="815671" cy="762000"/>
                  </a:xfrm>
                  <a:prstGeom prst="line">
                    <a:avLst/>
                  </a:prstGeom>
                  <a:ln w="53975">
                    <a:solidFill>
                      <a:srgbClr val="FF66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4336461" y="5486102"/>
                    <a:ext cx="2787731" cy="464594"/>
                  </a:xfrm>
                  <a:prstGeom prst="line">
                    <a:avLst/>
                  </a:prstGeom>
                  <a:ln w="539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rot="5400000" flipH="1" flipV="1">
                    <a:off x="7011668" y="4493667"/>
                    <a:ext cx="1548031" cy="1344507"/>
                  </a:xfrm>
                  <a:prstGeom prst="line">
                    <a:avLst/>
                  </a:prstGeom>
                  <a:ln w="539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>
                    <a:endCxn id="53" idx="4"/>
                  </p:cNvCxnSpPr>
                  <p:nvPr/>
                </p:nvCxnSpPr>
                <p:spPr>
                  <a:xfrm rot="16200000" flipV="1">
                    <a:off x="6502440" y="3723269"/>
                    <a:ext cx="857940" cy="385560"/>
                  </a:xfrm>
                  <a:prstGeom prst="line">
                    <a:avLst/>
                  </a:prstGeom>
                  <a:ln w="539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4266446" y="5416084"/>
                    <a:ext cx="140032" cy="1400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Oval 49"/>
                  <p:cNvSpPr/>
                  <p:nvPr/>
                </p:nvSpPr>
                <p:spPr>
                  <a:xfrm>
                    <a:off x="5412510" y="4122602"/>
                    <a:ext cx="140032" cy="1400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Oval 50"/>
                  <p:cNvSpPr/>
                  <p:nvPr/>
                </p:nvSpPr>
                <p:spPr>
                  <a:xfrm>
                    <a:off x="6238503" y="5037005"/>
                    <a:ext cx="140032" cy="140032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Oval 51"/>
                  <p:cNvSpPr/>
                  <p:nvPr/>
                </p:nvSpPr>
                <p:spPr>
                  <a:xfrm>
                    <a:off x="7054176" y="4262634"/>
                    <a:ext cx="140032" cy="140032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Oval 52"/>
                  <p:cNvSpPr/>
                  <p:nvPr/>
                </p:nvSpPr>
                <p:spPr>
                  <a:xfrm>
                    <a:off x="6668614" y="3347047"/>
                    <a:ext cx="140032" cy="1400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Oval 53"/>
                  <p:cNvSpPr/>
                  <p:nvPr/>
                </p:nvSpPr>
                <p:spPr>
                  <a:xfrm>
                    <a:off x="7054174" y="5880680"/>
                    <a:ext cx="140032" cy="1400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8344872" y="4343412"/>
                    <a:ext cx="140032" cy="1400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Oval 55"/>
                  <p:cNvSpPr/>
                  <p:nvPr/>
                </p:nvSpPr>
                <p:spPr>
                  <a:xfrm>
                    <a:off x="4752153" y="4590567"/>
                    <a:ext cx="140032" cy="1400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3" name="TextBox 32"/>
                <p:cNvSpPr txBox="1"/>
                <p:nvPr/>
              </p:nvSpPr>
              <p:spPr>
                <a:xfrm>
                  <a:off x="4519696" y="5380867"/>
                  <a:ext cx="4218458" cy="5847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742950" indent="-742950" algn="ctr"/>
                  <a:r>
                    <a:rPr lang="en-US" sz="3200" dirty="0" smtClean="0">
                      <a:solidFill>
                        <a:schemeClr val="bg1"/>
                      </a:solidFill>
                    </a:rPr>
                    <a:t>CLOSED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Hidden Closed Edge Guards</a:t>
            </a:r>
          </a:p>
        </p:txBody>
      </p:sp>
      <p:grpSp>
        <p:nvGrpSpPr>
          <p:cNvPr id="2" name="Group 6"/>
          <p:cNvGrpSpPr/>
          <p:nvPr/>
        </p:nvGrpSpPr>
        <p:grpSpPr>
          <a:xfrm>
            <a:off x="4566546" y="847025"/>
            <a:ext cx="4218458" cy="2673665"/>
            <a:chOff x="4266446" y="3347047"/>
            <a:chExt cx="4218458" cy="2673665"/>
          </a:xfrm>
        </p:grpSpPr>
        <p:cxnSp>
          <p:nvCxnSpPr>
            <p:cNvPr id="37" name="Straight Connector 36"/>
            <p:cNvCxnSpPr>
              <a:stCxn id="53" idx="5"/>
            </p:cNvCxnSpPr>
            <p:nvPr/>
          </p:nvCxnSpPr>
          <p:spPr>
            <a:xfrm rot="16200000" flipH="1">
              <a:off x="7125363" y="3129347"/>
              <a:ext cx="936096" cy="1610545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155796" y="4830487"/>
              <a:ext cx="836279" cy="47494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4811407" y="4203381"/>
              <a:ext cx="671119" cy="4572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 flipH="1">
              <a:off x="5438322" y="4236822"/>
              <a:ext cx="914400" cy="825993"/>
            </a:xfrm>
            <a:prstGeom prst="line">
              <a:avLst/>
            </a:prstGeom>
            <a:ln w="53975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6308519" y="4345019"/>
              <a:ext cx="815671" cy="7620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336461" y="5486102"/>
              <a:ext cx="2787731" cy="46459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 flipH="1" flipV="1">
              <a:off x="7011668" y="4493667"/>
              <a:ext cx="1548031" cy="134450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53" idx="4"/>
            </p:cNvCxnSpPr>
            <p:nvPr/>
          </p:nvCxnSpPr>
          <p:spPr>
            <a:xfrm rot="16200000" flipV="1">
              <a:off x="6502440" y="3723269"/>
              <a:ext cx="857940" cy="385560"/>
            </a:xfrm>
            <a:prstGeom prst="line">
              <a:avLst/>
            </a:prstGeom>
            <a:ln w="53975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4266446" y="5416084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412510" y="4122602"/>
              <a:ext cx="140032" cy="140032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6238503" y="5037005"/>
              <a:ext cx="140032" cy="140032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054176" y="4262634"/>
              <a:ext cx="140032" cy="140032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668614" y="3347047"/>
              <a:ext cx="140032" cy="140032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7054174" y="5880680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8344872" y="4343412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752153" y="4590567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6"/>
          <p:cNvGrpSpPr/>
          <p:nvPr/>
        </p:nvGrpSpPr>
        <p:grpSpPr>
          <a:xfrm>
            <a:off x="208056" y="861408"/>
            <a:ext cx="4218458" cy="2673665"/>
            <a:chOff x="4266446" y="3347047"/>
            <a:chExt cx="4218458" cy="2673665"/>
          </a:xfrm>
        </p:grpSpPr>
        <p:cxnSp>
          <p:nvCxnSpPr>
            <p:cNvPr id="59" name="Straight Connector 58"/>
            <p:cNvCxnSpPr>
              <a:stCxn id="87" idx="5"/>
            </p:cNvCxnSpPr>
            <p:nvPr/>
          </p:nvCxnSpPr>
          <p:spPr>
            <a:xfrm rot="16200000" flipH="1">
              <a:off x="7125363" y="3129347"/>
              <a:ext cx="936096" cy="1610545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4155796" y="4830487"/>
              <a:ext cx="836279" cy="47494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4811407" y="4203381"/>
              <a:ext cx="671119" cy="457200"/>
            </a:xfrm>
            <a:prstGeom prst="line">
              <a:avLst/>
            </a:prstGeom>
            <a:ln w="53975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5438322" y="4236822"/>
              <a:ext cx="914400" cy="825993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6308519" y="4345019"/>
              <a:ext cx="815671" cy="7620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336461" y="5486102"/>
              <a:ext cx="2787731" cy="46459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 flipH="1" flipV="1">
              <a:off x="7011668" y="4493667"/>
              <a:ext cx="1548031" cy="134450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endCxn id="87" idx="4"/>
            </p:cNvCxnSpPr>
            <p:nvPr/>
          </p:nvCxnSpPr>
          <p:spPr>
            <a:xfrm rot="16200000" flipV="1">
              <a:off x="6502440" y="3723269"/>
              <a:ext cx="857940" cy="385560"/>
            </a:xfrm>
            <a:prstGeom prst="line">
              <a:avLst/>
            </a:prstGeom>
            <a:ln w="53975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4266446" y="5416084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412510" y="4122602"/>
              <a:ext cx="140032" cy="140032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38503" y="5037005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7054176" y="4262634"/>
              <a:ext cx="140032" cy="140032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668614" y="3347047"/>
              <a:ext cx="140032" cy="140032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7054174" y="5880680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8344872" y="4343412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4752153" y="4590567"/>
              <a:ext cx="140032" cy="140032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8" name="Straight Connector 107"/>
          <p:cNvCxnSpPr/>
          <p:nvPr/>
        </p:nvCxnSpPr>
        <p:spPr>
          <a:xfrm flipV="1">
            <a:off x="6608184" y="1839253"/>
            <a:ext cx="815671" cy="762000"/>
          </a:xfrm>
          <a:prstGeom prst="line">
            <a:avLst/>
          </a:prstGeom>
          <a:ln w="5397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6"/>
          <p:cNvGrpSpPr/>
          <p:nvPr/>
        </p:nvGrpSpPr>
        <p:grpSpPr>
          <a:xfrm>
            <a:off x="4566546" y="3714872"/>
            <a:ext cx="4218458" cy="2673665"/>
            <a:chOff x="4266446" y="3347047"/>
            <a:chExt cx="4218458" cy="2673665"/>
          </a:xfrm>
        </p:grpSpPr>
        <p:cxnSp>
          <p:nvCxnSpPr>
            <p:cNvPr id="92" name="Straight Connector 91"/>
            <p:cNvCxnSpPr>
              <a:stCxn id="104" idx="5"/>
            </p:cNvCxnSpPr>
            <p:nvPr/>
          </p:nvCxnSpPr>
          <p:spPr>
            <a:xfrm rot="16200000" flipH="1">
              <a:off x="7125363" y="3129347"/>
              <a:ext cx="936096" cy="1610545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4155796" y="4830487"/>
              <a:ext cx="836279" cy="47494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4811407" y="4203381"/>
              <a:ext cx="671119" cy="4572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16200000" flipH="1">
              <a:off x="5438322" y="4236822"/>
              <a:ext cx="914400" cy="825993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6308519" y="4345019"/>
              <a:ext cx="815671" cy="7620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336461" y="5486102"/>
              <a:ext cx="2787731" cy="464594"/>
            </a:xfrm>
            <a:prstGeom prst="line">
              <a:avLst/>
            </a:prstGeom>
            <a:ln w="53975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 flipH="1" flipV="1">
              <a:off x="7011668" y="4493667"/>
              <a:ext cx="1548031" cy="134450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endCxn id="104" idx="4"/>
            </p:cNvCxnSpPr>
            <p:nvPr/>
          </p:nvCxnSpPr>
          <p:spPr>
            <a:xfrm rot="16200000" flipV="1">
              <a:off x="6502440" y="3723269"/>
              <a:ext cx="857940" cy="385560"/>
            </a:xfrm>
            <a:prstGeom prst="line">
              <a:avLst/>
            </a:prstGeom>
            <a:ln w="53975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4266446" y="5416084"/>
              <a:ext cx="140032" cy="140032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5412510" y="4122602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6238503" y="5037005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7054176" y="4262634"/>
              <a:ext cx="140032" cy="140032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6668614" y="3347047"/>
              <a:ext cx="140032" cy="140032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7054174" y="5880680"/>
              <a:ext cx="140032" cy="140032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8344872" y="4343412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4752153" y="4590567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2544803" y="2198241"/>
            <a:ext cx="1592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3366FF"/>
                </a:solidFill>
              </a:rPr>
              <a:t>YES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921708" y="2209929"/>
            <a:ext cx="1592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11" name="Straight Connector 110"/>
          <p:cNvCxnSpPr>
            <a:endCxn id="103" idx="4"/>
          </p:cNvCxnSpPr>
          <p:nvPr/>
        </p:nvCxnSpPr>
        <p:spPr>
          <a:xfrm rot="5400000" flipH="1" flipV="1">
            <a:off x="6482775" y="5293410"/>
            <a:ext cx="1464436" cy="418598"/>
          </a:xfrm>
          <a:prstGeom prst="line">
            <a:avLst/>
          </a:prstGeom>
          <a:ln w="5397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376240" y="5154500"/>
            <a:ext cx="1592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NO</a:t>
            </a:r>
          </a:p>
        </p:txBody>
      </p:sp>
      <p:grpSp>
        <p:nvGrpSpPr>
          <p:cNvPr id="5" name="Group 6"/>
          <p:cNvGrpSpPr/>
          <p:nvPr/>
        </p:nvGrpSpPr>
        <p:grpSpPr>
          <a:xfrm>
            <a:off x="208364" y="3714872"/>
            <a:ext cx="4218458" cy="2673665"/>
            <a:chOff x="4266446" y="3347047"/>
            <a:chExt cx="4218458" cy="2673665"/>
          </a:xfrm>
        </p:grpSpPr>
        <p:cxnSp>
          <p:nvCxnSpPr>
            <p:cNvPr id="116" name="Straight Connector 115"/>
            <p:cNvCxnSpPr>
              <a:stCxn id="128" idx="5"/>
            </p:cNvCxnSpPr>
            <p:nvPr/>
          </p:nvCxnSpPr>
          <p:spPr>
            <a:xfrm rot="16200000" flipH="1">
              <a:off x="7125363" y="3129347"/>
              <a:ext cx="936096" cy="1610545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4155796" y="4830487"/>
              <a:ext cx="836279" cy="47494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4811407" y="4203381"/>
              <a:ext cx="671119" cy="4572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6200000" flipH="1">
              <a:off x="5438322" y="4236822"/>
              <a:ext cx="914400" cy="825993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6308519" y="4345019"/>
              <a:ext cx="815671" cy="7620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336461" y="5486102"/>
              <a:ext cx="2787731" cy="46459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 flipH="1" flipV="1">
              <a:off x="7011668" y="4493667"/>
              <a:ext cx="1548031" cy="1344507"/>
            </a:xfrm>
            <a:prstGeom prst="line">
              <a:avLst/>
            </a:prstGeom>
            <a:ln w="53975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endCxn id="128" idx="4"/>
            </p:cNvCxnSpPr>
            <p:nvPr/>
          </p:nvCxnSpPr>
          <p:spPr>
            <a:xfrm rot="16200000" flipV="1">
              <a:off x="6502440" y="3723269"/>
              <a:ext cx="857940" cy="38556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123"/>
            <p:cNvSpPr/>
            <p:nvPr/>
          </p:nvSpPr>
          <p:spPr>
            <a:xfrm>
              <a:off x="4266446" y="5416084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412510" y="4122602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/>
            <p:cNvSpPr/>
            <p:nvPr/>
          </p:nvSpPr>
          <p:spPr>
            <a:xfrm>
              <a:off x="6238503" y="5037005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7054176" y="4262634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6668614" y="3347047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7054174" y="5880680"/>
              <a:ext cx="140032" cy="140032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8344872" y="4343412"/>
              <a:ext cx="140032" cy="140032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752153" y="4590567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2598601" y="5053069"/>
            <a:ext cx="1592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3366FF"/>
                </a:solidFill>
              </a:rPr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Hidden Open Edge Guards</a:t>
            </a:r>
          </a:p>
        </p:txBody>
      </p:sp>
      <p:grpSp>
        <p:nvGrpSpPr>
          <p:cNvPr id="4" name="Group 6"/>
          <p:cNvGrpSpPr/>
          <p:nvPr/>
        </p:nvGrpSpPr>
        <p:grpSpPr>
          <a:xfrm>
            <a:off x="4566546" y="847025"/>
            <a:ext cx="4218458" cy="2673665"/>
            <a:chOff x="4266446" y="3347047"/>
            <a:chExt cx="4218458" cy="2673665"/>
          </a:xfrm>
        </p:grpSpPr>
        <p:cxnSp>
          <p:nvCxnSpPr>
            <p:cNvPr id="37" name="Straight Connector 36"/>
            <p:cNvCxnSpPr>
              <a:stCxn id="53" idx="5"/>
            </p:cNvCxnSpPr>
            <p:nvPr/>
          </p:nvCxnSpPr>
          <p:spPr>
            <a:xfrm rot="16200000" flipH="1">
              <a:off x="7125363" y="3129347"/>
              <a:ext cx="936096" cy="1610545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155796" y="4830487"/>
              <a:ext cx="836279" cy="47494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4811407" y="4203381"/>
              <a:ext cx="671119" cy="4572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 flipH="1">
              <a:off x="5438322" y="4236822"/>
              <a:ext cx="914400" cy="825993"/>
            </a:xfrm>
            <a:prstGeom prst="line">
              <a:avLst/>
            </a:prstGeom>
            <a:ln w="53975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6308519" y="4345019"/>
              <a:ext cx="815671" cy="7620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336461" y="5486102"/>
              <a:ext cx="2787731" cy="46459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 flipH="1" flipV="1">
              <a:off x="7011668" y="4493667"/>
              <a:ext cx="1548031" cy="1344507"/>
            </a:xfrm>
            <a:prstGeom prst="line">
              <a:avLst/>
            </a:prstGeom>
            <a:ln w="53975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53" idx="4"/>
            </p:cNvCxnSpPr>
            <p:nvPr/>
          </p:nvCxnSpPr>
          <p:spPr>
            <a:xfrm rot="16200000" flipV="1">
              <a:off x="6502440" y="3723269"/>
              <a:ext cx="857940" cy="385560"/>
            </a:xfrm>
            <a:prstGeom prst="line">
              <a:avLst/>
            </a:prstGeom>
            <a:ln w="53975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4266446" y="5416084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412510" y="4122602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6238503" y="5037005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054176" y="4262634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668614" y="3347047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7054174" y="5880680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8344872" y="4343412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752153" y="4590567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6"/>
          <p:cNvGrpSpPr/>
          <p:nvPr/>
        </p:nvGrpSpPr>
        <p:grpSpPr>
          <a:xfrm>
            <a:off x="208056" y="861408"/>
            <a:ext cx="4218458" cy="2673665"/>
            <a:chOff x="4266446" y="3347047"/>
            <a:chExt cx="4218458" cy="2673665"/>
          </a:xfrm>
        </p:grpSpPr>
        <p:cxnSp>
          <p:nvCxnSpPr>
            <p:cNvPr id="59" name="Straight Connector 58"/>
            <p:cNvCxnSpPr>
              <a:stCxn id="87" idx="5"/>
            </p:cNvCxnSpPr>
            <p:nvPr/>
          </p:nvCxnSpPr>
          <p:spPr>
            <a:xfrm rot="16200000" flipH="1">
              <a:off x="7125363" y="3129347"/>
              <a:ext cx="936096" cy="1610545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4155796" y="4830487"/>
              <a:ext cx="836279" cy="47494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4811407" y="4203381"/>
              <a:ext cx="671119" cy="4572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5438322" y="4236822"/>
              <a:ext cx="914400" cy="825993"/>
            </a:xfrm>
            <a:prstGeom prst="line">
              <a:avLst/>
            </a:prstGeom>
            <a:ln w="53975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6308519" y="4345019"/>
              <a:ext cx="815671" cy="762000"/>
            </a:xfrm>
            <a:prstGeom prst="line">
              <a:avLst/>
            </a:prstGeom>
            <a:ln w="53975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336461" y="5486102"/>
              <a:ext cx="2787731" cy="46459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 flipH="1" flipV="1">
              <a:off x="7011668" y="4493667"/>
              <a:ext cx="1548031" cy="134450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endCxn id="87" idx="4"/>
            </p:cNvCxnSpPr>
            <p:nvPr/>
          </p:nvCxnSpPr>
          <p:spPr>
            <a:xfrm rot="16200000" flipV="1">
              <a:off x="6502440" y="3723269"/>
              <a:ext cx="857940" cy="385560"/>
            </a:xfrm>
            <a:prstGeom prst="line">
              <a:avLst/>
            </a:prstGeom>
            <a:ln w="53975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4266446" y="5416084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412510" y="4122602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38503" y="5037005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7054176" y="4262634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668614" y="3347047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7054174" y="5880680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8344872" y="4343412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4752153" y="4590567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8" name="Straight Connector 107"/>
          <p:cNvCxnSpPr/>
          <p:nvPr/>
        </p:nvCxnSpPr>
        <p:spPr>
          <a:xfrm rot="10800000">
            <a:off x="7354275" y="1622580"/>
            <a:ext cx="1144353" cy="541604"/>
          </a:xfrm>
          <a:prstGeom prst="line">
            <a:avLst/>
          </a:prstGeom>
          <a:ln w="5397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544803" y="2198241"/>
            <a:ext cx="1592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3366FF"/>
                </a:solidFill>
              </a:rPr>
              <a:t>YES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921708" y="2209929"/>
            <a:ext cx="1592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NO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4572266" y="3764118"/>
            <a:ext cx="4218458" cy="2673665"/>
            <a:chOff x="208056" y="3771966"/>
            <a:chExt cx="4218458" cy="2673665"/>
          </a:xfrm>
        </p:grpSpPr>
        <p:cxnSp>
          <p:nvCxnSpPr>
            <p:cNvPr id="111" name="Straight Connector 110"/>
            <p:cNvCxnSpPr/>
            <p:nvPr/>
          </p:nvCxnSpPr>
          <p:spPr>
            <a:xfrm rot="5400000" flipH="1" flipV="1">
              <a:off x="2262171" y="4822305"/>
              <a:ext cx="1758078" cy="1192815"/>
            </a:xfrm>
            <a:prstGeom prst="line">
              <a:avLst/>
            </a:prstGeom>
            <a:ln w="5397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 111"/>
            <p:cNvGrpSpPr/>
            <p:nvPr/>
          </p:nvGrpSpPr>
          <p:grpSpPr>
            <a:xfrm>
              <a:off x="208056" y="3771966"/>
              <a:ext cx="4218458" cy="2673665"/>
              <a:chOff x="208056" y="3771966"/>
              <a:chExt cx="4218458" cy="2673665"/>
            </a:xfrm>
          </p:grpSpPr>
          <p:grpSp>
            <p:nvGrpSpPr>
              <p:cNvPr id="91" name="Group 6"/>
              <p:cNvGrpSpPr/>
              <p:nvPr/>
            </p:nvGrpSpPr>
            <p:grpSpPr>
              <a:xfrm>
                <a:off x="208056" y="3771966"/>
                <a:ext cx="4218458" cy="2673665"/>
                <a:chOff x="4266446" y="3347047"/>
                <a:chExt cx="4218458" cy="2673665"/>
              </a:xfrm>
            </p:grpSpPr>
            <p:cxnSp>
              <p:nvCxnSpPr>
                <p:cNvPr id="92" name="Straight Connector 91"/>
                <p:cNvCxnSpPr>
                  <a:stCxn id="104" idx="5"/>
                </p:cNvCxnSpPr>
                <p:nvPr/>
              </p:nvCxnSpPr>
              <p:spPr>
                <a:xfrm rot="16200000" flipH="1">
                  <a:off x="7125363" y="3129347"/>
                  <a:ext cx="936096" cy="1610545"/>
                </a:xfrm>
                <a:prstGeom prst="line">
                  <a:avLst/>
                </a:prstGeom>
                <a:ln w="53975">
                  <a:solidFill>
                    <a:srgbClr val="FF66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rot="5400000">
                  <a:off x="4155796" y="4830487"/>
                  <a:ext cx="836279" cy="474947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V="1">
                  <a:off x="4811407" y="4203381"/>
                  <a:ext cx="671119" cy="457200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rot="16200000" flipH="1">
                  <a:off x="5438322" y="4236822"/>
                  <a:ext cx="914400" cy="825993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flipV="1">
                  <a:off x="6308519" y="4345019"/>
                  <a:ext cx="815671" cy="762000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4336461" y="5486102"/>
                  <a:ext cx="2787731" cy="464594"/>
                </a:xfrm>
                <a:prstGeom prst="line">
                  <a:avLst/>
                </a:prstGeom>
                <a:ln w="53975">
                  <a:solidFill>
                    <a:srgbClr val="FF66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rot="5400000" flipH="1" flipV="1">
                  <a:off x="7011668" y="4493667"/>
                  <a:ext cx="1548031" cy="1344507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>
                  <a:endCxn id="104" idx="4"/>
                </p:cNvCxnSpPr>
                <p:nvPr/>
              </p:nvCxnSpPr>
              <p:spPr>
                <a:xfrm rot="16200000" flipV="1">
                  <a:off x="6502440" y="3723269"/>
                  <a:ext cx="857940" cy="385560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Oval 99"/>
                <p:cNvSpPr/>
                <p:nvPr/>
              </p:nvSpPr>
              <p:spPr>
                <a:xfrm>
                  <a:off x="4266446" y="5416084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5412510" y="4122602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6238503" y="5037005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7054176" y="4262634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6668614" y="3347047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7054174" y="5880680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8344872" y="4343412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4752153" y="4590567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TextBox 113"/>
              <p:cNvSpPr txBox="1"/>
              <p:nvPr/>
            </p:nvSpPr>
            <p:spPr>
              <a:xfrm>
                <a:off x="1012030" y="5077203"/>
                <a:ext cx="159247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FF0000"/>
                    </a:solidFill>
                  </a:rPr>
                  <a:t>NO</a:t>
                </a:r>
              </a:p>
            </p:txBody>
          </p:sp>
        </p:grpSp>
      </p:grpSp>
      <p:grpSp>
        <p:nvGrpSpPr>
          <p:cNvPr id="115" name="Group 6"/>
          <p:cNvGrpSpPr/>
          <p:nvPr/>
        </p:nvGrpSpPr>
        <p:grpSpPr>
          <a:xfrm>
            <a:off x="213776" y="3764118"/>
            <a:ext cx="4218458" cy="2673665"/>
            <a:chOff x="4266446" y="3347047"/>
            <a:chExt cx="4218458" cy="2673665"/>
          </a:xfrm>
        </p:grpSpPr>
        <p:cxnSp>
          <p:nvCxnSpPr>
            <p:cNvPr id="116" name="Straight Connector 115"/>
            <p:cNvCxnSpPr>
              <a:stCxn id="128" idx="5"/>
            </p:cNvCxnSpPr>
            <p:nvPr/>
          </p:nvCxnSpPr>
          <p:spPr>
            <a:xfrm rot="16200000" flipH="1">
              <a:off x="7125363" y="3129347"/>
              <a:ext cx="936096" cy="1610545"/>
            </a:xfrm>
            <a:prstGeom prst="line">
              <a:avLst/>
            </a:prstGeom>
            <a:ln w="53975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4155796" y="4830487"/>
              <a:ext cx="836279" cy="47494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4811407" y="4203381"/>
              <a:ext cx="671119" cy="4572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6200000" flipH="1">
              <a:off x="5438322" y="4236822"/>
              <a:ext cx="914400" cy="825993"/>
            </a:xfrm>
            <a:prstGeom prst="line">
              <a:avLst/>
            </a:prstGeom>
            <a:ln w="53975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6308519" y="4345019"/>
              <a:ext cx="815671" cy="7620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336461" y="5486102"/>
              <a:ext cx="2787731" cy="46459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 flipH="1" flipV="1">
              <a:off x="7011668" y="4493667"/>
              <a:ext cx="1548031" cy="134450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endCxn id="128" idx="4"/>
            </p:cNvCxnSpPr>
            <p:nvPr/>
          </p:nvCxnSpPr>
          <p:spPr>
            <a:xfrm rot="16200000" flipV="1">
              <a:off x="6502440" y="3723269"/>
              <a:ext cx="857940" cy="38556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123"/>
            <p:cNvSpPr/>
            <p:nvPr/>
          </p:nvSpPr>
          <p:spPr>
            <a:xfrm>
              <a:off x="4266446" y="5416084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412510" y="4122602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/>
            <p:cNvSpPr/>
            <p:nvPr/>
          </p:nvSpPr>
          <p:spPr>
            <a:xfrm>
              <a:off x="6238503" y="5037005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7054176" y="4262634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6668614" y="3347047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7054174" y="5880680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8344872" y="4343412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752153" y="4590567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2613084" y="5085500"/>
            <a:ext cx="1592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3366FF"/>
                </a:solidFill>
              </a:rPr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12568</TotalTime>
  <Words>276</Words>
  <Application>Microsoft Macintosh PowerPoint</Application>
  <PresentationFormat>On-screen Show (4:3)</PresentationFormat>
  <Paragraphs>60</Paragraphs>
  <Slides>16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Some Results on Hidden Edge Guards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Galleries</dc:title>
  <dc:creator>Andrew Winslow</dc:creator>
  <cp:lastModifiedBy>Andrew Winslow</cp:lastModifiedBy>
  <cp:revision>467</cp:revision>
  <dcterms:created xsi:type="dcterms:W3CDTF">2011-11-04T15:16:01Z</dcterms:created>
  <dcterms:modified xsi:type="dcterms:W3CDTF">2011-11-04T17:57:59Z</dcterms:modified>
</cp:coreProperties>
</file>