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8" r:id="rId3"/>
    <p:sldId id="339" r:id="rId4"/>
    <p:sldId id="355" r:id="rId5"/>
    <p:sldId id="357" r:id="rId6"/>
    <p:sldId id="371" r:id="rId7"/>
    <p:sldId id="372" r:id="rId8"/>
    <p:sldId id="360" r:id="rId9"/>
    <p:sldId id="359" r:id="rId10"/>
    <p:sldId id="330" r:id="rId11"/>
    <p:sldId id="374" r:id="rId12"/>
    <p:sldId id="375" r:id="rId13"/>
    <p:sldId id="376" r:id="rId14"/>
    <p:sldId id="377" r:id="rId15"/>
    <p:sldId id="378" r:id="rId16"/>
    <p:sldId id="379" r:id="rId17"/>
    <p:sldId id="367" r:id="rId18"/>
    <p:sldId id="380" r:id="rId19"/>
    <p:sldId id="381" r:id="rId20"/>
    <p:sldId id="387" r:id="rId21"/>
    <p:sldId id="368" r:id="rId22"/>
    <p:sldId id="382" r:id="rId23"/>
    <p:sldId id="383" r:id="rId24"/>
    <p:sldId id="384" r:id="rId25"/>
    <p:sldId id="385" r:id="rId26"/>
    <p:sldId id="386" r:id="rId27"/>
    <p:sldId id="337" r:id="rId28"/>
    <p:sldId id="31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BFF0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954" autoAdjust="0"/>
    <p:restoredTop sz="83160" autoAdjust="0"/>
  </p:normalViewPr>
  <p:slideViewPr>
    <p:cSldViewPr snapToGrid="0" snapToObjects="1">
      <p:cViewPr varScale="1">
        <p:scale>
          <a:sx n="124" d="100"/>
          <a:sy n="124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40D3-212C-DB40-8D38-14B82C753F72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A676-8025-E74E-A787-9907F5F5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point is a guard,</a:t>
            </a:r>
            <a:r>
              <a:rPr lang="en-US" baseline="0" dirty="0" smtClean="0"/>
              <a:t> the dark regions are guarded, light regions are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Almost hidden guarding is not about existence, but about minimization.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``Are all simple polygons guardable with at most n/6 guard-guard visibilities’’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``Are all simple polygons guardable with a guard-guard visibility clique of size at most 4?’’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General polygons give same bounds: n/2 upper, n/2-1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Edge-edge visibility can happen in a number of ways, but all involve</a:t>
            </a:r>
            <a:r>
              <a:rPr lang="en-US" baseline="0" dirty="0" smtClean="0"/>
              <a:t> a pair of points from the pair of edges which see each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many examples of polygons that can’t be guarded, even for restricted classes (monotone and orthogonal), </a:t>
            </a:r>
            <a:r>
              <a:rPr lang="en-US" baseline="0" dirty="0" err="1" smtClean="0"/>
              <a:t>starshaped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simple can they be?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can be shown that any hexagon is guardable with a single closed edge guard using a case analysis of combinatorial `dominating’ arguments on the triangulation graph, and a geometric argument in one case.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err="1" smtClean="0"/>
              <a:t>septagons</a:t>
            </a:r>
            <a:r>
              <a:rPr lang="en-US" dirty="0" smtClean="0"/>
              <a:t> that are not. however. Example due</a:t>
            </a:r>
            <a:r>
              <a:rPr lang="en-US" baseline="0" dirty="0" smtClean="0"/>
              <a:t> to Chris Paige.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</a:t>
            </a:r>
            <a:r>
              <a:rPr lang="en-US" baseline="0" dirty="0" smtClean="0"/>
              <a:t> add: the problem of determining whether an input polygon can be guarded using hidden closed edge guards is NP-complete. We will talk about existence complexity later.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visibility is ``there exists, there exists’’.</a:t>
            </a:r>
          </a:p>
          <a:p>
            <a:r>
              <a:rPr lang="en-US" dirty="0" smtClean="0"/>
              <a:t>Weak is ``for</a:t>
            </a:r>
            <a:r>
              <a:rPr lang="en-US" baseline="0" dirty="0" smtClean="0"/>
              <a:t> all, for all’’</a:t>
            </a:r>
          </a:p>
          <a:p>
            <a:r>
              <a:rPr lang="en-US" baseline="0" dirty="0" smtClean="0"/>
              <a:t>There are two other intermediate versions: </a:t>
            </a:r>
          </a:p>
          <a:p>
            <a:r>
              <a:rPr lang="en-US" baseline="0" dirty="0" smtClean="0"/>
              <a:t>``for all, there exists’’: dog-walking</a:t>
            </a:r>
          </a:p>
          <a:p>
            <a:r>
              <a:rPr lang="en-US" baseline="0" dirty="0" smtClean="0"/>
              <a:t>``there exists, for all’’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lower left figure:</a:t>
            </a:r>
          </a:p>
          <a:p>
            <a:r>
              <a:rPr lang="en-US" dirty="0" smtClean="0"/>
              <a:t>First we consider guarding as</a:t>
            </a:r>
            <a:r>
              <a:rPr lang="en-US" baseline="0" dirty="0" smtClean="0"/>
              <a:t> much of the polygon as possible using hidden guards not in the two `ears’.</a:t>
            </a:r>
          </a:p>
          <a:p>
            <a:r>
              <a:rPr lang="en-US" baseline="0" dirty="0" smtClean="0"/>
              <a:t>We see that any such set of guards leaves a portion of each ear unguarded, and that this portion is not visible from any edge in the opposite ear.</a:t>
            </a:r>
          </a:p>
          <a:p>
            <a:r>
              <a:rPr lang="en-US" baseline="0" dirty="0" smtClean="0"/>
              <a:t>This implies that we need at least one edge per ear to guard each ear completely.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lower right figure:</a:t>
            </a:r>
          </a:p>
          <a:p>
            <a:r>
              <a:rPr lang="en-US" baseline="0" dirty="0" smtClean="0"/>
              <a:t>Here we consider each possible pair of guards, one in each ear.</a:t>
            </a:r>
          </a:p>
          <a:p>
            <a:r>
              <a:rPr lang="en-US" baseline="0" dirty="0" smtClean="0"/>
              <a:t>We find that any such pair results in some portion of the polygon being </a:t>
            </a:r>
            <a:r>
              <a:rPr lang="en-US" baseline="0" dirty="0" err="1" smtClean="0"/>
              <a:t>unguardable</a:t>
            </a:r>
            <a:r>
              <a:rPr lang="en-US" baseline="0" dirty="0" smtClean="0"/>
              <a:t>, regardless of the remaining guards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Starshaped</a:t>
            </a:r>
            <a:r>
              <a:rPr lang="en-US" dirty="0" smtClean="0"/>
              <a:t> polygons that can’t be guarded use gadgets that force multiple guards</a:t>
            </a:r>
            <a:r>
              <a:rPr lang="en-US" baseline="0" dirty="0" smtClean="0"/>
              <a:t> to lie on the large center convex region. This idea is inspired by an example of </a:t>
            </a:r>
            <a:r>
              <a:rPr lang="en-US" baseline="0" dirty="0" err="1" smtClean="0"/>
              <a:t>Shermer</a:t>
            </a:r>
            <a:r>
              <a:rPr lang="en-US" baseline="0" dirty="0" smtClean="0"/>
              <a:t> that can’t be guarded using hidden vertex guards.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septagon</a:t>
            </a:r>
            <a:r>
              <a:rPr lang="en-US" baseline="0" dirty="0" smtClean="0"/>
              <a:t> that cannot be guarded?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is NP-hard to answer the decision problem: can the polygon be guarded using hidden open edge guards.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reduction is from deciding whether an input polygon can be guarded using hidden vertex guards,</a:t>
            </a:r>
          </a:p>
          <a:p>
            <a:r>
              <a:rPr lang="en-US" baseline="0" dirty="0" smtClean="0"/>
              <a:t>and the idea is to replace vertices with tiny edges that may be selected as guards, and use gadgets to</a:t>
            </a:r>
          </a:p>
          <a:p>
            <a:r>
              <a:rPr lang="en-US" baseline="0" dirty="0" smtClean="0"/>
              <a:t>exclude the other (long) edges from being guards.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also shows that hidden vertex problems have a </a:t>
            </a:r>
            <a:r>
              <a:rPr lang="en-US" baseline="0" dirty="0" smtClean="0"/>
              <a:t>correspondence </a:t>
            </a:r>
            <a:r>
              <a:rPr lang="en-US" baseline="0" dirty="0" smtClean="0"/>
              <a:t>to a subset of hidden edge guard problems. Is is a proper subset?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consider releasing a helium balloon from every point in the polygon, what subset of the edges are hit? (Green edges)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Similarly, release a stone from every point and see which edges are hit. (Blue edges)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NOTICE THE GAP, THIS IS OPEN. Conjecture: n/3 </a:t>
            </a:r>
            <a:r>
              <a:rPr lang="en-US" baseline="0" dirty="0" smtClean="0"/>
              <a:t>sufficient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Minimizing the number of open edge guards for a given polygon is NP-hard, by modifying Lee and Lin’s construction for vertices and closed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Bounds on number of open or closed edges </a:t>
            </a:r>
            <a:r>
              <a:rPr lang="en-US" dirty="0" err="1" smtClean="0"/>
              <a:t>s.n</a:t>
            </a:r>
            <a:r>
              <a:rPr lang="en-US" dirty="0" smtClean="0"/>
              <a:t>.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a.s</a:t>
            </a:r>
            <a:r>
              <a:rPr lang="en-US" baseline="0" dirty="0" smtClean="0"/>
              <a:t>. for general polygons is weak: n/2 and n/3 for open, 4n/9 and n/4 for closed.</a:t>
            </a:r>
          </a:p>
          <a:p>
            <a:r>
              <a:rPr lang="en-US" baseline="0" dirty="0" smtClean="0"/>
              <a:t>Number of closed edge guards </a:t>
            </a:r>
            <a:r>
              <a:rPr lang="en-US" baseline="0" dirty="0" err="1" smtClean="0"/>
              <a:t>a.s</a:t>
            </a:r>
            <a:r>
              <a:rPr lang="en-US" baseline="0" dirty="0" smtClean="0"/>
              <a:t>. for </a:t>
            </a:r>
            <a:r>
              <a:rPr lang="en-US" baseline="0" dirty="0" err="1" smtClean="0"/>
              <a:t>starshaped</a:t>
            </a:r>
            <a:r>
              <a:rPr lang="en-US" baseline="0" dirty="0" smtClean="0"/>
              <a:t> is unknown (conjectured to be n/5, n/5 is </a:t>
            </a:r>
            <a:r>
              <a:rPr lang="en-US" baseline="0" dirty="0" err="1" smtClean="0"/>
              <a:t>s.n</a:t>
            </a:r>
            <a:r>
              <a:rPr lang="en-US" baseline="0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Guarding with point guards is easy: add incrementally in unguarded</a:t>
            </a:r>
            <a:r>
              <a:rPr lang="en-US" baseline="0" dirty="0" smtClean="0"/>
              <a:t> region until region is empty.</a:t>
            </a:r>
          </a:p>
          <a:p>
            <a:r>
              <a:rPr lang="en-US" baseline="0" dirty="0" smtClean="0"/>
              <a:t>Uses at most n-2 polygons: one for each triangle (convex region) in a triangulation.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Eidenbenz</a:t>
            </a:r>
            <a:r>
              <a:rPr lang="en-US" baseline="0" dirty="0" smtClean="0"/>
              <a:t> showed later that </a:t>
            </a:r>
            <a:r>
              <a:rPr lang="en-US" baseline="0" dirty="0" err="1" smtClean="0"/>
              <a:t>O(n</a:t>
            </a:r>
            <a:r>
              <a:rPr lang="en-US" baseline="0" dirty="0" smtClean="0"/>
              <a:t>) is the best approximation possible in poly-time; the same given by this algorithm.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saw polygon with teeth forming a convex arc requires about n/2 guards: one per tooth.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Guarding with point guards is easy: add incrementally in unguarded</a:t>
            </a:r>
            <a:r>
              <a:rPr lang="en-US" baseline="0" dirty="0" smtClean="0"/>
              <a:t> region until region is empty.</a:t>
            </a:r>
          </a:p>
          <a:p>
            <a:r>
              <a:rPr lang="en-US" baseline="0" dirty="0" smtClean="0"/>
              <a:t>Uses at most n-2 polygons: one for each triangle (convex region) in a triangulation.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Eidenbenz</a:t>
            </a:r>
            <a:r>
              <a:rPr lang="en-US" baseline="0" dirty="0" smtClean="0"/>
              <a:t> showed in 2006 that an approximation ratio better than </a:t>
            </a:r>
            <a:r>
              <a:rPr lang="en-US" baseline="0" dirty="0" err="1" smtClean="0"/>
              <a:t>n</a:t>
            </a:r>
            <a:r>
              <a:rPr lang="en-US" baseline="0" dirty="0" smtClean="0"/>
              <a:t> is the best approximation possible in poly-time, which is what this algorithm gives.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n/2-1 and n-2 are the best known bounds FOR</a:t>
            </a:r>
            <a:r>
              <a:rPr lang="en-US" baseline="0" dirty="0" smtClean="0"/>
              <a:t> SIMPLE </a:t>
            </a:r>
            <a:r>
              <a:rPr lang="en-US" baseline="0" dirty="0" smtClean="0"/>
              <a:t>POLYGONS.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saw polygon with teeth forming a convex arc requires about n/2 guards: one per tooth.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n/2-1 and n-2 are the best known bounds.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Eidenbenz</a:t>
            </a:r>
            <a:r>
              <a:rPr lang="en-US" baseline="0" dirty="0" smtClean="0"/>
              <a:t> showed later that </a:t>
            </a:r>
            <a:r>
              <a:rPr lang="en-US" baseline="0" dirty="0" err="1" smtClean="0"/>
              <a:t>O(n</a:t>
            </a:r>
            <a:r>
              <a:rPr lang="en-US" baseline="0" dirty="0" smtClean="0"/>
              <a:t>) is the best approximation possible in poly-time; the same given by this algorithm.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saw polygon with teeth forming a convex arc requires about n/2 guards: one per tooth.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the left polygon is both </a:t>
            </a:r>
            <a:r>
              <a:rPr lang="en-US" baseline="0" dirty="0" err="1" smtClean="0"/>
              <a:t>starshaped</a:t>
            </a:r>
            <a:r>
              <a:rPr lang="en-US" baseline="0" dirty="0" smtClean="0"/>
              <a:t> and monotone, right is orthogonal.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add: determining if it is possible for an input simple</a:t>
            </a:r>
            <a:r>
              <a:rPr lang="en-US" baseline="0" dirty="0" smtClean="0"/>
              <a:t> polygon is NP-complete, shown by </a:t>
            </a:r>
            <a:r>
              <a:rPr lang="en-US" baseline="0" dirty="0" err="1" smtClean="0"/>
              <a:t>Shermer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General polygons give same bounds: n/2 upper, n/2-1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/>
              <a:pPr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4" Type="http://schemas.openxmlformats.org/officeDocument/2006/relationships/image" Target="../media/image29.png"/><Relationship Id="rId5" Type="http://schemas.openxmlformats.org/officeDocument/2006/relationships/image" Target="../media/image30.pdf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image" Target="../media/image34.pdf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4" Type="http://schemas.openxmlformats.org/officeDocument/2006/relationships/image" Target="../media/image37.png"/><Relationship Id="rId5" Type="http://schemas.openxmlformats.org/officeDocument/2006/relationships/image" Target="../media/image38.pdf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4" Type="http://schemas.openxmlformats.org/officeDocument/2006/relationships/image" Target="../media/image29.png"/><Relationship Id="rId5" Type="http://schemas.openxmlformats.org/officeDocument/2006/relationships/image" Target="../media/image40.pdf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4" Type="http://schemas.openxmlformats.org/officeDocument/2006/relationships/image" Target="../media/image47.png"/><Relationship Id="rId5" Type="http://schemas.openxmlformats.org/officeDocument/2006/relationships/image" Target="../media/image48.pdf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4" Type="http://schemas.openxmlformats.org/officeDocument/2006/relationships/image" Target="../media/image51.png"/><Relationship Id="rId5" Type="http://schemas.openxmlformats.org/officeDocument/2006/relationships/image" Target="../media/image52.pdf"/><Relationship Id="rId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df"/><Relationship Id="rId4" Type="http://schemas.openxmlformats.org/officeDocument/2006/relationships/image" Target="../media/image55.png"/><Relationship Id="rId5" Type="http://schemas.openxmlformats.org/officeDocument/2006/relationships/image" Target="../media/image56.pdf"/><Relationship Id="rId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df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df"/><Relationship Id="rId3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df"/><Relationship Id="rId5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d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df"/><Relationship Id="rId4" Type="http://schemas.openxmlformats.org/officeDocument/2006/relationships/image" Target="../media/image67.png"/><Relationship Id="rId5" Type="http://schemas.openxmlformats.org/officeDocument/2006/relationships/image" Target="../media/image68.pdf"/><Relationship Id="rId6" Type="http://schemas.openxmlformats.org/officeDocument/2006/relationships/image" Target="../media/image69.png"/><Relationship Id="rId7" Type="http://schemas.openxmlformats.org/officeDocument/2006/relationships/image" Target="../media/image70.pdf"/><Relationship Id="rId8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image" Target="../media/image72.pdf"/><Relationship Id="rId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df"/><Relationship Id="rId4" Type="http://schemas.openxmlformats.org/officeDocument/2006/relationships/image" Target="../media/image75.png"/><Relationship Id="rId5" Type="http://schemas.openxmlformats.org/officeDocument/2006/relationships/image" Target="../media/image76.pdf"/><Relationship Id="rId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df"/><Relationship Id="rId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d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df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df"/><Relationship Id="rId4" Type="http://schemas.openxmlformats.org/officeDocument/2006/relationships/image" Target="../media/image17.png"/><Relationship Id="rId5" Type="http://schemas.openxmlformats.org/officeDocument/2006/relationships/image" Target="../media/image18.pdf"/><Relationship Id="rId6" Type="http://schemas.openxmlformats.org/officeDocument/2006/relationships/image" Target="../media/image19.png"/><Relationship Id="rId7" Type="http://schemas.openxmlformats.org/officeDocument/2006/relationships/image" Target="../media/image20.pdf"/><Relationship Id="rId8" Type="http://schemas.openxmlformats.org/officeDocument/2006/relationships/image" Target="../media/image21.png"/><Relationship Id="rId9" Type="http://schemas.openxmlformats.org/officeDocument/2006/relationships/image" Target="../media/image22.pdf"/><Relationship Id="rId1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9" y="1275160"/>
            <a:ext cx="91440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Hidden Guards in Art Gallery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192" y="4191463"/>
            <a:ext cx="9144000" cy="78875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Andrew Winslow, Tufts University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2255437" y="2889135"/>
            <a:ext cx="4594918" cy="963547"/>
            <a:chOff x="618715" y="2481417"/>
            <a:chExt cx="7507660" cy="1574344"/>
          </a:xfrm>
        </p:grpSpPr>
        <p:grpSp>
          <p:nvGrpSpPr>
            <p:cNvPr id="104" name="Group 103"/>
            <p:cNvGrpSpPr/>
            <p:nvPr/>
          </p:nvGrpSpPr>
          <p:grpSpPr>
            <a:xfrm>
              <a:off x="618715" y="2481417"/>
              <a:ext cx="2496574" cy="1562403"/>
              <a:chOff x="1330545" y="1420108"/>
              <a:chExt cx="6275439" cy="3927287"/>
            </a:xfrm>
          </p:grpSpPr>
          <p:sp>
            <p:nvSpPr>
              <p:cNvPr id="105" name="Freeform 104"/>
              <p:cNvSpPr/>
              <p:nvPr/>
            </p:nvSpPr>
            <p:spPr>
              <a:xfrm>
                <a:off x="2308690" y="1582161"/>
                <a:ext cx="5140024" cy="3680531"/>
              </a:xfrm>
              <a:custGeom>
                <a:avLst/>
                <a:gdLst>
                  <a:gd name="connsiteX0" fmla="*/ 1765033 w 3411679"/>
                  <a:gd name="connsiteY0" fmla="*/ 0 h 2442944"/>
                  <a:gd name="connsiteX1" fmla="*/ 2152479 w 3411679"/>
                  <a:gd name="connsiteY1" fmla="*/ 850188 h 2442944"/>
                  <a:gd name="connsiteX2" fmla="*/ 1313012 w 3411679"/>
                  <a:gd name="connsiteY2" fmla="*/ 1635804 h 2442944"/>
                  <a:gd name="connsiteX3" fmla="*/ 0 w 3411679"/>
                  <a:gd name="connsiteY3" fmla="*/ 2087803 h 2442944"/>
                  <a:gd name="connsiteX4" fmla="*/ 2120192 w 3411679"/>
                  <a:gd name="connsiteY4" fmla="*/ 2442944 h 2442944"/>
                  <a:gd name="connsiteX5" fmla="*/ 3411679 w 3411679"/>
                  <a:gd name="connsiteY5" fmla="*/ 936283 h 2442944"/>
                  <a:gd name="connsiteX6" fmla="*/ 1765033 w 3411679"/>
                  <a:gd name="connsiteY6" fmla="*/ 0 h 244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11679" h="2442944">
                    <a:moveTo>
                      <a:pt x="1765033" y="0"/>
                    </a:moveTo>
                    <a:lnTo>
                      <a:pt x="2152479" y="850188"/>
                    </a:lnTo>
                    <a:lnTo>
                      <a:pt x="1313012" y="1635804"/>
                    </a:lnTo>
                    <a:lnTo>
                      <a:pt x="0" y="2087803"/>
                    </a:lnTo>
                    <a:lnTo>
                      <a:pt x="2120192" y="2442944"/>
                    </a:lnTo>
                    <a:lnTo>
                      <a:pt x="3411679" y="936283"/>
                    </a:lnTo>
                    <a:lnTo>
                      <a:pt x="1765033" y="0"/>
                    </a:lnTo>
                    <a:close/>
                  </a:path>
                </a:pathLst>
              </a:custGeom>
              <a:solidFill>
                <a:srgbClr val="008000"/>
              </a:solidFill>
              <a:ln w="2222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8"/>
              <p:cNvGrpSpPr/>
              <p:nvPr/>
            </p:nvGrpSpPr>
            <p:grpSpPr>
              <a:xfrm>
                <a:off x="1330545" y="1420108"/>
                <a:ext cx="6275439" cy="3927287"/>
                <a:chOff x="1330545" y="1683167"/>
                <a:chExt cx="6275439" cy="3927287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2131026" y="2925209"/>
                  <a:ext cx="985792" cy="671571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 flipH="1">
                  <a:off x="3051887" y="2990138"/>
                  <a:ext cx="1343142" cy="1213283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4330100" y="3149066"/>
                  <a:ext cx="1198121" cy="1119285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5400000">
                  <a:off x="1168014" y="3862159"/>
                  <a:ext cx="1228392" cy="697639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433388" y="4825177"/>
                  <a:ext cx="4094836" cy="68243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5400000" flipH="1" flipV="1">
                  <a:off x="5378748" y="3383220"/>
                  <a:ext cx="2273868" cy="1974916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endCxn id="123" idx="4"/>
                </p:cNvCxnSpPr>
                <p:nvPr/>
              </p:nvCxnSpPr>
              <p:spPr>
                <a:xfrm rot="16200000" flipV="1">
                  <a:off x="4614947" y="2235791"/>
                  <a:ext cx="1260209" cy="56634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/>
                <p:cNvSpPr/>
                <p:nvPr/>
              </p:nvSpPr>
              <p:spPr>
                <a:xfrm>
                  <a:off x="1330545" y="4722329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013973" y="2822362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4227255" y="4165509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425379" y="3028052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425376" y="5404764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0" name="Straight Connector 119"/>
                <p:cNvCxnSpPr>
                  <a:stCxn id="123" idx="5"/>
                </p:cNvCxnSpPr>
                <p:nvPr/>
              </p:nvCxnSpPr>
              <p:spPr>
                <a:xfrm rot="16200000" flipH="1">
                  <a:off x="5529944" y="1363392"/>
                  <a:ext cx="1375011" cy="236569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/>
                <p:cNvSpPr/>
                <p:nvPr/>
              </p:nvSpPr>
              <p:spPr>
                <a:xfrm>
                  <a:off x="7400294" y="3130897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2028181" y="3493938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859036" y="1683167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" name="Straight Connector 106"/>
              <p:cNvCxnSpPr/>
              <p:nvPr/>
            </p:nvCxnSpPr>
            <p:spPr>
              <a:xfrm>
                <a:off x="5016307" y="1582161"/>
                <a:ext cx="2396123" cy="1383388"/>
              </a:xfrm>
              <a:prstGeom prst="line">
                <a:avLst/>
              </a:prstGeom>
              <a:ln w="22225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3115289" y="2493358"/>
              <a:ext cx="2496574" cy="1562403"/>
              <a:chOff x="1507791" y="4871353"/>
              <a:chExt cx="2496574" cy="1562403"/>
            </a:xfrm>
          </p:grpSpPr>
          <p:grpSp>
            <p:nvGrpSpPr>
              <p:cNvPr id="125" name="Group 108"/>
              <p:cNvGrpSpPr/>
              <p:nvPr/>
            </p:nvGrpSpPr>
            <p:grpSpPr>
              <a:xfrm>
                <a:off x="1507792" y="4871351"/>
                <a:ext cx="2496571" cy="1562404"/>
                <a:chOff x="1330545" y="1683167"/>
                <a:chExt cx="6275439" cy="3927287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2131026" y="2925209"/>
                  <a:ext cx="985792" cy="671571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6200000" flipH="1">
                  <a:off x="3051887" y="2990138"/>
                  <a:ext cx="1343142" cy="1213283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4330100" y="3149066"/>
                  <a:ext cx="1198121" cy="1119285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1168014" y="3862159"/>
                  <a:ext cx="1228392" cy="697639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433388" y="4825177"/>
                  <a:ext cx="4094836" cy="68243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5400000" flipH="1" flipV="1">
                  <a:off x="5378748" y="3383220"/>
                  <a:ext cx="2273868" cy="1974916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>
                  <a:endCxn id="143" idx="4"/>
                </p:cNvCxnSpPr>
                <p:nvPr/>
              </p:nvCxnSpPr>
              <p:spPr>
                <a:xfrm rot="16200000" flipV="1">
                  <a:off x="4614947" y="2235791"/>
                  <a:ext cx="1260209" cy="56634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/>
                <p:cNvSpPr/>
                <p:nvPr/>
              </p:nvSpPr>
              <p:spPr>
                <a:xfrm>
                  <a:off x="1330545" y="4722329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013973" y="2822362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4227255" y="4165509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5425379" y="3028052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5425376" y="5404764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43" idx="5"/>
                </p:cNvCxnSpPr>
                <p:nvPr/>
              </p:nvCxnSpPr>
              <p:spPr>
                <a:xfrm rot="16200000" flipH="1">
                  <a:off x="5529944" y="1363392"/>
                  <a:ext cx="1375011" cy="236569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/>
                <p:cNvSpPr/>
                <p:nvPr/>
              </p:nvSpPr>
              <p:spPr>
                <a:xfrm>
                  <a:off x="7400294" y="3130897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028181" y="3493938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4859036" y="1683167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2132314" y="5817997"/>
                <a:ext cx="127029" cy="127029"/>
              </a:xfrm>
              <a:prstGeom prst="ellipse">
                <a:avLst/>
              </a:prstGeom>
              <a:solidFill>
                <a:srgbClr val="FF6600"/>
              </a:solidFill>
              <a:ln w="2222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99405" y="5528222"/>
                <a:ext cx="127029" cy="127029"/>
              </a:xfrm>
              <a:prstGeom prst="ellipse">
                <a:avLst/>
              </a:prstGeom>
              <a:solidFill>
                <a:srgbClr val="FF6600"/>
              </a:solidFill>
              <a:ln w="2222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629801" y="2481417"/>
              <a:ext cx="2496574" cy="1562403"/>
              <a:chOff x="5170660" y="4830440"/>
              <a:chExt cx="2496574" cy="1562403"/>
            </a:xfrm>
          </p:grpSpPr>
          <p:grpSp>
            <p:nvGrpSpPr>
              <p:cNvPr id="145" name="Group 108"/>
              <p:cNvGrpSpPr/>
              <p:nvPr/>
            </p:nvGrpSpPr>
            <p:grpSpPr>
              <a:xfrm>
                <a:off x="5170661" y="4830438"/>
                <a:ext cx="2496571" cy="1562404"/>
                <a:chOff x="1330545" y="1683167"/>
                <a:chExt cx="6275439" cy="3927287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 flipV="1">
                  <a:off x="2131026" y="2925209"/>
                  <a:ext cx="985792" cy="671571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 flipH="1">
                  <a:off x="3051887" y="2990138"/>
                  <a:ext cx="1343142" cy="1213283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V="1">
                  <a:off x="4330100" y="3149066"/>
                  <a:ext cx="1198121" cy="1119285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1168014" y="3862159"/>
                  <a:ext cx="1228392" cy="697639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433388" y="4825177"/>
                  <a:ext cx="4094836" cy="68243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5400000" flipH="1" flipV="1">
                  <a:off x="5378748" y="3383220"/>
                  <a:ext cx="2273868" cy="1974916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>
                  <a:endCxn id="164" idx="4"/>
                </p:cNvCxnSpPr>
                <p:nvPr/>
              </p:nvCxnSpPr>
              <p:spPr>
                <a:xfrm rot="16200000" flipV="1">
                  <a:off x="4614947" y="2235791"/>
                  <a:ext cx="1260209" cy="56634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Oval 155"/>
                <p:cNvSpPr/>
                <p:nvPr/>
              </p:nvSpPr>
              <p:spPr>
                <a:xfrm>
                  <a:off x="1330545" y="4722329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3013973" y="2822362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4227255" y="4165509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425379" y="3028052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5425376" y="5404764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Connector 160"/>
                <p:cNvCxnSpPr>
                  <a:stCxn id="164" idx="5"/>
                </p:cNvCxnSpPr>
                <p:nvPr/>
              </p:nvCxnSpPr>
              <p:spPr>
                <a:xfrm rot="16200000" flipH="1">
                  <a:off x="5529944" y="1363392"/>
                  <a:ext cx="1375011" cy="236569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Oval 161"/>
                <p:cNvSpPr/>
                <p:nvPr/>
              </p:nvSpPr>
              <p:spPr>
                <a:xfrm>
                  <a:off x="7400294" y="3130897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028181" y="3493938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4859036" y="1683167"/>
                  <a:ext cx="205690" cy="20569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6" name="Oval 145"/>
              <p:cNvSpPr/>
              <p:nvPr/>
            </p:nvSpPr>
            <p:spPr>
              <a:xfrm>
                <a:off x="6218636" y="6057831"/>
                <a:ext cx="127029" cy="127029"/>
              </a:xfrm>
              <a:prstGeom prst="ellipse">
                <a:avLst/>
              </a:prstGeom>
              <a:solidFill>
                <a:srgbClr val="FF6600"/>
              </a:solidFill>
              <a:ln w="2222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7021257" y="5286593"/>
                <a:ext cx="127029" cy="127029"/>
              </a:xfrm>
              <a:prstGeom prst="ellipse">
                <a:avLst/>
              </a:prstGeom>
              <a:solidFill>
                <a:srgbClr val="FF6600"/>
              </a:solidFill>
              <a:ln w="2222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>
                <a:stCxn id="146" idx="7"/>
                <a:endCxn id="147" idx="3"/>
              </p:cNvCxnSpPr>
              <p:nvPr/>
            </p:nvCxnSpPr>
            <p:spPr>
              <a:xfrm rot="5400000" flipH="1" flipV="1">
                <a:off x="6342754" y="5379328"/>
                <a:ext cx="681415" cy="712798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point guards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20992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All polygons can be guarded with hidden point guards. </a:t>
            </a:r>
          </a:p>
        </p:txBody>
      </p:sp>
      <p:pic>
        <p:nvPicPr>
          <p:cNvPr id="8" name="Picture 7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2188" t="-3582" r="-2188" b="-3582"/>
              <a:stretch>
                <a:fillRect/>
              </a:stretch>
            </p:blipFill>
          </mc:Choice>
          <mc:Fallback>
            <p:blipFill>
              <a:blip r:embed="rId4"/>
              <a:srcRect l="-2188" t="-3582" r="-2188" b="-3582"/>
              <a:stretch>
                <a:fillRect/>
              </a:stretch>
            </p:blipFill>
          </mc:Fallback>
        </mc:AlternateContent>
        <p:spPr>
          <a:xfrm>
            <a:off x="1536225" y="1105141"/>
            <a:ext cx="6134429" cy="384786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point guards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0327" y="2678567"/>
            <a:ext cx="4082144" cy="2086007"/>
            <a:chOff x="130627" y="2640467"/>
            <a:chExt cx="4082144" cy="2086007"/>
          </a:xfrm>
        </p:grpSpPr>
        <p:pic>
          <p:nvPicPr>
            <p:cNvPr id="5" name="Picture 4" descr="point_and_vertex_guard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rcRect l="-3731" t="-11077" r="-3731" b="-11077"/>
                <a:stretch>
                  <a:fillRect/>
                </a:stretch>
              </p:blipFill>
            </mc:Choice>
            <mc:Fallback>
              <p:blipFill>
                <a:blip r:embed="rId4"/>
                <a:srcRect l="-3731" t="-11077" r="-3731" b="-11077"/>
                <a:stretch>
                  <a:fillRect/>
                </a:stretch>
              </p:blipFill>
            </mc:Fallback>
          </mc:AlternateContent>
          <p:spPr>
            <a:xfrm>
              <a:off x="130627" y="2640467"/>
              <a:ext cx="4082144" cy="156278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TextBox 6"/>
            <p:cNvSpPr txBox="1"/>
            <p:nvPr/>
          </p:nvSpPr>
          <p:spPr>
            <a:xfrm>
              <a:off x="139697" y="4203254"/>
              <a:ext cx="4073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800" dirty="0" smtClean="0">
                  <a:solidFill>
                    <a:schemeClr val="bg1"/>
                  </a:solidFill>
                </a:rPr>
                <a:t>n/2-1 necessary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34560" y="1099375"/>
            <a:ext cx="4104640" cy="4910452"/>
            <a:chOff x="4632960" y="1099375"/>
            <a:chExt cx="4104640" cy="4910452"/>
          </a:xfrm>
        </p:grpSpPr>
        <p:sp>
          <p:nvSpPr>
            <p:cNvPr id="9" name="TextBox 8"/>
            <p:cNvSpPr txBox="1"/>
            <p:nvPr/>
          </p:nvSpPr>
          <p:spPr>
            <a:xfrm>
              <a:off x="4632960" y="5486607"/>
              <a:ext cx="4104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800" dirty="0" smtClean="0">
                  <a:solidFill>
                    <a:schemeClr val="bg1"/>
                  </a:solidFill>
                </a:rPr>
                <a:t>n-2 sufficient</a:t>
              </a:r>
            </a:p>
          </p:txBody>
        </p:sp>
        <p:pic>
          <p:nvPicPr>
            <p:cNvPr id="10" name="Picture 9" descr="point_and_vertex_guard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rcRect l="-3303" t="-3077" r="-3303" b="-3077"/>
                <a:stretch>
                  <a:fillRect/>
                </a:stretch>
              </p:blipFill>
            </mc:Choice>
            <mc:Fallback>
              <p:blipFill>
                <a:blip r:embed="rId6"/>
                <a:srcRect l="-3303" t="-3077" r="-3303" b="-3077"/>
                <a:stretch>
                  <a:fillRect/>
                </a:stretch>
              </p:blipFill>
            </mc:Fallback>
          </mc:AlternateContent>
          <p:spPr>
            <a:xfrm>
              <a:off x="4632960" y="1099375"/>
              <a:ext cx="4104640" cy="4387232"/>
            </a:xfrm>
            <a:prstGeom prst="rect">
              <a:avLst/>
            </a:prstGeom>
            <a:solidFill>
              <a:schemeClr val="bg1"/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21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boundary point guards</a:t>
            </a:r>
          </a:p>
        </p:txBody>
      </p:sp>
      <p:pic>
        <p:nvPicPr>
          <p:cNvPr id="8" name="Picture 7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4706" t="-6372" r="-4706" b="-6372"/>
              <a:stretch>
                <a:fillRect/>
              </a:stretch>
            </p:blipFill>
          </mc:Choice>
          <mc:Fallback>
            <p:blipFill>
              <a:blip r:embed="rId4"/>
              <a:srcRect l="-4706" t="-6372" r="-4706" b="-6372"/>
              <a:stretch>
                <a:fillRect/>
              </a:stretch>
            </p:blipFill>
          </mc:Fallback>
        </mc:AlternateContent>
        <p:spPr>
          <a:xfrm>
            <a:off x="750402" y="1935446"/>
            <a:ext cx="4237700" cy="32251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-6857" t="-2188" r="-6857" b="-2188"/>
              <a:stretch>
                <a:fillRect/>
              </a:stretch>
            </p:blipFill>
          </mc:Choice>
          <mc:Fallback>
            <p:blipFill>
              <a:blip r:embed="rId6"/>
              <a:srcRect l="-6857" t="-2188" r="-6857" b="-2188"/>
              <a:stretch>
                <a:fillRect/>
              </a:stretch>
            </p:blipFill>
          </mc:Fallback>
        </mc:AlternateContent>
        <p:spPr>
          <a:xfrm>
            <a:off x="6247459" y="974272"/>
            <a:ext cx="1823637" cy="52448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/>
          <p:cNvSpPr txBox="1"/>
          <p:nvPr/>
        </p:nvSpPr>
        <p:spPr>
          <a:xfrm>
            <a:off x="822104" y="5630306"/>
            <a:ext cx="416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Always possible?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0317" y="1172529"/>
            <a:ext cx="8369354" cy="3978687"/>
            <a:chOff x="301417" y="1172529"/>
            <a:chExt cx="8369354" cy="3978687"/>
          </a:xfrm>
        </p:grpSpPr>
        <p:pic>
          <p:nvPicPr>
            <p:cNvPr id="14" name="Picture 13" descr="point_and_vertex_guard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rcRect l="-1569" t="-1575" r="-1569" b="-1575"/>
                <a:stretch>
                  <a:fillRect/>
                </a:stretch>
              </p:blipFill>
            </mc:Choice>
            <mc:Fallback>
              <p:blipFill>
                <a:blip r:embed="rId4"/>
                <a:srcRect l="-1569" t="-1575" r="-1569" b="-1575"/>
                <a:stretch>
                  <a:fillRect/>
                </a:stretch>
              </p:blipFill>
            </mc:Fallback>
          </mc:AlternateContent>
          <p:spPr>
            <a:xfrm>
              <a:off x="4726334" y="1172529"/>
              <a:ext cx="3944437" cy="392777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Picture 9" descr="point_and_vertex_guard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rcRect l="-2236" t="-2236" r="-2236" b="-2236"/>
                <a:stretch>
                  <a:fillRect/>
                </a:stretch>
              </p:blipFill>
            </mc:Choice>
            <mc:Fallback>
              <p:blipFill>
                <a:blip r:embed="rId6"/>
                <a:srcRect l="-2236" t="-2236" r="-2236" b="-2236"/>
                <a:stretch>
                  <a:fillRect/>
                </a:stretch>
              </p:blipFill>
            </mc:Fallback>
          </mc:AlternateContent>
          <p:spPr>
            <a:xfrm>
              <a:off x="301417" y="1172529"/>
              <a:ext cx="3978687" cy="397868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40" name="TextBox 39"/>
          <p:cNvSpPr txBox="1"/>
          <p:nvPr/>
        </p:nvSpPr>
        <p:spPr>
          <a:xfrm>
            <a:off x="0" y="-5121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vertex guards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38821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Not always possible, even for restricted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21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vertex guards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6652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the set of simple polygons that can be guarded: </a:t>
            </a:r>
          </a:p>
        </p:txBody>
      </p:sp>
      <p:pic>
        <p:nvPicPr>
          <p:cNvPr id="9" name="Picture 8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3731" t="-11077" r="-3731" b="-11077"/>
              <a:stretch>
                <a:fillRect/>
              </a:stretch>
            </p:blipFill>
          </mc:Choice>
          <mc:Fallback>
            <p:blipFill>
              <a:blip r:embed="rId4"/>
              <a:srcRect l="-3731" t="-11077" r="-3731" b="-11077"/>
              <a:stretch>
                <a:fillRect/>
              </a:stretch>
            </p:blipFill>
          </mc:Fallback>
        </mc:AlternateContent>
        <p:spPr>
          <a:xfrm>
            <a:off x="104469" y="3161007"/>
            <a:ext cx="4082144" cy="15627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Box 15"/>
          <p:cNvSpPr txBox="1"/>
          <p:nvPr/>
        </p:nvSpPr>
        <p:spPr>
          <a:xfrm>
            <a:off x="113539" y="4723794"/>
            <a:ext cx="407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smtClean="0">
                <a:solidFill>
                  <a:schemeClr val="bg1"/>
                </a:solidFill>
              </a:rPr>
              <a:t>n/2-1 necessary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275059" y="3161007"/>
            <a:ext cx="4770827" cy="2086007"/>
            <a:chOff x="4275059" y="2787107"/>
            <a:chExt cx="4691141" cy="2051165"/>
          </a:xfrm>
        </p:grpSpPr>
        <p:sp>
          <p:nvSpPr>
            <p:cNvPr id="17" name="TextBox 16"/>
            <p:cNvSpPr txBox="1"/>
            <p:nvPr/>
          </p:nvSpPr>
          <p:spPr>
            <a:xfrm>
              <a:off x="4275059" y="4315052"/>
              <a:ext cx="4691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800" dirty="0" smtClean="0">
                  <a:solidFill>
                    <a:schemeClr val="bg1"/>
                  </a:solidFill>
                </a:rPr>
                <a:t>n/2 sufficient</a:t>
              </a:r>
            </a:p>
          </p:txBody>
        </p:sp>
        <p:pic>
          <p:nvPicPr>
            <p:cNvPr id="14" name="Picture 13" descr="point_and_vertex_guard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rcRect l="-1905" t="-6316" r="-1905" b="-6316"/>
                <a:stretch>
                  <a:fillRect/>
                </a:stretch>
              </p:blipFill>
            </mc:Choice>
            <mc:Fallback>
              <p:blipFill>
                <a:blip r:embed="rId6"/>
                <a:srcRect l="-1905" t="-6316" r="-1905" b="-6316"/>
                <a:stretch>
                  <a:fillRect/>
                </a:stretch>
              </p:blipFill>
            </mc:Fallback>
          </mc:AlternateContent>
          <p:spPr>
            <a:xfrm>
              <a:off x="4296684" y="2787107"/>
              <a:ext cx="4669516" cy="1527945"/>
            </a:xfrm>
            <a:prstGeom prst="rect">
              <a:avLst/>
            </a:prstGeom>
            <a:solidFill>
              <a:schemeClr val="bg1"/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21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(Almost) hidden vertex guards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97" y="118700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Bill Hall and John </a:t>
            </a:r>
            <a:r>
              <a:rPr lang="en-US" sz="3200" dirty="0" err="1" smtClean="0">
                <a:solidFill>
                  <a:schemeClr val="bg1"/>
                </a:solidFill>
              </a:rPr>
              <a:t>Iacono</a:t>
            </a:r>
            <a:r>
              <a:rPr lang="en-US" sz="3200" dirty="0" smtClean="0">
                <a:solidFill>
                  <a:schemeClr val="bg1"/>
                </a:solidFill>
              </a:rPr>
              <a:t> pose “max-</a:t>
            </a:r>
            <a:r>
              <a:rPr lang="en-US" sz="3200" dirty="0" err="1" smtClean="0">
                <a:solidFill>
                  <a:schemeClr val="bg1"/>
                </a:solidFill>
              </a:rPr>
              <a:t>hiddenness</a:t>
            </a:r>
            <a:r>
              <a:rPr lang="en-US" sz="3200" dirty="0" smtClean="0">
                <a:solidFill>
                  <a:schemeClr val="bg1"/>
                </a:solidFill>
              </a:rPr>
              <a:t>”: </a:t>
            </a:r>
          </a:p>
        </p:txBody>
      </p:sp>
      <p:pic>
        <p:nvPicPr>
          <p:cNvPr id="5" name="Picture 4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5347" t="-6990" r="-5347" b="-6990"/>
              <a:stretch>
                <a:fillRect/>
              </a:stretch>
            </p:blipFill>
          </mc:Choice>
          <mc:Fallback>
            <p:blipFill>
              <a:blip r:embed="rId4"/>
              <a:srcRect l="-5347" t="-6990" r="-5347" b="-6990"/>
              <a:stretch>
                <a:fillRect/>
              </a:stretch>
            </p:blipFill>
          </mc:Fallback>
        </mc:AlternateContent>
        <p:spPr>
          <a:xfrm>
            <a:off x="225318" y="2230415"/>
            <a:ext cx="8726637" cy="22909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756996" y="4644234"/>
            <a:ext cx="31444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fewest pairs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409" y="4644234"/>
            <a:ext cx="31444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smallest clique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515925" y="3219406"/>
            <a:ext cx="3395068" cy="33950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0" name="TextBox 39"/>
          <p:cNvSpPr txBox="1"/>
          <p:nvPr/>
        </p:nvSpPr>
        <p:spPr>
          <a:xfrm>
            <a:off x="0" y="-5121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(Almost) hidden vertex guards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59582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Conjecture: Every simple </a:t>
            </a:r>
            <a:r>
              <a:rPr lang="en-US" sz="3200" dirty="0" err="1" smtClean="0">
                <a:solidFill>
                  <a:schemeClr val="bg1"/>
                </a:solidFill>
              </a:rPr>
              <a:t>n-gon</a:t>
            </a:r>
            <a:r>
              <a:rPr lang="en-US" sz="3200" dirty="0" smtClean="0">
                <a:solidFill>
                  <a:schemeClr val="bg1"/>
                </a:solidFill>
              </a:rPr>
              <a:t> is guardable with at most n/6 pairs and no clique of size 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9718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General </a:t>
            </a:r>
            <a:r>
              <a:rPr lang="en-US" sz="3200" dirty="0" err="1" smtClean="0">
                <a:solidFill>
                  <a:schemeClr val="bg1"/>
                </a:solidFill>
              </a:rPr>
              <a:t>n-gons</a:t>
            </a:r>
            <a:r>
              <a:rPr lang="en-US" sz="3200" dirty="0" smtClean="0">
                <a:solidFill>
                  <a:schemeClr val="bg1"/>
                </a:solidFill>
              </a:rPr>
              <a:t> may require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θ(n</a:t>
            </a:r>
            <a:r>
              <a:rPr lang="en-US" sz="3200" baseline="300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) pairs or clique of size </a:t>
            </a:r>
            <a:r>
              <a:rPr lang="en-US" sz="3200" dirty="0" err="1" smtClean="0">
                <a:solidFill>
                  <a:schemeClr val="bg1"/>
                </a:solidFill>
              </a:rPr>
              <a:t>θ(n</a:t>
            </a:r>
            <a:r>
              <a:rPr lang="en-US" sz="3200" dirty="0" smtClean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closed edge guards</a:t>
            </a:r>
          </a:p>
        </p:txBody>
      </p:sp>
      <p:pic>
        <p:nvPicPr>
          <p:cNvPr id="91" name="Picture 90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1346" t="-6486" r="-1346" b="-6486"/>
              <a:stretch>
                <a:fillRect/>
              </a:stretch>
            </p:blipFill>
          </mc:Choice>
          <mc:Fallback>
            <p:blipFill>
              <a:blip r:embed="rId4"/>
              <a:srcRect l="-1346" t="-6486" r="-1346" b="-6486"/>
              <a:stretch>
                <a:fillRect/>
              </a:stretch>
            </p:blipFill>
          </mc:Fallback>
        </mc:AlternateContent>
        <p:spPr>
          <a:xfrm>
            <a:off x="126605" y="1109123"/>
            <a:ext cx="8870986" cy="20247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5" name="Picture 114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-1569" t="-5000" r="-1569" b="-5000"/>
              <a:stretch>
                <a:fillRect/>
              </a:stretch>
            </p:blipFill>
          </mc:Choice>
          <mc:Fallback>
            <p:blipFill>
              <a:blip r:embed="rId6"/>
              <a:srcRect l="-1569" t="-5000" r="-1569" b="-5000"/>
              <a:stretch>
                <a:fillRect/>
              </a:stretch>
            </p:blipFill>
          </mc:Fallback>
        </mc:AlternateContent>
        <p:spPr>
          <a:xfrm>
            <a:off x="993524" y="3592573"/>
            <a:ext cx="7051514" cy="235944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Minimal </a:t>
            </a:r>
            <a:r>
              <a:rPr lang="en-US" sz="4400" dirty="0" err="1" smtClean="0">
                <a:solidFill>
                  <a:schemeClr val="bg1"/>
                </a:solidFill>
              </a:rPr>
              <a:t>unguardable</a:t>
            </a:r>
            <a:r>
              <a:rPr lang="en-US" sz="4400" dirty="0" smtClean="0">
                <a:solidFill>
                  <a:schemeClr val="bg1"/>
                </a:solidFill>
              </a:rPr>
              <a:t> polygon</a:t>
            </a:r>
          </a:p>
        </p:txBody>
      </p:sp>
      <p:pic>
        <p:nvPicPr>
          <p:cNvPr id="5" name="Picture 4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3850" t="-3333" r="-3850" b="-3333"/>
              <a:stretch>
                <a:fillRect/>
              </a:stretch>
            </p:blipFill>
          </mc:Choice>
          <mc:Fallback>
            <p:blipFill>
              <a:blip r:embed="rId4"/>
              <a:srcRect l="-3850" t="-3333" r="-3850" b="-3333"/>
              <a:stretch>
                <a:fillRect/>
              </a:stretch>
            </p:blipFill>
          </mc:Fallback>
        </mc:AlternateContent>
        <p:spPr>
          <a:xfrm>
            <a:off x="267256" y="1125901"/>
            <a:ext cx="4226150" cy="48346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/>
          <p:cNvSpPr txBox="1"/>
          <p:nvPr/>
        </p:nvSpPr>
        <p:spPr>
          <a:xfrm>
            <a:off x="267256" y="5960584"/>
            <a:ext cx="42227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All hexagons guardable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8151" y="5960584"/>
            <a:ext cx="40682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Some </a:t>
            </a:r>
            <a:r>
              <a:rPr lang="en-US" sz="3200" dirty="0" err="1" smtClean="0">
                <a:solidFill>
                  <a:schemeClr val="bg1"/>
                </a:solidFill>
              </a:rPr>
              <a:t>septagons</a:t>
            </a:r>
            <a:r>
              <a:rPr lang="en-US" sz="3200" dirty="0" smtClean="0">
                <a:solidFill>
                  <a:schemeClr val="bg1"/>
                </a:solidFill>
              </a:rPr>
              <a:t> not</a:t>
            </a:r>
          </a:p>
        </p:txBody>
      </p:sp>
      <p:pic>
        <p:nvPicPr>
          <p:cNvPr id="10" name="Picture 9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-6372" t="-5255" r="-6372" b="-5255"/>
              <a:stretch>
                <a:fillRect/>
              </a:stretch>
            </p:blipFill>
          </mc:Choice>
          <mc:Fallback>
            <p:blipFill>
              <a:blip r:embed="rId6"/>
              <a:srcRect l="-6372" t="-5255" r="-6372" b="-5255"/>
              <a:stretch>
                <a:fillRect/>
              </a:stretch>
            </p:blipFill>
          </mc:Fallback>
        </mc:AlternateContent>
        <p:spPr>
          <a:xfrm>
            <a:off x="4808151" y="1125900"/>
            <a:ext cx="4068284" cy="4834683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closed edge guards</a:t>
            </a:r>
          </a:p>
        </p:txBody>
      </p:sp>
      <p:pic>
        <p:nvPicPr>
          <p:cNvPr id="10" name="Picture 9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4966" t="-4966" r="-4966" b="-4966"/>
              <a:stretch>
                <a:fillRect/>
              </a:stretch>
            </p:blipFill>
          </mc:Choice>
          <mc:Fallback>
            <p:blipFill>
              <a:blip r:embed="rId4"/>
              <a:srcRect l="-4966" t="-4966" r="-4966" b="-4966"/>
              <a:stretch>
                <a:fillRect/>
              </a:stretch>
            </p:blipFill>
          </mc:Fallback>
        </mc:AlternateContent>
        <p:spPr>
          <a:xfrm>
            <a:off x="1070936" y="1954847"/>
            <a:ext cx="3998625" cy="39986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/>
          <p:cNvSpPr txBox="1"/>
          <p:nvPr/>
        </p:nvSpPr>
        <p:spPr>
          <a:xfrm>
            <a:off x="1070936" y="5953472"/>
            <a:ext cx="3998626" cy="60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(n-10)/3 necessary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9077" y="6011689"/>
            <a:ext cx="3872096" cy="60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n/3 sufficient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95607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the set of simple polygons that can be guarded: </a:t>
            </a:r>
          </a:p>
        </p:txBody>
      </p:sp>
      <p:pic>
        <p:nvPicPr>
          <p:cNvPr id="14" name="Picture 13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-3618" t="-11803" r="-3618" b="-11803"/>
              <a:stretch>
                <a:fillRect/>
              </a:stretch>
            </p:blipFill>
          </mc:Choice>
          <mc:Fallback>
            <p:blipFill>
              <a:blip r:embed="rId6"/>
              <a:srcRect l="-3618" t="-11803" r="-3618" b="-11803"/>
              <a:stretch>
                <a:fillRect/>
              </a:stretch>
            </p:blipFill>
          </mc:Fallback>
        </mc:AlternateContent>
        <p:spPr>
          <a:xfrm rot="5400000">
            <a:off x="4849615" y="3247749"/>
            <a:ext cx="3998627" cy="141282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An art gallery example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1" y="5433790"/>
            <a:ext cx="9144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[Klee 1973]: How many guards are needed in the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worst case to see the entire polygon?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0" y="107271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Consider placing point </a:t>
            </a:r>
            <a:r>
              <a:rPr lang="en-US" sz="3200" i="1" dirty="0" smtClean="0">
                <a:solidFill>
                  <a:schemeClr val="bg1"/>
                </a:solidFill>
              </a:rPr>
              <a:t>guards</a:t>
            </a:r>
            <a:r>
              <a:rPr lang="en-US" sz="3200" dirty="0" smtClean="0">
                <a:solidFill>
                  <a:schemeClr val="bg1"/>
                </a:solidFill>
              </a:rPr>
              <a:t> in a simple polygon P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such that every location in P is seen by some guard.</a:t>
            </a:r>
          </a:p>
        </p:txBody>
      </p:sp>
      <p:pic>
        <p:nvPicPr>
          <p:cNvPr id="38" name="Picture 37" descr="point_intr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3445" t="-3445" r="-3445" b="-3445"/>
              <a:stretch>
                <a:fillRect/>
              </a:stretch>
            </p:blipFill>
          </mc:Choice>
          <mc:Fallback>
            <p:blipFill>
              <a:blip r:embed="rId4"/>
              <a:srcRect l="-3445" t="-3445" r="-3445" b="-3445"/>
              <a:stretch>
                <a:fillRect/>
              </a:stretch>
            </p:blipFill>
          </mc:Fallback>
        </mc:AlternateContent>
        <p:spPr>
          <a:xfrm>
            <a:off x="3041874" y="2394512"/>
            <a:ext cx="2906034" cy="2906043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Weakly hidden guards</a:t>
            </a:r>
          </a:p>
        </p:txBody>
      </p:sp>
      <p:pic>
        <p:nvPicPr>
          <p:cNvPr id="13" name="Picture 12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1364" t="-6923" r="-1364" b="-6923"/>
              <a:stretch>
                <a:fillRect/>
              </a:stretch>
            </p:blipFill>
          </mc:Choice>
          <mc:Fallback>
            <p:blipFill>
              <a:blip r:embed="rId4"/>
              <a:srcRect l="-1364" t="-6923" r="-1364" b="-6923"/>
              <a:stretch>
                <a:fillRect/>
              </a:stretch>
            </p:blipFill>
          </mc:Fallback>
        </mc:AlternateContent>
        <p:spPr>
          <a:xfrm>
            <a:off x="174122" y="1776076"/>
            <a:ext cx="8746586" cy="19092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extBox 13"/>
          <p:cNvSpPr txBox="1"/>
          <p:nvPr/>
        </p:nvSpPr>
        <p:spPr>
          <a:xfrm>
            <a:off x="0" y="1007283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Richard Pollack and Joseph </a:t>
            </a:r>
            <a:r>
              <a:rPr lang="en-US" sz="2500" dirty="0" err="1" smtClean="0">
                <a:solidFill>
                  <a:schemeClr val="bg1"/>
                </a:solidFill>
              </a:rPr>
              <a:t>Malkevitch</a:t>
            </a:r>
            <a:r>
              <a:rPr lang="en-US" sz="2500" dirty="0" smtClean="0">
                <a:solidFill>
                  <a:schemeClr val="bg1"/>
                </a:solidFill>
              </a:rPr>
              <a:t> pose weakening </a:t>
            </a:r>
            <a:r>
              <a:rPr lang="en-US" sz="2500" dirty="0" err="1" smtClean="0">
                <a:solidFill>
                  <a:schemeClr val="bg1"/>
                </a:solidFill>
              </a:rPr>
              <a:t>hiddenness</a:t>
            </a:r>
            <a:r>
              <a:rPr lang="en-US" sz="2500" dirty="0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64966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Are all simple polygons guardable using (weakly) hidden closed edge guards? Conjecture: yes.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518" y="3834640"/>
            <a:ext cx="1946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strong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8661" y="3834640"/>
            <a:ext cx="1946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weak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7138" y="3834640"/>
            <a:ext cx="4150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now permitted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open edge guards</a:t>
            </a:r>
          </a:p>
        </p:txBody>
      </p:sp>
      <p:pic>
        <p:nvPicPr>
          <p:cNvPr id="112" name="Picture 111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-2677" t="-8471" r="-2677" b="-8471"/>
              <a:stretch>
                <a:fillRect/>
              </a:stretch>
            </p:blipFill>
          </mc:Choice>
          <mc:Fallback>
            <p:blipFill>
              <a:blip r:embed="rId3"/>
              <a:srcRect l="-2677" t="-8471" r="-2677" b="-8471"/>
              <a:stretch>
                <a:fillRect/>
              </a:stretch>
            </p:blipFill>
          </mc:Fallback>
        </mc:AlternateContent>
        <p:spPr>
          <a:xfrm>
            <a:off x="873846" y="1642105"/>
            <a:ext cx="7348495" cy="257741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3" name="TextBox 112"/>
          <p:cNvSpPr txBox="1"/>
          <p:nvPr/>
        </p:nvSpPr>
        <p:spPr>
          <a:xfrm>
            <a:off x="873846" y="4666540"/>
            <a:ext cx="73484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Are all simple polygons guardable?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open edge guards</a:t>
            </a:r>
          </a:p>
        </p:txBody>
      </p:sp>
      <p:pic>
        <p:nvPicPr>
          <p:cNvPr id="5" name="Picture 4" descr="unadmissibility-examp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-3731" t="-3731" r="-3731" b="-3731"/>
              <a:stretch>
                <a:fillRect/>
              </a:stretch>
            </p:blipFill>
          </mc:Choice>
          <mc:Fallback>
            <p:blipFill>
              <a:blip r:embed="rId3"/>
              <a:srcRect l="-3731" t="-3731" r="-3731" b="-3731"/>
              <a:stretch>
                <a:fillRect/>
              </a:stretch>
            </p:blipFill>
          </mc:Fallback>
        </mc:AlternateContent>
        <p:spPr>
          <a:xfrm>
            <a:off x="2391158" y="838916"/>
            <a:ext cx="4399633" cy="43996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open-unadmissibility-pf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-1379" t="-6316" r="-1379" b="-6316"/>
              <a:stretch>
                <a:fillRect/>
              </a:stretch>
            </p:blipFill>
          </mc:Choice>
          <mc:Fallback>
            <p:blipFill>
              <a:blip r:embed="rId5"/>
              <a:srcRect l="-1379" t="-6316" r="-1379" b="-6316"/>
              <a:stretch>
                <a:fillRect/>
              </a:stretch>
            </p:blipFill>
          </mc:Fallback>
        </mc:AlternateContent>
        <p:spPr>
          <a:xfrm rot="10800000">
            <a:off x="1859013" y="5300001"/>
            <a:ext cx="5532484" cy="13243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open edge guards</a:t>
            </a:r>
          </a:p>
        </p:txBody>
      </p:sp>
      <p:pic>
        <p:nvPicPr>
          <p:cNvPr id="7" name="Picture 6" descr="monotone-unadmissibility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2988" t="-2824" r="-2988" b="-2824"/>
              <a:stretch>
                <a:fillRect/>
              </a:stretch>
            </p:blipFill>
          </mc:Choice>
          <mc:Fallback>
            <p:blipFill>
              <a:blip r:embed="rId4"/>
              <a:srcRect l="-2988" t="-2824" r="-2988" b="-2824"/>
              <a:stretch>
                <a:fillRect/>
              </a:stretch>
            </p:blipFill>
          </mc:Fallback>
        </mc:AlternateContent>
        <p:spPr>
          <a:xfrm>
            <a:off x="2516595" y="838916"/>
            <a:ext cx="4170996" cy="43996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monotone-unadmissibility-pf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-1224" t="-4966" r="-1224" b="-4966"/>
              <a:stretch>
                <a:fillRect/>
              </a:stretch>
            </p:blipFill>
          </mc:Choice>
          <mc:Fallback>
            <p:blipFill>
              <a:blip r:embed="rId6"/>
              <a:srcRect l="-1224" t="-4966" r="-1224" b="-4966"/>
              <a:stretch>
                <a:fillRect/>
              </a:stretch>
            </p:blipFill>
          </mc:Fallback>
        </mc:AlternateContent>
        <p:spPr>
          <a:xfrm>
            <a:off x="3999288" y="5333013"/>
            <a:ext cx="4976558" cy="13168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monotone-unadmissibility-pf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 l="-1633" t="-4932" r="-1633" b="-4932"/>
              <a:stretch>
                <a:fillRect/>
              </a:stretch>
            </p:blipFill>
          </mc:Choice>
          <mc:Fallback>
            <p:blipFill>
              <a:blip r:embed="rId8"/>
              <a:srcRect l="-1633" t="-4932" r="-1633" b="-4932"/>
              <a:stretch>
                <a:fillRect/>
              </a:stretch>
            </p:blipFill>
          </mc:Fallback>
        </mc:AlternateContent>
        <p:spPr>
          <a:xfrm>
            <a:off x="158154" y="5333013"/>
            <a:ext cx="3738704" cy="1316838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2236" t="-2236" r="-2236" b="-2236"/>
              <a:stretch>
                <a:fillRect/>
              </a:stretch>
            </p:blipFill>
          </mc:Choice>
          <mc:Fallback>
            <p:blipFill>
              <a:blip r:embed="rId4"/>
              <a:srcRect l="-2236" t="-2236" r="-2236" b="-2236"/>
              <a:stretch>
                <a:fillRect/>
              </a:stretch>
            </p:blipFill>
          </mc:Fallback>
        </mc:AlternateContent>
        <p:spPr>
          <a:xfrm>
            <a:off x="6522913" y="2726039"/>
            <a:ext cx="1850926" cy="18509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open edge guards</a:t>
            </a:r>
          </a:p>
        </p:txBody>
      </p:sp>
      <p:pic>
        <p:nvPicPr>
          <p:cNvPr id="6" name="Picture 5" descr="starshaped-unadmissibility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-1604" t="-1604" r="-1604" b="-1604"/>
              <a:stretch>
                <a:fillRect/>
              </a:stretch>
            </p:blipFill>
          </mc:Choice>
          <mc:Fallback>
            <p:blipFill>
              <a:blip r:embed="rId6"/>
              <a:srcRect l="-1604" t="-1604" r="-1604" b="-1604"/>
              <a:stretch>
                <a:fillRect/>
              </a:stretch>
            </p:blipFill>
          </mc:Fallback>
        </mc:AlternateContent>
        <p:spPr>
          <a:xfrm>
            <a:off x="467609" y="928999"/>
            <a:ext cx="5524259" cy="55242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/>
          <p:cNvSpPr txBox="1"/>
          <p:nvPr/>
        </p:nvSpPr>
        <p:spPr>
          <a:xfrm>
            <a:off x="5664093" y="2284960"/>
            <a:ext cx="3632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Inspired by </a:t>
            </a:r>
            <a:r>
              <a:rPr lang="en-US" sz="2000" dirty="0" err="1" smtClean="0">
                <a:solidFill>
                  <a:schemeClr val="bg1"/>
                </a:solidFill>
              </a:rPr>
              <a:t>Shermer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open edge guards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87983" y="1778709"/>
            <a:ext cx="4059890" cy="4134381"/>
            <a:chOff x="1759864" y="863516"/>
            <a:chExt cx="5597056" cy="5699753"/>
          </a:xfrm>
        </p:grpSpPr>
        <p:sp>
          <p:nvSpPr>
            <p:cNvPr id="12" name="Rectangle 11"/>
            <p:cNvSpPr/>
            <p:nvPr/>
          </p:nvSpPr>
          <p:spPr>
            <a:xfrm>
              <a:off x="1759864" y="863516"/>
              <a:ext cx="5597056" cy="5699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combinatorial-lowerbound-examp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08636" y="1017723"/>
              <a:ext cx="5166858" cy="5391504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19865" y="5955021"/>
            <a:ext cx="40280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n-16 necessary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3520" y="5955021"/>
            <a:ext cx="40280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n-2 sufficient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95607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the set of simple polygons that can be guarded: </a:t>
            </a:r>
          </a:p>
        </p:txBody>
      </p:sp>
      <p:pic>
        <p:nvPicPr>
          <p:cNvPr id="11" name="Picture 10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-3618" t="-12000" r="-3618" b="-12000"/>
              <a:stretch>
                <a:fillRect/>
              </a:stretch>
            </p:blipFill>
          </mc:Choice>
          <mc:Fallback>
            <p:blipFill>
              <a:blip r:embed="rId6"/>
              <a:srcRect l="-3618" t="-12000" r="-3618" b="-12000"/>
              <a:stretch>
                <a:fillRect/>
              </a:stretch>
            </p:blipFill>
          </mc:Fallback>
        </mc:AlternateContent>
        <p:spPr>
          <a:xfrm rot="5400000">
            <a:off x="4648616" y="3137042"/>
            <a:ext cx="4170768" cy="145410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open edge guards</a:t>
            </a:r>
          </a:p>
        </p:txBody>
      </p:sp>
      <p:pic>
        <p:nvPicPr>
          <p:cNvPr id="18" name="Picture 17" descr="np-schem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1579" t="-2609" r="-1579" b="-2609"/>
              <a:stretch>
                <a:fillRect/>
              </a:stretch>
            </p:blipFill>
          </mc:Choice>
          <mc:Fallback>
            <p:blipFill>
              <a:blip r:embed="rId4"/>
              <a:srcRect l="-1579" t="-2609" r="-1579" b="-2609"/>
              <a:stretch>
                <a:fillRect/>
              </a:stretch>
            </p:blipFill>
          </mc:Fallback>
        </mc:AlternateContent>
        <p:spPr>
          <a:xfrm>
            <a:off x="704833" y="972612"/>
            <a:ext cx="7747891" cy="47831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/>
          <p:cNvSpPr txBox="1"/>
          <p:nvPr/>
        </p:nvSpPr>
        <p:spPr>
          <a:xfrm>
            <a:off x="0" y="592806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Every hidden vertex problem is a hidden open edge problem.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903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This is joint work with the following: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Sarah Cannon, Diane </a:t>
            </a:r>
            <a:r>
              <a:rPr lang="en-US" sz="3200" dirty="0" err="1" smtClean="0">
                <a:solidFill>
                  <a:schemeClr val="bg1"/>
                </a:solidFill>
              </a:rPr>
              <a:t>Souvaine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Csaba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Tóth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Godfried</a:t>
            </a:r>
            <a:r>
              <a:rPr lang="en-US" sz="3200" dirty="0" smtClean="0">
                <a:solidFill>
                  <a:schemeClr val="bg1"/>
                </a:solidFill>
              </a:rPr>
              <a:t> Toussaint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An art gallery example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12502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000" dirty="0" smtClean="0">
                <a:solidFill>
                  <a:schemeClr val="bg1"/>
                </a:solidFill>
              </a:rPr>
              <a:t>[</a:t>
            </a:r>
            <a:r>
              <a:rPr lang="en-US" sz="3000" dirty="0" err="1" smtClean="0">
                <a:solidFill>
                  <a:schemeClr val="bg1"/>
                </a:solidFill>
              </a:rPr>
              <a:t>Chvátal</a:t>
            </a:r>
            <a:r>
              <a:rPr lang="en-US" sz="3000" dirty="0" smtClean="0">
                <a:solidFill>
                  <a:schemeClr val="bg1"/>
                </a:solidFill>
              </a:rPr>
              <a:t> 1975]: n/3 point guards are sometimes necessary</a:t>
            </a:r>
          </a:p>
          <a:p>
            <a:pPr marL="742950" indent="-742950"/>
            <a:r>
              <a:rPr lang="en-US" sz="3000" dirty="0" smtClean="0">
                <a:solidFill>
                  <a:schemeClr val="bg1"/>
                </a:solidFill>
              </a:rPr>
              <a:t>and always sufficient to guard a simple </a:t>
            </a:r>
            <a:r>
              <a:rPr lang="en-US" sz="3000" dirty="0" err="1" smtClean="0">
                <a:solidFill>
                  <a:schemeClr val="bg1"/>
                </a:solidFill>
              </a:rPr>
              <a:t>n-gon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Picture 9" descr="com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-2022" t="-6372" r="-2022" b="-6372"/>
              <a:stretch>
                <a:fillRect/>
              </a:stretch>
            </p:blipFill>
          </mc:Choice>
          <mc:Fallback>
            <p:blipFill>
              <a:blip r:embed="rId3"/>
              <a:srcRect l="-2022" t="-6372" r="-2022" b="-6372"/>
              <a:stretch>
                <a:fillRect/>
              </a:stretch>
            </p:blipFill>
          </mc:Fallback>
        </mc:AlternateContent>
        <p:spPr>
          <a:xfrm>
            <a:off x="151823" y="3483423"/>
            <a:ext cx="4404453" cy="15149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-3117" t="-4311" r="-3117" b="-4311"/>
              <a:stretch>
                <a:fillRect/>
              </a:stretch>
            </p:blipFill>
          </mc:Choice>
          <mc:Fallback>
            <p:blipFill>
              <a:blip r:embed="rId5"/>
              <a:srcRect l="-3117" t="-4311" r="-3117" b="-4311"/>
              <a:stretch>
                <a:fillRect/>
              </a:stretch>
            </p:blipFill>
          </mc:Fallback>
        </mc:AlternateContent>
        <p:spPr>
          <a:xfrm>
            <a:off x="4764714" y="2821623"/>
            <a:ext cx="4245535" cy="313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/>
          <p:cNvSpPr txBox="1"/>
          <p:nvPr/>
        </p:nvSpPr>
        <p:spPr>
          <a:xfrm>
            <a:off x="1389101" y="4998352"/>
            <a:ext cx="285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Necessity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0303" y="5978471"/>
            <a:ext cx="186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Sufficiency</a:t>
            </a:r>
          </a:p>
        </p:txBody>
      </p:sp>
      <p:sp>
        <p:nvSpPr>
          <p:cNvPr id="14" name="Oval 13"/>
          <p:cNvSpPr/>
          <p:nvPr/>
        </p:nvSpPr>
        <p:spPr>
          <a:xfrm>
            <a:off x="6705600" y="3920068"/>
            <a:ext cx="95251" cy="95251"/>
          </a:xfrm>
          <a:prstGeom prst="ellipse">
            <a:avLst/>
          </a:prstGeom>
          <a:solidFill>
            <a:srgbClr val="2BFF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Guard varieties: points, vertices, edges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256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In addition to point and vertex guards, we also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consider polygon edges as guards:</a:t>
            </a:r>
          </a:p>
        </p:txBody>
      </p:sp>
      <p:pic>
        <p:nvPicPr>
          <p:cNvPr id="6" name="Picture 5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-2182" t="-8889" r="-2182" b="-8889"/>
              <a:stretch>
                <a:fillRect/>
              </a:stretch>
            </p:blipFill>
          </mc:Choice>
          <mc:Fallback>
            <p:blipFill>
              <a:blip r:embed="rId3"/>
              <a:srcRect l="-2182" t="-8889" r="-2182" b="-8889"/>
              <a:stretch>
                <a:fillRect/>
              </a:stretch>
            </p:blipFill>
          </mc:Fallback>
        </mc:AlternateContent>
        <p:spPr>
          <a:xfrm>
            <a:off x="942019" y="2778531"/>
            <a:ext cx="7195032" cy="19930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/>
          <p:cNvSpPr txBox="1"/>
          <p:nvPr/>
        </p:nvSpPr>
        <p:spPr>
          <a:xfrm>
            <a:off x="0" y="50550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Definition detail: are endpoints part of an edge?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Open and closed edge guards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95988" y="3102314"/>
            <a:ext cx="149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Closed </a:t>
            </a:r>
          </a:p>
        </p:txBody>
      </p:sp>
      <p:pic>
        <p:nvPicPr>
          <p:cNvPr id="29" name="Picture 28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-2802" t="-12203" r="-2802" b="-12203"/>
              <a:stretch>
                <a:fillRect/>
              </a:stretch>
            </p:blipFill>
          </mc:Choice>
          <mc:Fallback>
            <p:blipFill>
              <a:blip r:embed="rId3"/>
              <a:srcRect l="-2802" t="-12203" r="-2802" b="-12203"/>
              <a:stretch>
                <a:fillRect/>
              </a:stretch>
            </p:blipFill>
          </mc:Fallback>
        </mc:AlternateContent>
        <p:spPr>
          <a:xfrm>
            <a:off x="1106216" y="1174276"/>
            <a:ext cx="7023031" cy="18993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TextBox 29"/>
          <p:cNvSpPr txBox="1"/>
          <p:nvPr/>
        </p:nvSpPr>
        <p:spPr>
          <a:xfrm>
            <a:off x="5967367" y="3102314"/>
            <a:ext cx="149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" y="4003260"/>
            <a:ext cx="873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Closed edge guards include endpoints and see more.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489242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Example: 3n/10 </a:t>
            </a:r>
            <a:r>
              <a:rPr lang="en-US" sz="2800" i="1" dirty="0" smtClean="0">
                <a:solidFill>
                  <a:schemeClr val="bg1"/>
                </a:solidFill>
              </a:rPr>
              <a:t>closed</a:t>
            </a:r>
            <a:r>
              <a:rPr lang="en-US" sz="2800" dirty="0" smtClean="0">
                <a:solidFill>
                  <a:schemeClr val="bg1"/>
                </a:solidFill>
              </a:rPr>
              <a:t> edge guards are always sufficient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for </a:t>
            </a:r>
            <a:r>
              <a:rPr lang="en-US" sz="2800" dirty="0" err="1" smtClean="0">
                <a:solidFill>
                  <a:schemeClr val="bg1"/>
                </a:solidFill>
              </a:rPr>
              <a:t>n-gons</a:t>
            </a:r>
            <a:r>
              <a:rPr lang="en-US" sz="2800" dirty="0" smtClean="0">
                <a:solidFill>
                  <a:schemeClr val="bg1"/>
                </a:solidFill>
              </a:rPr>
              <a:t>, n/3 </a:t>
            </a:r>
            <a:r>
              <a:rPr lang="en-US" sz="2800" i="1" dirty="0" smtClean="0">
                <a:solidFill>
                  <a:schemeClr val="bg1"/>
                </a:solidFill>
              </a:rPr>
              <a:t>open</a:t>
            </a:r>
            <a:r>
              <a:rPr lang="en-US" sz="2800" dirty="0" smtClean="0">
                <a:solidFill>
                  <a:schemeClr val="bg1"/>
                </a:solidFill>
              </a:rPr>
              <a:t> edge guards are sometimes necessary.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3497" y="4414558"/>
            <a:ext cx="43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smtClean="0">
                <a:solidFill>
                  <a:schemeClr val="bg1"/>
                </a:solidFill>
              </a:rPr>
              <a:t>n/3 necessity</a:t>
            </a:r>
          </a:p>
        </p:txBody>
      </p:sp>
      <p:pic>
        <p:nvPicPr>
          <p:cNvPr id="8" name="Picture 7" descr="Screen shot 2012-01-05 at 12.51.5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" y="1913476"/>
            <a:ext cx="4363360" cy="2467669"/>
          </a:xfrm>
          <a:prstGeom prst="rect">
            <a:avLst/>
          </a:prstGeom>
        </p:spPr>
      </p:pic>
      <p:pic>
        <p:nvPicPr>
          <p:cNvPr id="9" name="Picture 8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-3130" t="-2927" r="-3130" b="-2927"/>
              <a:stretch>
                <a:fillRect/>
              </a:stretch>
            </p:blipFill>
          </mc:Choice>
          <mc:Fallback>
            <p:blipFill>
              <a:blip r:embed="rId5"/>
              <a:srcRect l="-3130" t="-2927" r="-3130" b="-2927"/>
              <a:stretch>
                <a:fillRect/>
              </a:stretch>
            </p:blipFill>
          </mc:Fallback>
        </mc:AlternateContent>
        <p:spPr>
          <a:xfrm>
            <a:off x="4652702" y="869122"/>
            <a:ext cx="4291724" cy="45727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4652702" y="5441832"/>
            <a:ext cx="43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smtClean="0">
                <a:solidFill>
                  <a:schemeClr val="bg1"/>
                </a:solidFill>
              </a:rPr>
              <a:t>n/2 sufficiency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Open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1-04 at 1.20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" y="1913475"/>
            <a:ext cx="4363360" cy="245188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3497" y="4414558"/>
            <a:ext cx="43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smtClean="0">
                <a:solidFill>
                  <a:schemeClr val="bg1"/>
                </a:solidFill>
              </a:rPr>
              <a:t>n/4 necessary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6889" y="5747348"/>
            <a:ext cx="43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smtClean="0">
                <a:solidFill>
                  <a:schemeClr val="bg1"/>
                </a:solidFill>
              </a:rPr>
              <a:t>n/3 sufficient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Closed edges</a:t>
            </a:r>
          </a:p>
        </p:txBody>
      </p:sp>
      <p:pic>
        <p:nvPicPr>
          <p:cNvPr id="11" name="Picture 10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3117" t="-4311" r="-3117" b="-4311"/>
              <a:stretch>
                <a:fillRect/>
              </a:stretch>
            </p:blipFill>
          </mc:Choice>
          <mc:Fallback>
            <p:blipFill>
              <a:blip r:embed="rId4"/>
              <a:srcRect l="-3117" t="-4311" r="-3117" b="-4311"/>
              <a:stretch>
                <a:fillRect/>
              </a:stretch>
            </p:blipFill>
          </mc:Fallback>
        </mc:AlternateContent>
        <p:spPr>
          <a:xfrm>
            <a:off x="4764714" y="2466842"/>
            <a:ext cx="4245535" cy="31383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Screen shot 2012-01-25 at 8.19.18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714" y="667337"/>
            <a:ext cx="4296908" cy="10012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4714" y="1668558"/>
            <a:ext cx="429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smtClean="0">
                <a:solidFill>
                  <a:schemeClr val="bg1"/>
                </a:solidFill>
              </a:rPr>
              <a:t>3n/10 sufficient(?)</a:t>
            </a:r>
          </a:p>
        </p:txBody>
      </p:sp>
      <p:sp>
        <p:nvSpPr>
          <p:cNvPr id="9" name="Oval 8"/>
          <p:cNvSpPr/>
          <p:nvPr/>
        </p:nvSpPr>
        <p:spPr>
          <a:xfrm>
            <a:off x="6699249" y="3562349"/>
            <a:ext cx="95251" cy="95251"/>
          </a:xfrm>
          <a:prstGeom prst="ellipse">
            <a:avLst/>
          </a:prstGeom>
          <a:solidFill>
            <a:srgbClr val="2BFF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Polygon varieties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12038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We usually think of </a:t>
            </a:r>
            <a:r>
              <a:rPr lang="en-US" sz="2800" i="1" dirty="0" smtClean="0">
                <a:solidFill>
                  <a:schemeClr val="bg1"/>
                </a:solidFill>
              </a:rPr>
              <a:t>simple</a:t>
            </a:r>
            <a:r>
              <a:rPr lang="en-US" sz="2800" dirty="0" smtClean="0">
                <a:solidFill>
                  <a:schemeClr val="bg1"/>
                </a:solidFill>
              </a:rPr>
              <a:t> polygons: polygons without holes.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0334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i="1" dirty="0" smtClean="0">
                <a:solidFill>
                  <a:schemeClr val="bg1"/>
                </a:solidFill>
              </a:rPr>
              <a:t>General</a:t>
            </a:r>
            <a:r>
              <a:rPr lang="en-US" sz="2800" dirty="0" smtClean="0">
                <a:solidFill>
                  <a:schemeClr val="bg1"/>
                </a:solidFill>
              </a:rPr>
              <a:t> polygons allow holes:</a:t>
            </a:r>
            <a:endParaRPr lang="en-US" sz="2800" i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2707" t="-5538" r="-2707" b="-5538"/>
              <a:stretch>
                <a:fillRect/>
              </a:stretch>
            </p:blipFill>
          </mc:Choice>
          <mc:Fallback>
            <p:blipFill>
              <a:blip r:embed="rId4"/>
              <a:srcRect l="-2707" t="-5538" r="-2707" b="-5538"/>
              <a:stretch>
                <a:fillRect/>
              </a:stretch>
            </p:blipFill>
          </mc:Fallback>
        </mc:AlternateContent>
        <p:spPr>
          <a:xfrm>
            <a:off x="4652887" y="1843351"/>
            <a:ext cx="2253732" cy="11606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-3582" r="-3582"/>
              <a:stretch>
                <a:fillRect/>
              </a:stretch>
            </p:blipFill>
          </mc:Choice>
          <mc:Fallback>
            <p:blipFill>
              <a:blip r:embed="rId6"/>
              <a:srcRect l="-3582" r="-3582"/>
              <a:stretch>
                <a:fillRect/>
              </a:stretch>
            </p:blipFill>
          </mc:Fallback>
        </mc:AlternateContent>
        <p:spPr>
          <a:xfrm>
            <a:off x="4595810" y="4467680"/>
            <a:ext cx="2343044" cy="12291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 l="-4966" r="-4966"/>
              <a:stretch>
                <a:fillRect/>
              </a:stretch>
            </p:blipFill>
          </mc:Choice>
          <mc:Fallback>
            <p:blipFill>
              <a:blip r:embed="rId8"/>
              <a:srcRect l="-4966" r="-4966"/>
              <a:stretch>
                <a:fillRect/>
              </a:stretch>
            </p:blipFill>
          </mc:Fallback>
        </mc:AlternateContent>
        <p:spPr>
          <a:xfrm>
            <a:off x="154673" y="4169674"/>
            <a:ext cx="2330906" cy="17693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rcRect l="-6857" t="-8090" r="-6857" b="-8090"/>
              <a:stretch>
                <a:fillRect/>
              </a:stretch>
            </p:blipFill>
          </mc:Choice>
          <mc:Fallback>
            <p:blipFill>
              <a:blip r:embed="rId10"/>
              <a:srcRect l="-6857" t="-8090" r="-6857" b="-8090"/>
              <a:stretch>
                <a:fillRect/>
              </a:stretch>
            </p:blipFill>
          </mc:Fallback>
        </mc:AlternateContent>
        <p:spPr>
          <a:xfrm>
            <a:off x="7082047" y="4281703"/>
            <a:ext cx="1901809" cy="16469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point_and_vertex_gu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rcRect l="-5581" t="-4472" r="-5581" b="-4472"/>
              <a:stretch>
                <a:fillRect/>
              </a:stretch>
            </p:blipFill>
          </mc:Choice>
          <mc:Fallback>
            <p:blipFill>
              <a:blip r:embed="rId12"/>
              <a:srcRect l="-5581" t="-4472" r="-5581" b="-4472"/>
              <a:stretch>
                <a:fillRect/>
              </a:stretch>
            </p:blipFill>
          </mc:Fallback>
        </mc:AlternateContent>
        <p:spPr>
          <a:xfrm>
            <a:off x="2641206" y="3877082"/>
            <a:ext cx="1821180" cy="22275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/>
          <p:cNvSpPr txBox="1"/>
          <p:nvPr/>
        </p:nvSpPr>
        <p:spPr>
          <a:xfrm>
            <a:off x="0" y="307813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A number of subclasses of simple polygons also exist: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672" y="5955241"/>
            <a:ext cx="188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err="1" smtClean="0">
                <a:solidFill>
                  <a:schemeClr val="bg1"/>
                </a:solidFill>
              </a:rPr>
              <a:t>starshaped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206" y="6104662"/>
            <a:ext cx="1821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smtClean="0">
                <a:solidFill>
                  <a:schemeClr val="bg1"/>
                </a:solidFill>
              </a:rPr>
              <a:t>spiral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95810" y="5766715"/>
            <a:ext cx="234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smtClean="0">
                <a:solidFill>
                  <a:schemeClr val="bg1"/>
                </a:solidFill>
              </a:rPr>
              <a:t>monotone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2047" y="5928662"/>
            <a:ext cx="190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800" dirty="0" smtClean="0">
                <a:solidFill>
                  <a:schemeClr val="bg1"/>
                </a:solidFill>
              </a:rPr>
              <a:t>orthogonal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guarding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75405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[</a:t>
            </a:r>
            <a:r>
              <a:rPr lang="en-US" sz="2800" dirty="0" err="1" smtClean="0">
                <a:solidFill>
                  <a:schemeClr val="bg1"/>
                </a:solidFill>
              </a:rPr>
              <a:t>Shermer</a:t>
            </a:r>
            <a:r>
              <a:rPr lang="en-US" sz="2800" dirty="0" smtClean="0">
                <a:solidFill>
                  <a:schemeClr val="bg1"/>
                </a:solidFill>
              </a:rPr>
              <a:t> 1989] introduced the idea of hidden guarding: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requiring that no guard may see another guard.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45007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Unlike other guarding problems focused on </a:t>
            </a:r>
            <a:r>
              <a:rPr lang="en-US" sz="2800" i="1" dirty="0" smtClean="0">
                <a:solidFill>
                  <a:schemeClr val="bg1"/>
                </a:solidFill>
              </a:rPr>
              <a:t>minimization</a:t>
            </a:r>
            <a:r>
              <a:rPr lang="en-US" sz="2800" dirty="0" smtClean="0">
                <a:solidFill>
                  <a:schemeClr val="bg1"/>
                </a:solidFill>
              </a:rPr>
              <a:t>, a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primary question in hidden guarding is existence: can every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polygon be guarded?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16883</TotalTime>
  <Words>1577</Words>
  <Application>Microsoft Macintosh PowerPoint</Application>
  <PresentationFormat>On-screen Show (4:3)</PresentationFormat>
  <Paragraphs>183</Paragraphs>
  <Slides>28</Slides>
  <Notes>19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Hidden Guards in Art Gallery Problems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Galleries</dc:title>
  <dc:creator>Andrew Winslow</dc:creator>
  <cp:lastModifiedBy>Andrew Winslow</cp:lastModifiedBy>
  <cp:revision>662</cp:revision>
  <dcterms:created xsi:type="dcterms:W3CDTF">2012-02-06T00:41:15Z</dcterms:created>
  <dcterms:modified xsi:type="dcterms:W3CDTF">2012-02-06T22:17:04Z</dcterms:modified>
</cp:coreProperties>
</file>