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04" r:id="rId3"/>
    <p:sldId id="303" r:id="rId4"/>
    <p:sldId id="305" r:id="rId5"/>
    <p:sldId id="267" r:id="rId6"/>
    <p:sldId id="275" r:id="rId7"/>
    <p:sldId id="269" r:id="rId8"/>
    <p:sldId id="268" r:id="rId9"/>
    <p:sldId id="282" r:id="rId10"/>
    <p:sldId id="272" r:id="rId11"/>
    <p:sldId id="273" r:id="rId12"/>
    <p:sldId id="291" r:id="rId13"/>
    <p:sldId id="289" r:id="rId14"/>
    <p:sldId id="292" r:id="rId15"/>
    <p:sldId id="312" r:id="rId16"/>
    <p:sldId id="313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DDC"/>
    <a:srgbClr val="FF8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058D-3E9B-C64E-9C75-F00F2DC8DA4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352CD-D074-DB4D-B760-F502D9346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</a:t>
            </a:r>
            <a:r>
              <a:rPr lang="en-US" baseline="0" dirty="0" smtClean="0"/>
              <a:t> the structure…is not the exact string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choice of </a:t>
            </a:r>
            <a:r>
              <a:rPr lang="en-US" dirty="0" err="1" smtClean="0"/>
              <a:t>interleavings</a:t>
            </a:r>
            <a:r>
              <a:rPr lang="en-US" dirty="0" smtClean="0"/>
              <a:t> to exploit badness of </a:t>
            </a:r>
            <a:r>
              <a:rPr lang="en-US" dirty="0" err="1" smtClean="0"/>
              <a:t>CFGs</a:t>
            </a:r>
            <a:r>
              <a:rPr lang="en-US" dirty="0" smtClean="0"/>
              <a:t> at encoding these</a:t>
            </a:r>
          </a:p>
          <a:p>
            <a:r>
              <a:rPr lang="en-US" dirty="0" smtClean="0"/>
              <a:t>choice of shift permutations to exploit goodness of self-assembly</a:t>
            </a:r>
            <a:r>
              <a:rPr lang="en-US" baseline="0" dirty="0" smtClean="0"/>
              <a:t> at generating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glues on A, B, C the same, change</a:t>
            </a:r>
            <a:r>
              <a:rPr lang="en-US" baseline="0" dirty="0" smtClean="0"/>
              <a:t> glues on D, E, 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spaces don’t matter…will see</a:t>
            </a:r>
            <a:r>
              <a:rPr lang="en-US" baseline="0" dirty="0" smtClean="0"/>
              <a:t> in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empty</a:t>
            </a:r>
            <a:r>
              <a:rPr lang="en-US" baseline="0" dirty="0" smtClean="0"/>
              <a:t> tiles don’t matter….</a:t>
            </a:r>
            <a:r>
              <a:rPr lang="en-US" baseline="0" dirty="0" err="1" smtClean="0"/>
              <a:t>lempel-ziv</a:t>
            </a:r>
            <a:r>
              <a:rPr lang="en-US" baseline="0" dirty="0" smtClean="0"/>
              <a:t> factorization still has this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infinite number of tiles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combining perfectly (ignoring concentration, volume, time…)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bins</a:t>
            </a:r>
            <a:r>
              <a:rPr lang="en-US" baseline="0" dirty="0" smtClean="0"/>
              <a:t> can be mixing with multiple other bins (ignoring volume/concentration issues)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now assume one product per mixing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reuse bins</a:t>
            </a:r>
          </a:p>
          <a:p>
            <a:r>
              <a:rPr lang="en-US" baseline="0" dirty="0" smtClean="0"/>
              <a:t>intermediate bin contents are uniquely determined</a:t>
            </a:r>
          </a:p>
          <a:p>
            <a:r>
              <a:rPr lang="en-US" baseline="0" dirty="0" smtClean="0"/>
              <a:t>measure of size is reasonable…lower bounded by # tile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production rules, start symbol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each mixing with a production rule:</a:t>
            </a:r>
          </a:p>
          <a:p>
            <a:r>
              <a:rPr lang="en-US" baseline="0" dirty="0" smtClean="0"/>
              <a:t>left hand side symbol is product</a:t>
            </a:r>
          </a:p>
          <a:p>
            <a:r>
              <a:rPr lang="en-US" baseline="0" dirty="0" smtClean="0"/>
              <a:t>right hand side symbols are reagents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go the other direction but constant-factor size increase</a:t>
            </a:r>
          </a:p>
          <a:p>
            <a:r>
              <a:rPr lang="en-US" baseline="0" dirty="0" smtClean="0"/>
              <a:t>intuition: production rule specifies reagent/product *and* where reagents go in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good: linear-time,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O(log(assembly</a:t>
            </a:r>
            <a:r>
              <a:rPr lang="en-US" baseline="0" dirty="0" smtClean="0"/>
              <a:t> size))-approximation</a:t>
            </a:r>
          </a:p>
          <a:p>
            <a:r>
              <a:rPr lang="en-US" baseline="0" dirty="0" smtClean="0"/>
              <a:t>lower bound of </a:t>
            </a:r>
            <a:r>
              <a:rPr lang="en-US" baseline="0" dirty="0" err="1" smtClean="0"/>
              <a:t>O(log/loglog</a:t>
            </a:r>
            <a:r>
              <a:rPr lang="en-US" baseline="0" dirty="0" smtClean="0"/>
              <a:t>) for polynomial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058"/>
            <a:ext cx="7772400" cy="1470025"/>
          </a:xfrm>
        </p:spPr>
        <p:txBody>
          <a:bodyPr/>
          <a:lstStyle/>
          <a:p>
            <a:r>
              <a:rPr lang="en-US" dirty="0" smtClean="0"/>
              <a:t>One-Dimensional Staged </a:t>
            </a:r>
            <a:br>
              <a:rPr lang="en-US" dirty="0" smtClean="0"/>
            </a:br>
            <a:r>
              <a:rPr lang="en-US" dirty="0" smtClean="0"/>
              <a:t>Self-Assembly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39040"/>
            <a:ext cx="9143999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Erik </a:t>
            </a:r>
            <a:r>
              <a:rPr lang="en-US" dirty="0" err="1" smtClean="0"/>
              <a:t>Demaine</a:t>
            </a:r>
            <a:r>
              <a:rPr lang="en-US" dirty="0" smtClean="0"/>
              <a:t>, Sarah </a:t>
            </a:r>
            <a:r>
              <a:rPr lang="en-US" dirty="0" err="1" smtClean="0"/>
              <a:t>Eisenstat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Mashhood</a:t>
            </a:r>
            <a:r>
              <a:rPr lang="en-US" dirty="0" smtClean="0"/>
              <a:t> </a:t>
            </a:r>
            <a:r>
              <a:rPr lang="en-US" dirty="0" err="1" smtClean="0"/>
              <a:t>Ishaque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Andrew Winslow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4935" y="3482836"/>
            <a:ext cx="615686" cy="61568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83563" y="3483381"/>
            <a:ext cx="615686" cy="615686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917473" y="2787871"/>
            <a:ext cx="651323" cy="503455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668199" y="2810681"/>
            <a:ext cx="651320" cy="457836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07092" y="2007762"/>
            <a:ext cx="615686" cy="61568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91406" y="2007761"/>
            <a:ext cx="615686" cy="615686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tufts_logo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598" y="5548869"/>
            <a:ext cx="1167204" cy="1167204"/>
          </a:xfrm>
          <a:prstGeom prst="rect">
            <a:avLst/>
          </a:prstGeom>
        </p:spPr>
      </p:pic>
      <p:pic>
        <p:nvPicPr>
          <p:cNvPr id="34" name="Picture 33" descr="mit_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2" y="5651847"/>
            <a:ext cx="1646239" cy="97337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058653" y="5944709"/>
            <a:ext cx="52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Funding in part by NSF grant </a:t>
            </a:r>
            <a:r>
              <a:rPr lang="en-US" sz="2000" dirty="0"/>
              <a:t>CBET-</a:t>
            </a:r>
            <a:r>
              <a:rPr lang="en-US" sz="2000" dirty="0" smtClean="0"/>
              <a:t>0941538.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120939" y="2652991"/>
            <a:ext cx="4480343" cy="392584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General Mixing Example</a:t>
            </a:r>
            <a:endParaRPr lang="en-US" sz="32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425332" y="2903896"/>
            <a:ext cx="4108020" cy="523220"/>
            <a:chOff x="425332" y="2903896"/>
            <a:chExt cx="4108020" cy="523220"/>
          </a:xfrm>
        </p:grpSpPr>
        <p:grpSp>
          <p:nvGrpSpPr>
            <p:cNvPr id="5" name="Group 128"/>
            <p:cNvGrpSpPr/>
            <p:nvPr/>
          </p:nvGrpSpPr>
          <p:grpSpPr>
            <a:xfrm>
              <a:off x="2204342" y="2903896"/>
              <a:ext cx="463155" cy="523220"/>
              <a:chOff x="7804592" y="4275566"/>
              <a:chExt cx="463155" cy="52322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7804593" y="4327938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rot="5400000" flipH="1" flipV="1">
                <a:off x="8035630" y="4560848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7574065" y="4560848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7851538" y="4275566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6" name="Group 82"/>
            <p:cNvGrpSpPr/>
            <p:nvPr/>
          </p:nvGrpSpPr>
          <p:grpSpPr>
            <a:xfrm>
              <a:off x="425332" y="2903896"/>
              <a:ext cx="687660" cy="523220"/>
              <a:chOff x="6441596" y="1139674"/>
              <a:chExt cx="687660" cy="52322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6441597" y="1192046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rot="5400000" flipH="1" flipV="1">
                <a:off x="6211069" y="1424956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6488541" y="1139674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845692" y="2903896"/>
              <a:ext cx="687660" cy="523220"/>
              <a:chOff x="4963841" y="1544117"/>
              <a:chExt cx="687660" cy="523220"/>
            </a:xfrm>
          </p:grpSpPr>
          <p:grpSp>
            <p:nvGrpSpPr>
              <p:cNvPr id="48" name="Group 82"/>
              <p:cNvGrpSpPr/>
              <p:nvPr/>
            </p:nvGrpSpPr>
            <p:grpSpPr>
              <a:xfrm>
                <a:off x="4963841" y="1544117"/>
                <a:ext cx="687660" cy="523220"/>
                <a:chOff x="6441596" y="1139674"/>
                <a:chExt cx="687660" cy="52322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644159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 rot="5400000" flipH="1" flipV="1">
                  <a:off x="6211069" y="1424956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648854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5194085" y="1826149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>
            <a:off x="4749602" y="3345903"/>
            <a:ext cx="69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Assemblies combine in all possible ways.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70165" y="3536687"/>
            <a:ext cx="1562420" cy="1079228"/>
            <a:chOff x="2470165" y="3536687"/>
            <a:chExt cx="1562420" cy="1079228"/>
          </a:xfrm>
        </p:grpSpPr>
        <p:grpSp>
          <p:nvGrpSpPr>
            <p:cNvPr id="73" name="Group 72"/>
            <p:cNvGrpSpPr/>
            <p:nvPr/>
          </p:nvGrpSpPr>
          <p:grpSpPr>
            <a:xfrm>
              <a:off x="2517110" y="4092695"/>
              <a:ext cx="1150815" cy="523220"/>
              <a:chOff x="1581679" y="4047223"/>
              <a:chExt cx="1150815" cy="52322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581679" y="4047223"/>
                <a:ext cx="463155" cy="523220"/>
                <a:chOff x="1627034" y="1588325"/>
                <a:chExt cx="463155" cy="52322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627035" y="1640697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rot="5400000" flipH="1" flipV="1">
                  <a:off x="1858072" y="1873607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5400000" flipH="1" flipV="1">
                  <a:off x="1396507" y="1873607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1673980" y="1588325"/>
                  <a:ext cx="4146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2035565" y="4047223"/>
                <a:ext cx="696929" cy="523220"/>
                <a:chOff x="4954572" y="1544117"/>
                <a:chExt cx="696929" cy="523220"/>
              </a:xfrm>
            </p:grpSpPr>
            <p:grpSp>
              <p:nvGrpSpPr>
                <p:cNvPr id="65" name="Group 82"/>
                <p:cNvGrpSpPr/>
                <p:nvPr/>
              </p:nvGrpSpPr>
              <p:grpSpPr>
                <a:xfrm>
                  <a:off x="4954572" y="1544117"/>
                  <a:ext cx="696929" cy="523220"/>
                  <a:chOff x="6432327" y="1139674"/>
                  <a:chExt cx="696929" cy="523220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6432327" y="1192046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488541" y="1139674"/>
                    <a:ext cx="6407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 rot="5400000" flipH="1" flipV="1">
                  <a:off x="5194085" y="1826149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traight Arrow Connector 84"/>
            <p:cNvCxnSpPr/>
            <p:nvPr/>
          </p:nvCxnSpPr>
          <p:spPr>
            <a:xfrm rot="10800000" flipV="1">
              <a:off x="3157826" y="3536687"/>
              <a:ext cx="874759" cy="5197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16200000" flipH="1">
              <a:off x="2357021" y="3649831"/>
              <a:ext cx="556008" cy="3297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214208" y="1582504"/>
            <a:ext cx="463155" cy="523220"/>
            <a:chOff x="1627034" y="1588325"/>
            <a:chExt cx="463155" cy="523220"/>
          </a:xfrm>
        </p:grpSpPr>
        <p:sp>
          <p:nvSpPr>
            <p:cNvPr id="67" name="Rectangle 66"/>
            <p:cNvSpPr/>
            <p:nvPr/>
          </p:nvSpPr>
          <p:spPr>
            <a:xfrm>
              <a:off x="1627035" y="1640697"/>
              <a:ext cx="461565" cy="46156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5400000" flipH="1" flipV="1">
              <a:off x="1858072" y="1873607"/>
              <a:ext cx="462644" cy="1590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1396507" y="1873607"/>
              <a:ext cx="462644" cy="1590"/>
            </a:xfrm>
            <a:prstGeom prst="line">
              <a:avLst/>
            </a:prstGeom>
            <a:ln w="508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673980" y="1588325"/>
              <a:ext cx="414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3" name="Group 82"/>
          <p:cNvGrpSpPr/>
          <p:nvPr/>
        </p:nvGrpSpPr>
        <p:grpSpPr>
          <a:xfrm>
            <a:off x="1060292" y="1574029"/>
            <a:ext cx="687660" cy="523220"/>
            <a:chOff x="6441596" y="1139674"/>
            <a:chExt cx="687660" cy="523220"/>
          </a:xfrm>
        </p:grpSpPr>
        <p:sp>
          <p:nvSpPr>
            <p:cNvPr id="105" name="Rectangle 104"/>
            <p:cNvSpPr/>
            <p:nvPr/>
          </p:nvSpPr>
          <p:spPr>
            <a:xfrm>
              <a:off x="6441597" y="1192046"/>
              <a:ext cx="461565" cy="46156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6211069" y="1424956"/>
              <a:ext cx="462644" cy="1590"/>
            </a:xfrm>
            <a:prstGeom prst="line">
              <a:avLst/>
            </a:prstGeom>
            <a:ln w="508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88541" y="1139674"/>
              <a:ext cx="640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rot="16200000" flipH="1">
            <a:off x="1266806" y="2241663"/>
            <a:ext cx="335646" cy="2651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2270887" y="2382725"/>
            <a:ext cx="335648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294236" y="2282656"/>
            <a:ext cx="335648" cy="19480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344925" y="1579042"/>
            <a:ext cx="687660" cy="523220"/>
            <a:chOff x="4963841" y="1544117"/>
            <a:chExt cx="687660" cy="523220"/>
          </a:xfrm>
        </p:grpSpPr>
        <p:grpSp>
          <p:nvGrpSpPr>
            <p:cNvPr id="30" name="Group 82"/>
            <p:cNvGrpSpPr/>
            <p:nvPr/>
          </p:nvGrpSpPr>
          <p:grpSpPr>
            <a:xfrm>
              <a:off x="4963841" y="1544117"/>
              <a:ext cx="687660" cy="523220"/>
              <a:chOff x="6441596" y="1139674"/>
              <a:chExt cx="687660" cy="5232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441597" y="1192046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rot="5400000" flipH="1" flipV="1">
                <a:off x="6211069" y="1424956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488541" y="1139674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 rot="5400000" flipH="1" flipV="1">
              <a:off x="5194085" y="1826149"/>
              <a:ext cx="462644" cy="1590"/>
            </a:xfrm>
            <a:prstGeom prst="line">
              <a:avLst/>
            </a:prstGeom>
            <a:ln w="508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22268" y="1089082"/>
            <a:ext cx="69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Mixing starts with all input assemblies.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779777" y="3536687"/>
            <a:ext cx="3112863" cy="1079228"/>
            <a:chOff x="779777" y="3536687"/>
            <a:chExt cx="3112863" cy="1079228"/>
          </a:xfrm>
        </p:grpSpPr>
        <p:grpSp>
          <p:nvGrpSpPr>
            <p:cNvPr id="84" name="Group 83"/>
            <p:cNvGrpSpPr/>
            <p:nvPr/>
          </p:nvGrpSpPr>
          <p:grpSpPr>
            <a:xfrm>
              <a:off x="936460" y="4092695"/>
              <a:ext cx="1150816" cy="523220"/>
              <a:chOff x="731242" y="4147450"/>
              <a:chExt cx="1150816" cy="523220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731242" y="4147450"/>
                <a:ext cx="687660" cy="523220"/>
                <a:chOff x="4963841" y="1544117"/>
                <a:chExt cx="687660" cy="523220"/>
              </a:xfrm>
            </p:grpSpPr>
            <p:grpSp>
              <p:nvGrpSpPr>
                <p:cNvPr id="75" name="Group 82"/>
                <p:cNvGrpSpPr/>
                <p:nvPr/>
              </p:nvGrpSpPr>
              <p:grpSpPr>
                <a:xfrm>
                  <a:off x="4963841" y="1544117"/>
                  <a:ext cx="687660" cy="523220"/>
                  <a:chOff x="6441596" y="1139674"/>
                  <a:chExt cx="687660" cy="523220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6441597" y="1192046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 rot="5400000" flipH="1" flipV="1">
                    <a:off x="6211069" y="1424956"/>
                    <a:ext cx="462644" cy="1590"/>
                  </a:xfrm>
                  <a:prstGeom prst="line">
                    <a:avLst/>
                  </a:prstGeom>
                  <a:ln w="508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488541" y="1139674"/>
                    <a:ext cx="6407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  <p:cxnSp>
              <p:nvCxnSpPr>
                <p:cNvPr id="76" name="Straight Connector 75"/>
                <p:cNvCxnSpPr/>
                <p:nvPr/>
              </p:nvCxnSpPr>
              <p:spPr>
                <a:xfrm rot="5400000" flipH="1" flipV="1">
                  <a:off x="5194085" y="1826149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82"/>
              <p:cNvGrpSpPr/>
              <p:nvPr/>
            </p:nvGrpSpPr>
            <p:grpSpPr>
              <a:xfrm>
                <a:off x="1194399" y="4147450"/>
                <a:ext cx="687659" cy="523220"/>
                <a:chOff x="6441597" y="1139674"/>
                <a:chExt cx="687659" cy="5232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44159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48854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90" name="Straight Arrow Connector 89"/>
            <p:cNvCxnSpPr/>
            <p:nvPr/>
          </p:nvCxnSpPr>
          <p:spPr>
            <a:xfrm rot="10800000" flipV="1">
              <a:off x="1861183" y="3536687"/>
              <a:ext cx="2031457" cy="5197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16200000" flipH="1">
              <a:off x="749907" y="3566557"/>
              <a:ext cx="519718" cy="4599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886898" y="3536687"/>
            <a:ext cx="3415544" cy="2500557"/>
            <a:chOff x="886898" y="3536687"/>
            <a:chExt cx="3415544" cy="25005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2665907" y="5514024"/>
              <a:ext cx="1636535" cy="523220"/>
              <a:chOff x="1163350" y="5261697"/>
              <a:chExt cx="1636535" cy="52322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350" y="5261697"/>
                <a:ext cx="1150815" cy="523220"/>
                <a:chOff x="1581679" y="4047223"/>
                <a:chExt cx="1150815" cy="523220"/>
              </a:xfrm>
            </p:grpSpPr>
            <p:grpSp>
              <p:nvGrpSpPr>
                <p:cNvPr id="96" name="Group 58"/>
                <p:cNvGrpSpPr/>
                <p:nvPr/>
              </p:nvGrpSpPr>
              <p:grpSpPr>
                <a:xfrm>
                  <a:off x="1581679" y="4047223"/>
                  <a:ext cx="463155" cy="523220"/>
                  <a:chOff x="1627034" y="1588325"/>
                  <a:chExt cx="463155" cy="523220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1627035" y="1640697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" name="Straight Connector 107"/>
                  <p:cNvCxnSpPr/>
                  <p:nvPr/>
                </p:nvCxnSpPr>
                <p:spPr>
                  <a:xfrm rot="5400000" flipH="1" flipV="1">
                    <a:off x="1858072" y="1873607"/>
                    <a:ext cx="462644" cy="1590"/>
                  </a:xfrm>
                  <a:prstGeom prst="line">
                    <a:avLst/>
                  </a:prstGeom>
                  <a:ln w="508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rot="5400000" flipH="1" flipV="1">
                    <a:off x="1396507" y="1873607"/>
                    <a:ext cx="462644" cy="1590"/>
                  </a:xfrm>
                  <a:prstGeom prst="line">
                    <a:avLst/>
                  </a:prstGeom>
                  <a:ln w="50800" cap="rnd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73980" y="1588325"/>
                    <a:ext cx="41462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98" name="Group 82"/>
                <p:cNvGrpSpPr/>
                <p:nvPr/>
              </p:nvGrpSpPr>
              <p:grpSpPr>
                <a:xfrm>
                  <a:off x="2035565" y="4047223"/>
                  <a:ext cx="696929" cy="523220"/>
                  <a:chOff x="6432327" y="1139674"/>
                  <a:chExt cx="696929" cy="523220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6432327" y="1192046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488541" y="1139674"/>
                    <a:ext cx="6407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114" name="Group 82"/>
              <p:cNvGrpSpPr/>
              <p:nvPr/>
            </p:nvGrpSpPr>
            <p:grpSpPr>
              <a:xfrm>
                <a:off x="2112226" y="5261697"/>
                <a:ext cx="687659" cy="523220"/>
                <a:chOff x="6441597" y="1139674"/>
                <a:chExt cx="687659" cy="52322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44159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648854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137" name="Straight Arrow Connector 136"/>
            <p:cNvCxnSpPr/>
            <p:nvPr/>
          </p:nvCxnSpPr>
          <p:spPr>
            <a:xfrm>
              <a:off x="886898" y="3536687"/>
              <a:ext cx="2289109" cy="197733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16200000" flipH="1">
              <a:off x="2841864" y="4914851"/>
              <a:ext cx="786619" cy="41172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453655" y="3536687"/>
            <a:ext cx="1908873" cy="2500556"/>
            <a:chOff x="453655" y="3536687"/>
            <a:chExt cx="1908873" cy="25005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453655" y="5514023"/>
              <a:ext cx="1636535" cy="523220"/>
              <a:chOff x="1163350" y="5261697"/>
              <a:chExt cx="1636535" cy="523220"/>
            </a:xfrm>
          </p:grpSpPr>
          <p:grpSp>
            <p:nvGrpSpPr>
              <p:cNvPr id="147" name="Group 94"/>
              <p:cNvGrpSpPr/>
              <p:nvPr/>
            </p:nvGrpSpPr>
            <p:grpSpPr>
              <a:xfrm>
                <a:off x="1163350" y="5261697"/>
                <a:ext cx="1150815" cy="523220"/>
                <a:chOff x="1581679" y="4047223"/>
                <a:chExt cx="1150815" cy="523220"/>
              </a:xfrm>
            </p:grpSpPr>
            <p:grpSp>
              <p:nvGrpSpPr>
                <p:cNvPr id="152" name="Group 58"/>
                <p:cNvGrpSpPr/>
                <p:nvPr/>
              </p:nvGrpSpPr>
              <p:grpSpPr>
                <a:xfrm>
                  <a:off x="1581679" y="4047223"/>
                  <a:ext cx="463155" cy="523220"/>
                  <a:chOff x="1627034" y="1588325"/>
                  <a:chExt cx="463155" cy="523220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1627035" y="1640697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0" name="Straight Connector 159"/>
                  <p:cNvCxnSpPr/>
                  <p:nvPr/>
                </p:nvCxnSpPr>
                <p:spPr>
                  <a:xfrm rot="5400000" flipH="1" flipV="1">
                    <a:off x="1858072" y="1873607"/>
                    <a:ext cx="462644" cy="1590"/>
                  </a:xfrm>
                  <a:prstGeom prst="line">
                    <a:avLst/>
                  </a:prstGeom>
                  <a:ln w="508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rot="5400000" flipH="1" flipV="1">
                    <a:off x="1396507" y="1873607"/>
                    <a:ext cx="462644" cy="1590"/>
                  </a:xfrm>
                  <a:prstGeom prst="line">
                    <a:avLst/>
                  </a:prstGeom>
                  <a:ln w="50800" cap="rnd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673980" y="1588325"/>
                    <a:ext cx="41462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54" name="Group 82"/>
                <p:cNvGrpSpPr/>
                <p:nvPr/>
              </p:nvGrpSpPr>
              <p:grpSpPr>
                <a:xfrm>
                  <a:off x="2035565" y="4047223"/>
                  <a:ext cx="696929" cy="523220"/>
                  <a:chOff x="6432327" y="1139674"/>
                  <a:chExt cx="696929" cy="523220"/>
                </a:xfrm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6432327" y="1192046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6488541" y="1139674"/>
                    <a:ext cx="6407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148" name="Group 82"/>
              <p:cNvGrpSpPr/>
              <p:nvPr/>
            </p:nvGrpSpPr>
            <p:grpSpPr>
              <a:xfrm>
                <a:off x="2112226" y="5261697"/>
                <a:ext cx="687659" cy="523220"/>
                <a:chOff x="6441597" y="1139674"/>
                <a:chExt cx="687659" cy="523220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644159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648854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163" name="Straight Arrow Connector 162"/>
            <p:cNvCxnSpPr/>
            <p:nvPr/>
          </p:nvCxnSpPr>
          <p:spPr>
            <a:xfrm rot="5400000">
              <a:off x="1008561" y="5118464"/>
              <a:ext cx="786617" cy="450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5400000">
              <a:off x="994831" y="4146326"/>
              <a:ext cx="1977336" cy="75805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4749602" y="5590766"/>
            <a:ext cx="696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mixing products are the distinct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terminal assemblies</a:t>
            </a:r>
            <a:r>
              <a:rPr lang="en-US" sz="2000" dirty="0" smtClean="0"/>
              <a:t>.</a:t>
            </a:r>
          </a:p>
        </p:txBody>
      </p:sp>
      <p:grpSp>
        <p:nvGrpSpPr>
          <p:cNvPr id="193" name="Group 192"/>
          <p:cNvGrpSpPr/>
          <p:nvPr/>
        </p:nvGrpSpPr>
        <p:grpSpPr>
          <a:xfrm>
            <a:off x="1567215" y="4345022"/>
            <a:ext cx="1613176" cy="523220"/>
            <a:chOff x="5373535" y="1692475"/>
            <a:chExt cx="1613176" cy="523220"/>
          </a:xfrm>
        </p:grpSpPr>
        <p:grpSp>
          <p:nvGrpSpPr>
            <p:cNvPr id="178" name="Group 177"/>
            <p:cNvGrpSpPr/>
            <p:nvPr/>
          </p:nvGrpSpPr>
          <p:grpSpPr>
            <a:xfrm>
              <a:off x="5373535" y="1692475"/>
              <a:ext cx="463155" cy="523220"/>
              <a:chOff x="1627034" y="1588325"/>
              <a:chExt cx="463155" cy="52322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627035" y="1640697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 rot="5400000" flipH="1" flipV="1">
                <a:off x="1858072" y="1873607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5400000" flipH="1" flipV="1">
                <a:off x="1396507" y="1873607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1673980" y="1588325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27421" y="1692475"/>
              <a:ext cx="687659" cy="523220"/>
              <a:chOff x="4954572" y="1544117"/>
              <a:chExt cx="687659" cy="523220"/>
            </a:xfrm>
          </p:grpSpPr>
          <p:grpSp>
            <p:nvGrpSpPr>
              <p:cNvPr id="184" name="Group 82"/>
              <p:cNvGrpSpPr/>
              <p:nvPr/>
            </p:nvGrpSpPr>
            <p:grpSpPr>
              <a:xfrm>
                <a:off x="4954572" y="1544117"/>
                <a:ext cx="687659" cy="523220"/>
                <a:chOff x="6432327" y="1139674"/>
                <a:chExt cx="687659" cy="52322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643232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647927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cxnSp>
            <p:nvCxnSpPr>
              <p:cNvPr id="185" name="Straight Connector 184"/>
              <p:cNvCxnSpPr/>
              <p:nvPr/>
            </p:nvCxnSpPr>
            <p:spPr>
              <a:xfrm rot="5400000" flipH="1" flipV="1">
                <a:off x="5194085" y="1826149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82"/>
            <p:cNvGrpSpPr/>
            <p:nvPr/>
          </p:nvGrpSpPr>
          <p:grpSpPr>
            <a:xfrm>
              <a:off x="6299052" y="1692475"/>
              <a:ext cx="687659" cy="523220"/>
              <a:chOff x="6441597" y="1139674"/>
              <a:chExt cx="687659" cy="52322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6441597" y="1192046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488541" y="1139674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Why This Definition Matters</a:t>
            </a:r>
            <a:endParaRPr lang="en-US" sz="3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7928" y="4847970"/>
            <a:ext cx="886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Previous result only applied to mixings with </a:t>
            </a:r>
            <a:r>
              <a:rPr lang="en-US" sz="2800" dirty="0" smtClean="0">
                <a:solidFill>
                  <a:srgbClr val="FF6600"/>
                </a:solidFill>
              </a:rPr>
              <a:t>one</a:t>
            </a:r>
            <a:r>
              <a:rPr lang="en-US" sz="2800" dirty="0" smtClean="0"/>
              <a:t> product.</a:t>
            </a:r>
            <a:endParaRPr lang="en-US" sz="2800" i="1" dirty="0" smtClean="0"/>
          </a:p>
        </p:txBody>
      </p:sp>
      <p:grpSp>
        <p:nvGrpSpPr>
          <p:cNvPr id="252" name="Group 251"/>
          <p:cNvGrpSpPr/>
          <p:nvPr/>
        </p:nvGrpSpPr>
        <p:grpSpPr>
          <a:xfrm>
            <a:off x="117929" y="1022182"/>
            <a:ext cx="9026071" cy="3653345"/>
            <a:chOff x="117929" y="1430377"/>
            <a:chExt cx="9026071" cy="3653345"/>
          </a:xfrm>
        </p:grpSpPr>
        <p:sp>
          <p:nvSpPr>
            <p:cNvPr id="134" name="TextBox 133"/>
            <p:cNvSpPr txBox="1"/>
            <p:nvPr/>
          </p:nvSpPr>
          <p:spPr>
            <a:xfrm>
              <a:off x="117929" y="1430377"/>
              <a:ext cx="9026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 the general model, mixings may have </a:t>
              </a:r>
              <a:r>
                <a:rPr lang="en-US" sz="2800" dirty="0" smtClean="0">
                  <a:solidFill>
                    <a:srgbClr val="FF6600"/>
                  </a:solidFill>
                </a:rPr>
                <a:t>many</a:t>
              </a:r>
              <a:r>
                <a:rPr lang="en-US" sz="2800" dirty="0" smtClean="0"/>
                <a:t> products.</a:t>
              </a:r>
              <a:endParaRPr lang="en-US" sz="2800" i="1" dirty="0" smtClean="0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1989288" y="2666594"/>
              <a:ext cx="1541770" cy="523220"/>
              <a:chOff x="6679032" y="1009570"/>
              <a:chExt cx="1541770" cy="52322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7757648" y="1061942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rot="5400000" flipH="1" flipV="1">
                <a:off x="7988685" y="1294852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5400000" flipH="1" flipV="1">
                <a:off x="7527120" y="1294852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7804593" y="1009570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grpSp>
            <p:nvGrpSpPr>
              <p:cNvPr id="167" name="Group 82"/>
              <p:cNvGrpSpPr/>
              <p:nvPr/>
            </p:nvGrpSpPr>
            <p:grpSpPr>
              <a:xfrm>
                <a:off x="6679032" y="1009570"/>
                <a:ext cx="687660" cy="523220"/>
                <a:chOff x="6441596" y="1139674"/>
                <a:chExt cx="687660" cy="523220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644159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Connector 168"/>
                <p:cNvCxnSpPr/>
                <p:nvPr/>
              </p:nvCxnSpPr>
              <p:spPr>
                <a:xfrm rot="5400000" flipH="1" flipV="1">
                  <a:off x="6211069" y="1424956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/>
                <p:cNvSpPr txBox="1"/>
                <p:nvPr/>
              </p:nvSpPr>
              <p:spPr>
                <a:xfrm>
                  <a:off x="648854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1847373" y="3298991"/>
              <a:ext cx="1818813" cy="1397670"/>
              <a:chOff x="6524142" y="1641962"/>
              <a:chExt cx="1818813" cy="139767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6524142" y="2068318"/>
                <a:ext cx="1818813" cy="971314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/>
              <p:cNvCxnSpPr/>
              <p:nvPr/>
            </p:nvCxnSpPr>
            <p:spPr>
              <a:xfrm rot="16200000" flipH="1">
                <a:off x="6967795" y="1702892"/>
                <a:ext cx="335644" cy="21378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 rot="5400000">
                <a:off x="7613154" y="1703226"/>
                <a:ext cx="335645" cy="2131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2960641" y="3882455"/>
              <a:ext cx="463155" cy="523220"/>
              <a:chOff x="7804592" y="4275566"/>
              <a:chExt cx="463155" cy="52322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7804593" y="4327938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rot="5400000" flipH="1" flipV="1">
                <a:off x="8035630" y="4560848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 flipH="1" flipV="1">
                <a:off x="7574065" y="4560848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7851538" y="4275566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189" name="Group 82"/>
            <p:cNvGrpSpPr/>
            <p:nvPr/>
          </p:nvGrpSpPr>
          <p:grpSpPr>
            <a:xfrm>
              <a:off x="2108614" y="4000707"/>
              <a:ext cx="687660" cy="523220"/>
              <a:chOff x="6441596" y="1139674"/>
              <a:chExt cx="687660" cy="52322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441597" y="1192046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 rot="5400000" flipH="1" flipV="1">
                <a:off x="6211069" y="1424956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6488541" y="1139674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6089907" y="2277099"/>
              <a:ext cx="463155" cy="523220"/>
              <a:chOff x="4299366" y="2962805"/>
              <a:chExt cx="463155" cy="52322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4299367" y="3015177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 rot="5400000" flipH="1" flipV="1">
                <a:off x="4530404" y="3248087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 flipH="1" flipV="1">
                <a:off x="4068839" y="3248087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4346312" y="2962805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5256209" y="2277099"/>
              <a:ext cx="687660" cy="523220"/>
              <a:chOff x="3465668" y="2971876"/>
              <a:chExt cx="687660" cy="52322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3465669" y="3024248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5400000" flipH="1" flipV="1">
                <a:off x="3235141" y="3257158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/>
              <p:cNvSpPr txBox="1"/>
              <p:nvPr/>
            </p:nvSpPr>
            <p:spPr>
              <a:xfrm>
                <a:off x="3512613" y="2971876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5259430" y="3335851"/>
              <a:ext cx="2035677" cy="1747871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Arrow Connector 208"/>
            <p:cNvCxnSpPr/>
            <p:nvPr/>
          </p:nvCxnSpPr>
          <p:spPr>
            <a:xfrm rot="16200000" flipH="1">
              <a:off x="5621444" y="2970426"/>
              <a:ext cx="335644" cy="21378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rot="5400000">
              <a:off x="6684069" y="2970760"/>
              <a:ext cx="335645" cy="2131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 228"/>
            <p:cNvGrpSpPr/>
            <p:nvPr/>
          </p:nvGrpSpPr>
          <p:grpSpPr>
            <a:xfrm>
              <a:off x="6886378" y="2286383"/>
              <a:ext cx="463155" cy="523220"/>
              <a:chOff x="5095837" y="2972089"/>
              <a:chExt cx="463155" cy="52322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5095838" y="3024461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 rot="5400000" flipH="1" flipV="1">
                <a:off x="5326875" y="3257371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5400000" flipH="1" flipV="1">
                <a:off x="4865310" y="3257371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/>
              <p:cNvSpPr txBox="1"/>
              <p:nvPr/>
            </p:nvSpPr>
            <p:spPr>
              <a:xfrm>
                <a:off x="5142783" y="2972089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6" name="Straight Arrow Connector 225"/>
            <p:cNvCxnSpPr/>
            <p:nvPr/>
          </p:nvCxnSpPr>
          <p:spPr>
            <a:xfrm rot="5400000">
              <a:off x="6182147" y="3077322"/>
              <a:ext cx="33564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Group 249"/>
            <p:cNvGrpSpPr/>
            <p:nvPr/>
          </p:nvGrpSpPr>
          <p:grpSpPr>
            <a:xfrm>
              <a:off x="5831596" y="3492961"/>
              <a:ext cx="1141744" cy="523220"/>
              <a:chOff x="4095481" y="4178667"/>
              <a:chExt cx="1141744" cy="523220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4549566" y="4231039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 rot="5400000" flipH="1" flipV="1">
                <a:off x="4319038" y="4463949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Box 233"/>
              <p:cNvSpPr txBox="1"/>
              <p:nvPr/>
            </p:nvSpPr>
            <p:spPr>
              <a:xfrm>
                <a:off x="4596510" y="4178667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095482" y="4231039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 rot="5400000" flipH="1" flipV="1">
                <a:off x="3864954" y="4463949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extBox 239"/>
              <p:cNvSpPr txBox="1"/>
              <p:nvPr/>
            </p:nvSpPr>
            <p:spPr>
              <a:xfrm>
                <a:off x="4142427" y="4178667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5805493" y="4307167"/>
              <a:ext cx="1142224" cy="523220"/>
              <a:chOff x="4069378" y="4992873"/>
              <a:chExt cx="1142224" cy="52322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4523943" y="5045245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4570887" y="4992873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069379" y="5045245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 rot="5400000" flipH="1" flipV="1">
                <a:off x="3838851" y="5278155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4116324" y="4992873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17929" y="5522893"/>
            <a:ext cx="8862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many-product mixings can result in </a:t>
            </a:r>
            <a:r>
              <a:rPr lang="en-US" sz="2800" dirty="0" smtClean="0">
                <a:solidFill>
                  <a:srgbClr val="FF6600"/>
                </a:solidFill>
              </a:rPr>
              <a:t>much smaller </a:t>
            </a:r>
            <a:r>
              <a:rPr lang="en-US" sz="2800" dirty="0" smtClean="0"/>
              <a:t>systems for some assemblies.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90260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Assemblies with Small </a:t>
            </a:r>
            <a:r>
              <a:rPr lang="en-US" sz="3200" dirty="0" err="1" smtClean="0"/>
              <a:t>SASs</a:t>
            </a:r>
            <a:endParaRPr lang="en-US" sz="3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82191" y="3421943"/>
            <a:ext cx="2795551" cy="826801"/>
            <a:chOff x="282191" y="4369059"/>
            <a:chExt cx="2795551" cy="826801"/>
          </a:xfrm>
        </p:grpSpPr>
        <p:sp>
          <p:nvSpPr>
            <p:cNvPr id="27" name="TextBox 26"/>
            <p:cNvSpPr txBox="1"/>
            <p:nvPr/>
          </p:nvSpPr>
          <p:spPr>
            <a:xfrm>
              <a:off x="282191" y="4734195"/>
              <a:ext cx="2101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 static string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1908709" y="4490547"/>
              <a:ext cx="484007" cy="2410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030197" y="4369059"/>
              <a:ext cx="639652" cy="484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030197" y="4369059"/>
              <a:ext cx="1047545" cy="484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82191" y="2058461"/>
            <a:ext cx="3707493" cy="1037245"/>
            <a:chOff x="282191" y="3005577"/>
            <a:chExt cx="3707493" cy="1037245"/>
          </a:xfrm>
        </p:grpSpPr>
        <p:sp>
          <p:nvSpPr>
            <p:cNvPr id="28" name="TextBox 27"/>
            <p:cNvSpPr txBox="1"/>
            <p:nvPr/>
          </p:nvSpPr>
          <p:spPr>
            <a:xfrm>
              <a:off x="282191" y="3005577"/>
              <a:ext cx="3707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An interleaved string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5400000">
              <a:off x="2261941" y="3754635"/>
              <a:ext cx="57478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 flipH="1">
              <a:off x="2447744" y="3570419"/>
              <a:ext cx="574786" cy="370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50129" y="3468038"/>
              <a:ext cx="768643" cy="574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791557" y="2059257"/>
            <a:ext cx="5889089" cy="1036450"/>
            <a:chOff x="3791557" y="3006373"/>
            <a:chExt cx="5889089" cy="1036450"/>
          </a:xfrm>
        </p:grpSpPr>
        <p:sp>
          <p:nvSpPr>
            <p:cNvPr id="30" name="TextBox 29"/>
            <p:cNvSpPr txBox="1"/>
            <p:nvPr/>
          </p:nvSpPr>
          <p:spPr>
            <a:xfrm>
              <a:off x="3989684" y="3006373"/>
              <a:ext cx="569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Shift permutations of the interleaving 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5400000">
              <a:off x="3791544" y="3468049"/>
              <a:ext cx="574785" cy="5747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400000">
              <a:off x="3963045" y="3639549"/>
              <a:ext cx="574785" cy="2317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16200000" flipH="1">
              <a:off x="4157722" y="3676635"/>
              <a:ext cx="574785" cy="1575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318772" y="3489990"/>
            <a:ext cx="5690962" cy="1220419"/>
            <a:chOff x="3318772" y="4437106"/>
            <a:chExt cx="5690962" cy="1220419"/>
          </a:xfrm>
        </p:grpSpPr>
        <p:sp>
          <p:nvSpPr>
            <p:cNvPr id="31" name="TextBox 30"/>
            <p:cNvSpPr txBox="1"/>
            <p:nvPr/>
          </p:nvSpPr>
          <p:spPr>
            <a:xfrm>
              <a:off x="3318772" y="5195860"/>
              <a:ext cx="569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 composition of these </a:t>
              </a:r>
              <a:r>
                <a:rPr lang="en-US" sz="2400" dirty="0" err="1" smtClean="0"/>
                <a:t>interleavings</a:t>
              </a:r>
              <a:endParaRPr lang="en-US" sz="2400" dirty="0" smtClean="0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4366317" y="4437106"/>
              <a:ext cx="825056" cy="7587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16200000" flipV="1">
              <a:off x="3871061" y="4700603"/>
              <a:ext cx="758754" cy="231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10800000">
              <a:off x="3318773" y="4437106"/>
              <a:ext cx="1047545" cy="7587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117930" y="5356422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a SAS for this string using many-product mixings with</a:t>
            </a:r>
          </a:p>
          <a:p>
            <a:r>
              <a:rPr lang="en-US" sz="2800" dirty="0" smtClean="0"/>
              <a:t>size ≈ </a:t>
            </a:r>
            <a:r>
              <a:rPr lang="en-US" sz="2800" dirty="0" smtClean="0">
                <a:solidFill>
                  <a:srgbClr val="FF6600"/>
                </a:solidFill>
              </a:rPr>
              <a:t>√(n/log(n))</a:t>
            </a:r>
            <a:r>
              <a:rPr lang="en-US" sz="2800" dirty="0" smtClean="0"/>
              <a:t>, </a:t>
            </a:r>
            <a:r>
              <a:rPr lang="en-US" sz="2800" dirty="0" err="1" smtClean="0"/>
              <a:t>n</a:t>
            </a:r>
            <a:r>
              <a:rPr lang="en-US" sz="2800" dirty="0" smtClean="0"/>
              <a:t> the string length. </a:t>
            </a:r>
            <a:endParaRPr lang="en-US" sz="2800" i="1" dirty="0" smtClean="0"/>
          </a:p>
        </p:txBody>
      </p:sp>
      <p:grpSp>
        <p:nvGrpSpPr>
          <p:cNvPr id="38" name="Group 37"/>
          <p:cNvGrpSpPr/>
          <p:nvPr/>
        </p:nvGrpSpPr>
        <p:grpSpPr>
          <a:xfrm>
            <a:off x="117929" y="1256243"/>
            <a:ext cx="9026070" cy="2233746"/>
            <a:chOff x="117929" y="2203359"/>
            <a:chExt cx="9026070" cy="2233746"/>
          </a:xfrm>
        </p:grpSpPr>
        <p:sp>
          <p:nvSpPr>
            <p:cNvPr id="24" name="TextBox 23"/>
            <p:cNvSpPr txBox="1"/>
            <p:nvPr/>
          </p:nvSpPr>
          <p:spPr>
            <a:xfrm>
              <a:off x="117929" y="2203359"/>
              <a:ext cx="9026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The string constructed has the structure:</a:t>
              </a:r>
              <a:endParaRPr lang="en-US" sz="2800" i="1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54464" y="3913885"/>
              <a:ext cx="4073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8000"/>
                  </a:solidFill>
                </a:rPr>
                <a:t>A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D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B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E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C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F</a:t>
              </a:r>
              <a:r>
                <a:rPr lang="en-US" sz="2800" i="1" dirty="0" smtClean="0"/>
                <a:t> 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A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F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B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D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C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E 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A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E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B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F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C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D 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7992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Interleaving Shift Permutations Efficiently with </a:t>
            </a:r>
            <a:r>
              <a:rPr lang="en-US" sz="3200" dirty="0" err="1" smtClean="0"/>
              <a:t>SASs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7929" y="1037078"/>
            <a:ext cx="902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Idea: Tiles with same label, different glues.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930" y="3339756"/>
            <a:ext cx="902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Implementation: add unlabeled tiles to “swap” glues.</a:t>
            </a:r>
            <a:endParaRPr lang="en-US" sz="2800" i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17930" y="5876836"/>
            <a:ext cx="906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 all shift perm. glue swaps in one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6600"/>
                </a:solidFill>
              </a:rPr>
              <a:t>many-product mixing</a:t>
            </a:r>
            <a:r>
              <a:rPr lang="en-US" sz="2800" dirty="0" smtClean="0"/>
              <a:t>.</a:t>
            </a:r>
          </a:p>
        </p:txBody>
      </p:sp>
      <p:grpSp>
        <p:nvGrpSpPr>
          <p:cNvPr id="62" name="Group 167"/>
          <p:cNvGrpSpPr/>
          <p:nvPr/>
        </p:nvGrpSpPr>
        <p:grpSpPr>
          <a:xfrm>
            <a:off x="411922" y="2650100"/>
            <a:ext cx="344714" cy="369332"/>
            <a:chOff x="1420822" y="3468353"/>
            <a:chExt cx="344714" cy="369332"/>
          </a:xfrm>
        </p:grpSpPr>
        <p:sp>
          <p:nvSpPr>
            <p:cNvPr id="63" name="Rectangle 62"/>
            <p:cNvSpPr/>
            <p:nvPr/>
          </p:nvSpPr>
          <p:spPr>
            <a:xfrm>
              <a:off x="1427799" y="3520186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1287588" y="3669468"/>
              <a:ext cx="280424" cy="1589"/>
            </a:xfrm>
            <a:prstGeom prst="line">
              <a:avLst/>
            </a:prstGeom>
            <a:ln w="38100" cap="rnd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587738" y="3669468"/>
              <a:ext cx="280424" cy="1589"/>
            </a:xfrm>
            <a:prstGeom prst="line">
              <a:avLst/>
            </a:prstGeom>
            <a:ln w="38100" cap="rnd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420822" y="3468353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167"/>
          <p:cNvGrpSpPr/>
          <p:nvPr/>
        </p:nvGrpSpPr>
        <p:grpSpPr>
          <a:xfrm>
            <a:off x="1044832" y="2646082"/>
            <a:ext cx="344714" cy="369332"/>
            <a:chOff x="1420822" y="3468353"/>
            <a:chExt cx="344714" cy="369332"/>
          </a:xfrm>
        </p:grpSpPr>
        <p:sp>
          <p:nvSpPr>
            <p:cNvPr id="68" name="Rectangle 67"/>
            <p:cNvSpPr/>
            <p:nvPr/>
          </p:nvSpPr>
          <p:spPr>
            <a:xfrm>
              <a:off x="1427799" y="3520186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>
              <a:off x="1287588" y="3669468"/>
              <a:ext cx="280424" cy="158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1587738" y="3669468"/>
              <a:ext cx="280424" cy="1589"/>
            </a:xfrm>
            <a:prstGeom prst="line">
              <a:avLst/>
            </a:prstGeom>
            <a:ln w="38100" cap="rnd">
              <a:solidFill>
                <a:srgbClr val="6600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420822" y="3468353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167"/>
          <p:cNvGrpSpPr/>
          <p:nvPr/>
        </p:nvGrpSpPr>
        <p:grpSpPr>
          <a:xfrm>
            <a:off x="1686489" y="2641029"/>
            <a:ext cx="344714" cy="369332"/>
            <a:chOff x="1420822" y="3468353"/>
            <a:chExt cx="344714" cy="369332"/>
          </a:xfrm>
        </p:grpSpPr>
        <p:sp>
          <p:nvSpPr>
            <p:cNvPr id="73" name="Rectangle 72"/>
            <p:cNvSpPr/>
            <p:nvPr/>
          </p:nvSpPr>
          <p:spPr>
            <a:xfrm>
              <a:off x="1427799" y="3520186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1287588" y="3669468"/>
              <a:ext cx="280424" cy="1589"/>
            </a:xfrm>
            <a:prstGeom prst="line">
              <a:avLst/>
            </a:prstGeom>
            <a:ln w="381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587738" y="3669468"/>
              <a:ext cx="280424" cy="1589"/>
            </a:xfrm>
            <a:prstGeom prst="line">
              <a:avLst/>
            </a:prstGeom>
            <a:ln w="381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420822" y="3468353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00118" y="1915615"/>
            <a:ext cx="344714" cy="771189"/>
            <a:chOff x="1262520" y="2224029"/>
            <a:chExt cx="344714" cy="771189"/>
          </a:xfrm>
        </p:grpSpPr>
        <p:grpSp>
          <p:nvGrpSpPr>
            <p:cNvPr id="47" name="Group 167"/>
            <p:cNvGrpSpPr/>
            <p:nvPr/>
          </p:nvGrpSpPr>
          <p:grpSpPr>
            <a:xfrm>
              <a:off x="1262520" y="2224029"/>
              <a:ext cx="344714" cy="369332"/>
              <a:chOff x="1420822" y="3468353"/>
              <a:chExt cx="344714" cy="36933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7" name="Straight Arrow Connector 76"/>
            <p:cNvCxnSpPr/>
            <p:nvPr/>
          </p:nvCxnSpPr>
          <p:spPr>
            <a:xfrm rot="5400000">
              <a:off x="1264643" y="2827396"/>
              <a:ext cx="335643" cy="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389546" y="1905751"/>
            <a:ext cx="344714" cy="787111"/>
            <a:chOff x="1951948" y="2214165"/>
            <a:chExt cx="344714" cy="787111"/>
          </a:xfrm>
        </p:grpSpPr>
        <p:grpSp>
          <p:nvGrpSpPr>
            <p:cNvPr id="52" name="Group 167"/>
            <p:cNvGrpSpPr/>
            <p:nvPr/>
          </p:nvGrpSpPr>
          <p:grpSpPr>
            <a:xfrm>
              <a:off x="1951948" y="2214165"/>
              <a:ext cx="344714" cy="369332"/>
              <a:chOff x="1420822" y="3468353"/>
              <a:chExt cx="344714" cy="36933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6600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9" name="Straight Arrow Connector 78"/>
            <p:cNvCxnSpPr/>
            <p:nvPr/>
          </p:nvCxnSpPr>
          <p:spPr>
            <a:xfrm rot="5400000">
              <a:off x="1926854" y="2833454"/>
              <a:ext cx="335643" cy="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037386" y="1897473"/>
            <a:ext cx="344714" cy="795389"/>
            <a:chOff x="2599788" y="2205887"/>
            <a:chExt cx="344714" cy="795389"/>
          </a:xfrm>
        </p:grpSpPr>
        <p:grpSp>
          <p:nvGrpSpPr>
            <p:cNvPr id="57" name="Group 167"/>
            <p:cNvGrpSpPr/>
            <p:nvPr/>
          </p:nvGrpSpPr>
          <p:grpSpPr>
            <a:xfrm>
              <a:off x="2599788" y="2205887"/>
              <a:ext cx="344714" cy="369332"/>
              <a:chOff x="1420822" y="3468353"/>
              <a:chExt cx="344714" cy="36933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 rot="5400000">
              <a:off x="2602986" y="2833454"/>
              <a:ext cx="335643" cy="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083127" y="2184559"/>
            <a:ext cx="142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endParaRPr lang="en-US" sz="28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5570792" y="2179506"/>
            <a:ext cx="173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 smtClean="0">
                <a:solidFill>
                  <a:srgbClr val="3366FF"/>
                </a:solidFill>
              </a:rPr>
              <a:t>D</a:t>
            </a:r>
            <a:endParaRPr lang="en-US" sz="28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327926" y="2179506"/>
            <a:ext cx="168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endParaRPr lang="en-US" sz="28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3083127" y="2239595"/>
            <a:ext cx="1244799" cy="4722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355139" y="2239595"/>
            <a:ext cx="1244799" cy="4722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599938" y="2230524"/>
            <a:ext cx="1244799" cy="4722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869131" y="4059166"/>
            <a:ext cx="1957748" cy="1519765"/>
            <a:chOff x="869131" y="4113592"/>
            <a:chExt cx="1957748" cy="1519765"/>
          </a:xfrm>
        </p:grpSpPr>
        <p:grpSp>
          <p:nvGrpSpPr>
            <p:cNvPr id="91" name="Group 167"/>
            <p:cNvGrpSpPr/>
            <p:nvPr/>
          </p:nvGrpSpPr>
          <p:grpSpPr>
            <a:xfrm>
              <a:off x="1685645" y="4113592"/>
              <a:ext cx="344714" cy="369332"/>
              <a:chOff x="1420822" y="3468353"/>
              <a:chExt cx="344714" cy="36933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525140" y="4166218"/>
              <a:ext cx="301739" cy="299357"/>
              <a:chOff x="3768399" y="4475425"/>
              <a:chExt cx="301739" cy="299357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3769193" y="4475425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rot="5400000">
                <a:off x="3628982" y="4624707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5400000">
                <a:off x="3929132" y="4624707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869131" y="4156357"/>
              <a:ext cx="301739" cy="299357"/>
              <a:chOff x="1921899" y="4456493"/>
              <a:chExt cx="301739" cy="299357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22693" y="4456493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rot="5400000">
                <a:off x="1782482" y="4605775"/>
                <a:ext cx="280424" cy="1589"/>
              </a:xfrm>
              <a:prstGeom prst="line">
                <a:avLst/>
              </a:prstGeom>
              <a:ln w="38100" cap="rnd">
                <a:solidFill>
                  <a:srgbClr val="6600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5400000">
                <a:off x="2082632" y="4605775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1020688" y="5022299"/>
              <a:ext cx="1637419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rot="5400000">
              <a:off x="2138720" y="4524930"/>
              <a:ext cx="532893" cy="4618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020688" y="4489410"/>
              <a:ext cx="558051" cy="53289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24" idx="0"/>
            </p:cNvCxnSpPr>
            <p:nvPr/>
          </p:nvCxnSpPr>
          <p:spPr>
            <a:xfrm rot="5400000">
              <a:off x="1582674" y="4764276"/>
              <a:ext cx="514748" cy="12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67"/>
            <p:cNvGrpSpPr/>
            <p:nvPr/>
          </p:nvGrpSpPr>
          <p:grpSpPr>
            <a:xfrm>
              <a:off x="1713097" y="5137025"/>
              <a:ext cx="344714" cy="369332"/>
              <a:chOff x="1420822" y="3468353"/>
              <a:chExt cx="344714" cy="369332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029295" y="5188858"/>
              <a:ext cx="300945" cy="299357"/>
              <a:chOff x="3769193" y="4475425"/>
              <a:chExt cx="300945" cy="299357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769193" y="4475425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 rot="5400000">
                <a:off x="3929132" y="4624707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1411358" y="5189651"/>
              <a:ext cx="300151" cy="299357"/>
              <a:chOff x="1921899" y="4456493"/>
              <a:chExt cx="300151" cy="299357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922693" y="4456493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rot="5400000">
                <a:off x="1782482" y="4605775"/>
                <a:ext cx="280424" cy="1589"/>
              </a:xfrm>
              <a:prstGeom prst="line">
                <a:avLst/>
              </a:prstGeom>
              <a:ln w="38100" cap="rnd">
                <a:solidFill>
                  <a:srgbClr val="6600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096203" y="4065650"/>
            <a:ext cx="1956160" cy="1520539"/>
            <a:chOff x="4096203" y="4120076"/>
            <a:chExt cx="1956160" cy="1520539"/>
          </a:xfrm>
        </p:grpSpPr>
        <p:grpSp>
          <p:nvGrpSpPr>
            <p:cNvPr id="110" name="Group 167"/>
            <p:cNvGrpSpPr/>
            <p:nvPr/>
          </p:nvGrpSpPr>
          <p:grpSpPr>
            <a:xfrm>
              <a:off x="4912717" y="4120076"/>
              <a:ext cx="344714" cy="369332"/>
              <a:chOff x="1420822" y="3468353"/>
              <a:chExt cx="344714" cy="36933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752212" y="4172702"/>
              <a:ext cx="300151" cy="299357"/>
              <a:chOff x="3768399" y="4475425"/>
              <a:chExt cx="300151" cy="299357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769193" y="4475425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>
                <a:off x="3628982" y="4624707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4096203" y="4162841"/>
              <a:ext cx="301739" cy="299357"/>
              <a:chOff x="1921899" y="4456493"/>
              <a:chExt cx="301739" cy="299357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922693" y="4456493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 rot="5400000">
                <a:off x="1782482" y="4605775"/>
                <a:ext cx="280424" cy="1589"/>
              </a:xfrm>
              <a:prstGeom prst="line">
                <a:avLst/>
              </a:prstGeom>
              <a:ln w="381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5400000">
                <a:off x="2082632" y="4605775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ectangle 150"/>
            <p:cNvSpPr/>
            <p:nvPr/>
          </p:nvSpPr>
          <p:spPr>
            <a:xfrm>
              <a:off x="4257187" y="5029557"/>
              <a:ext cx="1637419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rot="5400000">
              <a:off x="5375219" y="4532188"/>
              <a:ext cx="532893" cy="4618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257187" y="4496668"/>
              <a:ext cx="558051" cy="53289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endCxn id="151" idx="0"/>
            </p:cNvCxnSpPr>
            <p:nvPr/>
          </p:nvCxnSpPr>
          <p:spPr>
            <a:xfrm rot="5400000">
              <a:off x="4819173" y="4771534"/>
              <a:ext cx="514748" cy="12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67"/>
            <p:cNvGrpSpPr/>
            <p:nvPr/>
          </p:nvGrpSpPr>
          <p:grpSpPr>
            <a:xfrm>
              <a:off x="4922383" y="5135212"/>
              <a:ext cx="344714" cy="369332"/>
              <a:chOff x="1420822" y="3468353"/>
              <a:chExt cx="344714" cy="369332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5238581" y="5187045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4620644" y="5187838"/>
              <a:ext cx="300151" cy="299357"/>
              <a:chOff x="1921899" y="4456493"/>
              <a:chExt cx="300151" cy="299357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1922693" y="4456493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 rot="5400000">
                <a:off x="1782482" y="4605775"/>
                <a:ext cx="280424" cy="1589"/>
              </a:xfrm>
              <a:prstGeom prst="line">
                <a:avLst/>
              </a:prstGeom>
              <a:ln w="381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87" grpId="0" animBg="1"/>
      <p:bldP spid="87" grpId="1" animBg="1"/>
      <p:bldP spid="88" grpId="0" animBg="1"/>
      <p:bldP spid="88" grpId="1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7093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Why Can No CFG Encode This String Well?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7930" y="1144861"/>
            <a:ext cx="902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Lempel-Ziv factorization from compression theory:</a:t>
            </a:r>
            <a:endParaRPr lang="en-US" sz="2800" i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17929" y="3735819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Rytter</a:t>
            </a:r>
            <a:r>
              <a:rPr lang="en-US" sz="2800" dirty="0" smtClean="0"/>
              <a:t> (2005): The size of the Lempel-Ziv factorization of a string is smaller than the size of any CFG generating it.</a:t>
            </a:r>
            <a:endParaRPr lang="en-US" sz="2800" i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154464" y="1826277"/>
            <a:ext cx="407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3366FF"/>
                </a:solidFill>
              </a:rPr>
              <a:t> </a:t>
            </a:r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endParaRPr lang="en-US" sz="28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117929" y="5128277"/>
            <a:ext cx="902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Thus any CFG for the string has size ≈ </a:t>
            </a:r>
            <a:r>
              <a:rPr lang="en-US" sz="2800" dirty="0" err="1" smtClean="0">
                <a:solidFill>
                  <a:srgbClr val="FF6600"/>
                </a:solidFill>
              </a:rPr>
              <a:t>n/log(n</a:t>
            </a:r>
            <a:r>
              <a:rPr lang="en-US" sz="2800" dirty="0" smtClean="0">
                <a:solidFill>
                  <a:srgbClr val="FF6600"/>
                </a:solidFill>
              </a:rPr>
              <a:t>)</a:t>
            </a:r>
            <a:r>
              <a:rPr lang="en-US" sz="2800" dirty="0" smtClean="0"/>
              <a:t>. </a:t>
            </a:r>
            <a:endParaRPr lang="en-US" sz="2800" i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145394" y="2313213"/>
            <a:ext cx="6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32707" y="2591158"/>
            <a:ext cx="6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10949" y="2869103"/>
            <a:ext cx="6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50881" y="2267858"/>
            <a:ext cx="2665836" cy="1097252"/>
            <a:chOff x="3350881" y="2204361"/>
            <a:chExt cx="2665836" cy="1097252"/>
          </a:xfrm>
        </p:grpSpPr>
        <p:sp>
          <p:nvSpPr>
            <p:cNvPr id="36" name="TextBox 35"/>
            <p:cNvSpPr txBox="1"/>
            <p:nvPr/>
          </p:nvSpPr>
          <p:spPr>
            <a:xfrm>
              <a:off x="3350881" y="2222503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38194" y="2500448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16436" y="2778393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67246" y="2204361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63630" y="2482306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801" y="2760251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CE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46355" y="2545803"/>
            <a:ext cx="238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≈ </a:t>
            </a:r>
            <a:r>
              <a:rPr lang="en-US" sz="2400" dirty="0" err="1" smtClean="0"/>
              <a:t>n/log(n</a:t>
            </a:r>
            <a:r>
              <a:rPr lang="en-US" sz="2400" dirty="0" smtClean="0"/>
              <a:t>)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0" grpId="0"/>
      <p:bldP spid="25" grpId="0"/>
      <p:bldP spid="33" grpId="0"/>
      <p:bldP spid="35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0372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CFG and SAS </a:t>
            </a:r>
            <a:r>
              <a:rPr lang="en-US" sz="3200" dirty="0" smtClean="0">
                <a:solidFill>
                  <a:srgbClr val="FF6600"/>
                </a:solidFill>
              </a:rPr>
              <a:t>Non-equivalence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17929" y="1186753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Under the general model that allows many-product mixings,</a:t>
            </a:r>
          </a:p>
          <a:p>
            <a:r>
              <a:rPr lang="en-US" sz="2800" dirty="0" smtClean="0"/>
              <a:t>some assemblies have: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929" y="3782805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many</a:t>
            </a:r>
            <a:r>
              <a:rPr lang="en-US" sz="2800" dirty="0" smtClean="0"/>
              <a:t>-product mixings are allowed, some strings require a </a:t>
            </a:r>
            <a:r>
              <a:rPr lang="en-US" sz="2800" dirty="0" err="1" smtClean="0"/>
              <a:t>quadratically</a:t>
            </a:r>
            <a:r>
              <a:rPr lang="en-US" sz="2800" dirty="0" smtClean="0"/>
              <a:t> larger CFG to encode than a SAS.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7929" y="242900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SAS with size ≈ √(</a:t>
            </a:r>
            <a:r>
              <a:rPr lang="en-US" sz="2800" dirty="0" err="1" smtClean="0"/>
              <a:t>n/log(n</a:t>
            </a:r>
            <a:r>
              <a:rPr lang="en-US" sz="2800" dirty="0" smtClean="0"/>
              <a:t>)).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929" y="298670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 CFG with size smaller than ≈ </a:t>
            </a:r>
            <a:r>
              <a:rPr lang="en-US" sz="2800" dirty="0" err="1" smtClean="0"/>
              <a:t>n/log(n</a:t>
            </a:r>
            <a:r>
              <a:rPr lang="en-US" sz="2800" dirty="0" smtClean="0"/>
              <a:t>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929" y="5052587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Theorem:</a:t>
            </a: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/>
              <a:t>some strings admit </a:t>
            </a:r>
            <a:r>
              <a:rPr lang="en-US" sz="2800" dirty="0" err="1" smtClean="0"/>
              <a:t>quadradically</a:t>
            </a:r>
            <a:r>
              <a:rPr lang="en-US" sz="2800" dirty="0" smtClean="0"/>
              <a:t>-smaller </a:t>
            </a:r>
            <a:r>
              <a:rPr lang="en-US" sz="2800" dirty="0" err="1" smtClean="0"/>
              <a:t>SASs</a:t>
            </a:r>
            <a:r>
              <a:rPr lang="en-US" sz="2800" dirty="0" smtClean="0"/>
              <a:t> if many-product mixings are allowed.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5" grpId="0"/>
      <p:bldP spid="8" grpId="0"/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0372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Summary of Results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929" y="3602891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Theorem: if many-product mixings </a:t>
            </a:r>
            <a:r>
              <a:rPr lang="en-US" sz="2800" dirty="0" smtClean="0">
                <a:solidFill>
                  <a:srgbClr val="FF6600"/>
                </a:solidFill>
              </a:rPr>
              <a:t>are allowed</a:t>
            </a:r>
            <a:r>
              <a:rPr lang="en-US" sz="2800" dirty="0" smtClean="0"/>
              <a:t>, some strings</a:t>
            </a:r>
            <a:r>
              <a:rPr lang="en-US" sz="2800" dirty="0" smtClean="0"/>
              <a:t> admit much smaller </a:t>
            </a:r>
            <a:r>
              <a:rPr lang="en-US" sz="2800" dirty="0" err="1" smtClean="0"/>
              <a:t>SASs</a:t>
            </a:r>
            <a:r>
              <a:rPr lang="en-US" sz="2800" dirty="0" smtClean="0"/>
              <a:t> than otherwise.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7929" y="1605647"/>
            <a:ext cx="90260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Theorem: if many-product mixings are </a:t>
            </a:r>
            <a:r>
              <a:rPr lang="en-US" sz="2800" dirty="0" smtClean="0">
                <a:solidFill>
                  <a:srgbClr val="FF6600"/>
                </a:solidFill>
              </a:rPr>
              <a:t>not allowed</a:t>
            </a:r>
            <a:r>
              <a:rPr lang="en-US" sz="2800" dirty="0" smtClean="0"/>
              <a:t>, there are good algorithms for the SAS minimization problem and they cannot be improved much.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3233" y="5312251"/>
            <a:ext cx="48794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you.</a:t>
            </a:r>
            <a:endParaRPr lang="en-US" sz="32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Setting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929" y="1363788"/>
            <a:ext cx="902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Theoretic tile model of</a:t>
            </a:r>
            <a:r>
              <a:rPr lang="en-US" sz="2800" dirty="0" smtClean="0"/>
              <a:t> assembling labeled 1D structures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929" y="1887008"/>
            <a:ext cx="9370769" cy="1146221"/>
            <a:chOff x="117929" y="1655233"/>
            <a:chExt cx="9370769" cy="1146221"/>
          </a:xfrm>
        </p:grpSpPr>
        <p:sp>
          <p:nvSpPr>
            <p:cNvPr id="60" name="TextBox 59"/>
            <p:cNvSpPr txBox="1"/>
            <p:nvPr/>
          </p:nvSpPr>
          <p:spPr>
            <a:xfrm>
              <a:off x="117929" y="1655233"/>
              <a:ext cx="9026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800" dirty="0" smtClean="0"/>
                <a:t> The problem addressed is an optimization problem: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2627" y="2339789"/>
              <a:ext cx="9026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6600"/>
                  </a:solidFill>
                </a:rPr>
                <a:t>``Given structure C, find the most efficient system that builds C.’’</a:t>
              </a:r>
              <a:endParaRPr lang="en-US" sz="2400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7929" y="3227163"/>
            <a:ext cx="9370769" cy="1802422"/>
            <a:chOff x="117929" y="2995388"/>
            <a:chExt cx="9370769" cy="1802422"/>
          </a:xfrm>
        </p:grpSpPr>
        <p:sp>
          <p:nvSpPr>
            <p:cNvPr id="61" name="TextBox 60"/>
            <p:cNvSpPr txBox="1"/>
            <p:nvPr/>
          </p:nvSpPr>
          <p:spPr>
            <a:xfrm>
              <a:off x="117929" y="2995388"/>
              <a:ext cx="8518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800" dirty="0" smtClean="0"/>
                <a:t> The results will be algorithmic/complexity-theoretic: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2627" y="3722080"/>
              <a:ext cx="9026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6600"/>
                  </a:solidFill>
                </a:rPr>
                <a:t>``The</a:t>
              </a:r>
              <a:r>
                <a:rPr lang="en-US" sz="2400" dirty="0" smtClean="0">
                  <a:solidFill>
                    <a:srgbClr val="FF6600"/>
                  </a:solidFill>
                </a:rPr>
                <a:t> assembly model </a:t>
              </a:r>
              <a:r>
                <a:rPr lang="en-US" sz="2400" dirty="0" smtClean="0">
                  <a:solidFill>
                    <a:srgbClr val="FF6600"/>
                  </a:solidFill>
                </a:rPr>
                <a:t>is equivalent to context-free grammars’’</a:t>
              </a:r>
              <a:endParaRPr lang="en-US" sz="2400" dirty="0">
                <a:solidFill>
                  <a:srgbClr val="FF66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2627" y="4336145"/>
              <a:ext cx="9026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6600"/>
                  </a:solidFill>
                </a:rPr>
                <a:t>``A</a:t>
              </a:r>
              <a:r>
                <a:rPr lang="en-US" sz="2400" dirty="0" smtClean="0">
                  <a:solidFill>
                    <a:srgbClr val="FF6600"/>
                  </a:solidFill>
                </a:rPr>
                <a:t> good algorithm for finding the smallest SAS exists</a:t>
              </a:r>
              <a:r>
                <a:rPr lang="en-US" sz="2400" dirty="0" smtClean="0">
                  <a:solidFill>
                    <a:srgbClr val="FF6600"/>
                  </a:solidFill>
                </a:rPr>
                <a:t>’’</a:t>
              </a:r>
              <a:endParaRPr lang="en-US" sz="24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73206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Staged Tile Assembly Model</a:t>
            </a:r>
            <a:endParaRPr lang="en-US" sz="3200" dirty="0"/>
          </a:p>
        </p:txBody>
      </p:sp>
      <p:grpSp>
        <p:nvGrpSpPr>
          <p:cNvPr id="2" name="Group 144"/>
          <p:cNvGrpSpPr/>
          <p:nvPr/>
        </p:nvGrpSpPr>
        <p:grpSpPr>
          <a:xfrm>
            <a:off x="117927" y="1009570"/>
            <a:ext cx="8102875" cy="523220"/>
            <a:chOff x="117927" y="1009570"/>
            <a:chExt cx="8102875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117927" y="1061942"/>
              <a:ext cx="62592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6600"/>
                  </a:solidFill>
                </a:rPr>
                <a:t>Tiles </a:t>
              </a:r>
              <a:r>
                <a:rPr lang="en-US" sz="2200" dirty="0" smtClean="0"/>
                <a:t>are labeled squares with glues on their sides.</a:t>
              </a:r>
              <a:endParaRPr lang="en-US" sz="2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57648" y="1061942"/>
              <a:ext cx="461565" cy="46156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 flipH="1" flipV="1">
              <a:off x="7988685" y="1294852"/>
              <a:ext cx="462644" cy="1590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7527120" y="1294852"/>
              <a:ext cx="462644" cy="1590"/>
            </a:xfrm>
            <a:prstGeom prst="line">
              <a:avLst/>
            </a:prstGeom>
            <a:ln w="508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804593" y="1009570"/>
              <a:ext cx="414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B</a:t>
              </a:r>
            </a:p>
          </p:txBody>
        </p:sp>
        <p:grpSp>
          <p:nvGrpSpPr>
            <p:cNvPr id="3" name="Group 82"/>
            <p:cNvGrpSpPr/>
            <p:nvPr/>
          </p:nvGrpSpPr>
          <p:grpSpPr>
            <a:xfrm>
              <a:off x="6679032" y="1009570"/>
              <a:ext cx="687660" cy="523220"/>
              <a:chOff x="6441596" y="1139674"/>
              <a:chExt cx="687660" cy="5232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441597" y="1192046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6211069" y="1424956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6488541" y="1139674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Group 150"/>
          <p:cNvGrpSpPr/>
          <p:nvPr/>
        </p:nvGrpSpPr>
        <p:grpSpPr>
          <a:xfrm>
            <a:off x="129268" y="1641962"/>
            <a:ext cx="8213687" cy="1397670"/>
            <a:chOff x="129268" y="1641962"/>
            <a:chExt cx="8213687" cy="1397670"/>
          </a:xfrm>
        </p:grpSpPr>
        <p:sp>
          <p:nvSpPr>
            <p:cNvPr id="14" name="TextBox 13"/>
            <p:cNvSpPr txBox="1"/>
            <p:nvPr/>
          </p:nvSpPr>
          <p:spPr>
            <a:xfrm>
              <a:off x="129268" y="2352082"/>
              <a:ext cx="6247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Tiles are mixed in </a:t>
              </a:r>
              <a:r>
                <a:rPr lang="en-US" sz="2200" dirty="0" smtClean="0">
                  <a:solidFill>
                    <a:srgbClr val="FF6600"/>
                  </a:solidFill>
                </a:rPr>
                <a:t>bins </a:t>
              </a:r>
              <a:r>
                <a:rPr lang="en-US" sz="2200" dirty="0" smtClean="0"/>
                <a:t>and bond at common glues.</a:t>
              </a:r>
              <a:endParaRPr lang="en-US" sz="2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24142" y="2068318"/>
              <a:ext cx="1818813" cy="971314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16200000" flipH="1">
              <a:off x="6967795" y="1702892"/>
              <a:ext cx="335644" cy="21378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>
              <a:off x="7613154" y="1703226"/>
              <a:ext cx="335645" cy="2131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444935" y="2317628"/>
              <a:ext cx="461565" cy="46156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91879" y="2265256"/>
              <a:ext cx="640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81780" y="2317628"/>
              <a:ext cx="461565" cy="46156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 flipH="1" flipV="1">
              <a:off x="6751252" y="2550538"/>
              <a:ext cx="462644" cy="1590"/>
            </a:xfrm>
            <a:prstGeom prst="line">
              <a:avLst/>
            </a:prstGeom>
            <a:ln w="508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028725" y="2265256"/>
              <a:ext cx="414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5" name="Group 69"/>
          <p:cNvGrpSpPr/>
          <p:nvPr/>
        </p:nvGrpSpPr>
        <p:grpSpPr>
          <a:xfrm>
            <a:off x="83914" y="3154864"/>
            <a:ext cx="8555080" cy="2149321"/>
            <a:chOff x="83914" y="3154864"/>
            <a:chExt cx="8555080" cy="2149321"/>
          </a:xfrm>
        </p:grpSpPr>
        <p:sp>
          <p:nvSpPr>
            <p:cNvPr id="19" name="TextBox 18"/>
            <p:cNvSpPr txBox="1"/>
            <p:nvPr/>
          </p:nvSpPr>
          <p:spPr>
            <a:xfrm>
              <a:off x="83914" y="4176369"/>
              <a:ext cx="5699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Mixing events are done in sequential </a:t>
              </a:r>
              <a:r>
                <a:rPr lang="en-US" sz="2200" dirty="0" smtClean="0">
                  <a:solidFill>
                    <a:srgbClr val="FF6600"/>
                  </a:solidFill>
                </a:rPr>
                <a:t>stages</a:t>
              </a:r>
              <a:r>
                <a:rPr lang="en-US" sz="2200" dirty="0" smtClean="0"/>
                <a:t>.</a:t>
              </a:r>
              <a:endParaRPr lang="en-US" sz="22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37117" y="4332871"/>
              <a:ext cx="1818813" cy="971314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8"/>
            <p:cNvGrpSpPr/>
            <p:nvPr/>
          </p:nvGrpSpPr>
          <p:grpSpPr>
            <a:xfrm>
              <a:off x="6755697" y="4520738"/>
              <a:ext cx="1616647" cy="523220"/>
              <a:chOff x="6755697" y="4520738"/>
              <a:chExt cx="1616647" cy="5232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684685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731629" y="4520738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221530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268475" y="4520738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755697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802642" y="4520738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109"/>
            <p:cNvGrpSpPr/>
            <p:nvPr/>
          </p:nvGrpSpPr>
          <p:grpSpPr>
            <a:xfrm>
              <a:off x="8175840" y="3261242"/>
              <a:ext cx="463154" cy="523220"/>
              <a:chOff x="8187021" y="4041348"/>
              <a:chExt cx="463154" cy="52322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187021" y="409372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rot="5400000" flipH="1" flipV="1">
                <a:off x="8418058" y="4326630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8233966" y="4041348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8" name="Straight Arrow Connector 117"/>
            <p:cNvCxnSpPr/>
            <p:nvPr/>
          </p:nvCxnSpPr>
          <p:spPr>
            <a:xfrm rot="5400000">
              <a:off x="7978672" y="3945507"/>
              <a:ext cx="335645" cy="2131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5400000">
              <a:off x="6701283" y="3688986"/>
              <a:ext cx="1074098" cy="58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0"/>
          <p:cNvGrpSpPr/>
          <p:nvPr/>
        </p:nvGrpSpPr>
        <p:grpSpPr>
          <a:xfrm>
            <a:off x="117929" y="5459050"/>
            <a:ext cx="8254415" cy="1017237"/>
            <a:chOff x="117929" y="5459050"/>
            <a:chExt cx="8254415" cy="1017237"/>
          </a:xfrm>
        </p:grpSpPr>
        <p:sp>
          <p:nvSpPr>
            <p:cNvPr id="21" name="TextBox 20"/>
            <p:cNvSpPr txBox="1"/>
            <p:nvPr/>
          </p:nvSpPr>
          <p:spPr>
            <a:xfrm>
              <a:off x="117929" y="6028228"/>
              <a:ext cx="64191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The composite objects created are </a:t>
              </a:r>
              <a:r>
                <a:rPr lang="en-US" sz="2200" dirty="0" smtClean="0">
                  <a:solidFill>
                    <a:srgbClr val="FF6600"/>
                  </a:solidFill>
                </a:rPr>
                <a:t>assemblies/strings</a:t>
              </a:r>
              <a:r>
                <a:rPr lang="en-US" sz="2200" dirty="0" smtClean="0"/>
                <a:t>.</a:t>
              </a:r>
              <a:endParaRPr lang="en-US" sz="2200" dirty="0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>
              <a:off x="7289956" y="5664445"/>
              <a:ext cx="41237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59"/>
            <p:cNvGrpSpPr/>
            <p:nvPr/>
          </p:nvGrpSpPr>
          <p:grpSpPr>
            <a:xfrm>
              <a:off x="6755697" y="5953067"/>
              <a:ext cx="1616647" cy="523220"/>
              <a:chOff x="6755697" y="4520738"/>
              <a:chExt cx="1616647" cy="52322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684685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731629" y="4520738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221530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268475" y="4520738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55697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02642" y="4520738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589292" y="628714"/>
            <a:ext cx="2040347" cy="1815361"/>
            <a:chOff x="589292" y="628714"/>
            <a:chExt cx="2040347" cy="1815361"/>
          </a:xfrm>
        </p:grpSpPr>
        <p:sp>
          <p:nvSpPr>
            <p:cNvPr id="163" name="Rectangle 162"/>
            <p:cNvSpPr/>
            <p:nvPr/>
          </p:nvSpPr>
          <p:spPr>
            <a:xfrm>
              <a:off x="1084628" y="628714"/>
              <a:ext cx="1117623" cy="718003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>
              <a:endCxn id="163" idx="2"/>
            </p:cNvCxnSpPr>
            <p:nvPr/>
          </p:nvCxnSpPr>
          <p:spPr>
            <a:xfrm rot="5400000" flipH="1" flipV="1">
              <a:off x="1035079" y="1224657"/>
              <a:ext cx="486300" cy="73042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163" idx="2"/>
            </p:cNvCxnSpPr>
            <p:nvPr/>
          </p:nvCxnSpPr>
          <p:spPr>
            <a:xfrm rot="16200000" flipV="1">
              <a:off x="1731526" y="1258631"/>
              <a:ext cx="486300" cy="66247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589292" y="1833017"/>
              <a:ext cx="647454" cy="611058"/>
              <a:chOff x="493862" y="2269536"/>
              <a:chExt cx="647454" cy="611058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493862" y="2269536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663374" y="2375197"/>
                <a:ext cx="344714" cy="369332"/>
                <a:chOff x="1420822" y="3468353"/>
                <a:chExt cx="344714" cy="369332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1427799" y="352018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Connector 169"/>
                <p:cNvCxnSpPr/>
                <p:nvPr/>
              </p:nvCxnSpPr>
              <p:spPr>
                <a:xfrm rot="5400000">
                  <a:off x="128758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rot="5400000">
                  <a:off x="158773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TextBox 171"/>
                <p:cNvSpPr txBox="1"/>
                <p:nvPr/>
              </p:nvSpPr>
              <p:spPr>
                <a:xfrm>
                  <a:off x="1420822" y="3468353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96" name="Group 195"/>
            <p:cNvGrpSpPr/>
            <p:nvPr/>
          </p:nvGrpSpPr>
          <p:grpSpPr>
            <a:xfrm>
              <a:off x="1982185" y="1833017"/>
              <a:ext cx="647454" cy="611058"/>
              <a:chOff x="2258939" y="2269536"/>
              <a:chExt cx="647454" cy="611058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258939" y="2269536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3" name="Group 172"/>
              <p:cNvGrpSpPr/>
              <p:nvPr/>
            </p:nvGrpSpPr>
            <p:grpSpPr>
              <a:xfrm>
                <a:off x="2418221" y="2365995"/>
                <a:ext cx="344714" cy="369332"/>
                <a:chOff x="2739070" y="4009155"/>
                <a:chExt cx="344714" cy="369332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2746047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 rot="5400000">
                  <a:off x="2605836" y="4210269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rot="5400000">
                  <a:off x="2905986" y="4210269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TextBox 176"/>
                <p:cNvSpPr txBox="1"/>
                <p:nvPr/>
              </p:nvSpPr>
              <p:spPr>
                <a:xfrm>
                  <a:off x="2739070" y="4009155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F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1346545" y="772921"/>
              <a:ext cx="635640" cy="375155"/>
              <a:chOff x="1476857" y="1082839"/>
              <a:chExt cx="635640" cy="375155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1767783" y="1082839"/>
                <a:ext cx="344714" cy="369332"/>
                <a:chOff x="1420822" y="3468353"/>
                <a:chExt cx="344714" cy="369332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1427799" y="352018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 rot="5400000">
                  <a:off x="128758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158773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TextBox 186"/>
                <p:cNvSpPr txBox="1"/>
                <p:nvPr/>
              </p:nvSpPr>
              <p:spPr>
                <a:xfrm>
                  <a:off x="1420822" y="3468353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1476857" y="1088662"/>
                <a:ext cx="344714" cy="369332"/>
                <a:chOff x="2739070" y="4009155"/>
                <a:chExt cx="344714" cy="369332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2746047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rot="5400000">
                  <a:off x="2605836" y="4210269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rot="5400000">
                  <a:off x="2905986" y="4210269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TextBox 191"/>
                <p:cNvSpPr txBox="1"/>
                <p:nvPr/>
              </p:nvSpPr>
              <p:spPr>
                <a:xfrm>
                  <a:off x="2739070" y="4009155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F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56" name="Group 255"/>
          <p:cNvGrpSpPr/>
          <p:nvPr/>
        </p:nvGrpSpPr>
        <p:grpSpPr>
          <a:xfrm>
            <a:off x="3210821" y="253162"/>
            <a:ext cx="2589816" cy="2866725"/>
            <a:chOff x="5324599" y="165191"/>
            <a:chExt cx="2589816" cy="2866725"/>
          </a:xfrm>
        </p:grpSpPr>
        <p:cxnSp>
          <p:nvCxnSpPr>
            <p:cNvPr id="200" name="Straight Arrow Connector 199"/>
            <p:cNvCxnSpPr>
              <a:stCxn id="204" idx="0"/>
              <a:endCxn id="198" idx="2"/>
            </p:cNvCxnSpPr>
            <p:nvPr/>
          </p:nvCxnSpPr>
          <p:spPr>
            <a:xfrm rot="5400000" flipH="1" flipV="1">
              <a:off x="5673239" y="1944879"/>
              <a:ext cx="451066" cy="5008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205" idx="0"/>
              <a:endCxn id="198" idx="2"/>
            </p:cNvCxnSpPr>
            <p:nvPr/>
          </p:nvCxnSpPr>
          <p:spPr>
            <a:xfrm rot="16200000" flipV="1">
              <a:off x="6158830" y="1960181"/>
              <a:ext cx="451066" cy="4702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206" idx="0"/>
              <a:endCxn id="199" idx="2"/>
            </p:cNvCxnSpPr>
            <p:nvPr/>
          </p:nvCxnSpPr>
          <p:spPr>
            <a:xfrm rot="16200000" flipV="1">
              <a:off x="6491241" y="1321411"/>
              <a:ext cx="1509832" cy="6890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8" idx="0"/>
              <a:endCxn id="199" idx="2"/>
            </p:cNvCxnSpPr>
            <p:nvPr/>
          </p:nvCxnSpPr>
          <p:spPr>
            <a:xfrm rot="5400000" flipH="1" flipV="1">
              <a:off x="6324839" y="735407"/>
              <a:ext cx="401167" cy="75240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5324599" y="2420858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295780" y="2420858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266961" y="2420858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494111" y="2526519"/>
              <a:ext cx="344714" cy="369332"/>
              <a:chOff x="1420822" y="3468353"/>
              <a:chExt cx="344714" cy="369332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TextBox 210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7436473" y="2526519"/>
              <a:ext cx="344714" cy="369332"/>
              <a:chOff x="6024418" y="6162104"/>
              <a:chExt cx="344714" cy="369332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6031395" y="621393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 rot="5400000">
                <a:off x="5891184" y="636321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5400000">
                <a:off x="6191334" y="6363218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/>
              <p:cNvSpPr txBox="1"/>
              <p:nvPr/>
            </p:nvSpPr>
            <p:spPr>
              <a:xfrm>
                <a:off x="6024418" y="6162104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65293" y="2526519"/>
              <a:ext cx="344714" cy="369332"/>
              <a:chOff x="2739070" y="4009155"/>
              <a:chExt cx="344714" cy="369332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746047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/>
              <p:cNvCxnSpPr/>
              <p:nvPr/>
            </p:nvCxnSpPr>
            <p:spPr>
              <a:xfrm rot="5400000">
                <a:off x="2605836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5400000">
                <a:off x="2905986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2739070" y="4009155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5663628" y="1312193"/>
              <a:ext cx="971181" cy="657599"/>
              <a:chOff x="5324599" y="1122752"/>
              <a:chExt cx="971181" cy="657599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324599" y="1122752"/>
                <a:ext cx="971181" cy="65759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7" name="Group 236"/>
              <p:cNvGrpSpPr/>
              <p:nvPr/>
            </p:nvGrpSpPr>
            <p:grpSpPr>
              <a:xfrm>
                <a:off x="5515549" y="1250495"/>
                <a:ext cx="643413" cy="369332"/>
                <a:chOff x="6128213" y="3763837"/>
                <a:chExt cx="643413" cy="369332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6426912" y="3763837"/>
                  <a:ext cx="344714" cy="369332"/>
                  <a:chOff x="1420822" y="3468353"/>
                  <a:chExt cx="344714" cy="369332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1427799" y="3520186"/>
                    <a:ext cx="299357" cy="29935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9" name="Straight Connector 228"/>
                  <p:cNvCxnSpPr/>
                  <p:nvPr/>
                </p:nvCxnSpPr>
                <p:spPr>
                  <a:xfrm rot="5400000">
                    <a:off x="1287588" y="366946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/>
                  <p:cNvCxnSpPr/>
                  <p:nvPr/>
                </p:nvCxnSpPr>
                <p:spPr>
                  <a:xfrm rot="5400000">
                    <a:off x="1587738" y="366946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1420822" y="3468353"/>
                    <a:ext cx="344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A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2" name="Group 231"/>
                <p:cNvGrpSpPr/>
                <p:nvPr/>
              </p:nvGrpSpPr>
              <p:grpSpPr>
                <a:xfrm>
                  <a:off x="6128213" y="3763837"/>
                  <a:ext cx="344714" cy="369332"/>
                  <a:chOff x="2739070" y="4009155"/>
                  <a:chExt cx="344714" cy="369332"/>
                </a:xfrm>
              </p:grpSpPr>
              <p:sp>
                <p:nvSpPr>
                  <p:cNvPr id="233" name="Rectangle 232"/>
                  <p:cNvSpPr/>
                  <p:nvPr/>
                </p:nvSpPr>
                <p:spPr>
                  <a:xfrm>
                    <a:off x="2746047" y="4060987"/>
                    <a:ext cx="299357" cy="29935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4" name="Straight Connector 233"/>
                  <p:cNvCxnSpPr/>
                  <p:nvPr/>
                </p:nvCxnSpPr>
                <p:spPr>
                  <a:xfrm rot="5400000">
                    <a:off x="2605836" y="4210269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5400000">
                    <a:off x="2905986" y="4210269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2739070" y="4009155"/>
                    <a:ext cx="344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F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5" name="Group 254"/>
            <p:cNvGrpSpPr/>
            <p:nvPr/>
          </p:nvGrpSpPr>
          <p:grpSpPr>
            <a:xfrm>
              <a:off x="6149219" y="165191"/>
              <a:ext cx="1504814" cy="745835"/>
              <a:chOff x="6943234" y="117929"/>
              <a:chExt cx="1504814" cy="745835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6943234" y="117929"/>
                <a:ext cx="1504814" cy="74583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7232359" y="274520"/>
                <a:ext cx="958970" cy="372973"/>
                <a:chOff x="7523285" y="4065986"/>
                <a:chExt cx="958970" cy="372973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7523285" y="4069366"/>
                  <a:ext cx="344714" cy="369332"/>
                  <a:chOff x="2739070" y="4009155"/>
                  <a:chExt cx="344714" cy="36933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2746047" y="4060987"/>
                    <a:ext cx="299357" cy="29935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1" name="Straight Connector 240"/>
                  <p:cNvCxnSpPr/>
                  <p:nvPr/>
                </p:nvCxnSpPr>
                <p:spPr>
                  <a:xfrm rot="5400000">
                    <a:off x="2605836" y="4210269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/>
                  <p:cNvCxnSpPr/>
                  <p:nvPr/>
                </p:nvCxnSpPr>
                <p:spPr>
                  <a:xfrm rot="5400000">
                    <a:off x="2905986" y="4210269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2739070" y="4009155"/>
                    <a:ext cx="344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F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7831208" y="4065986"/>
                  <a:ext cx="344714" cy="369332"/>
                  <a:chOff x="1420822" y="3468353"/>
                  <a:chExt cx="344714" cy="369332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1427799" y="3520186"/>
                    <a:ext cx="299357" cy="29935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6" name="Straight Connector 245"/>
                  <p:cNvCxnSpPr/>
                  <p:nvPr/>
                </p:nvCxnSpPr>
                <p:spPr>
                  <a:xfrm rot="5400000">
                    <a:off x="1287588" y="366946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rot="5400000">
                    <a:off x="1587738" y="366946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1420822" y="3468353"/>
                    <a:ext cx="344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A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8137541" y="4069627"/>
                  <a:ext cx="344714" cy="369332"/>
                  <a:chOff x="6024418" y="6162104"/>
                  <a:chExt cx="344714" cy="369332"/>
                </a:xfrm>
              </p:grpSpPr>
              <p:sp>
                <p:nvSpPr>
                  <p:cNvPr id="250" name="Rectangle 249"/>
                  <p:cNvSpPr/>
                  <p:nvPr/>
                </p:nvSpPr>
                <p:spPr>
                  <a:xfrm>
                    <a:off x="6031395" y="6213936"/>
                    <a:ext cx="299357" cy="29935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1" name="Straight Connector 250"/>
                  <p:cNvCxnSpPr/>
                  <p:nvPr/>
                </p:nvCxnSpPr>
                <p:spPr>
                  <a:xfrm rot="5400000">
                    <a:off x="5891184" y="636321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/>
                  <p:cNvCxnSpPr/>
                  <p:nvPr/>
                </p:nvCxnSpPr>
                <p:spPr>
                  <a:xfrm rot="5400000">
                    <a:off x="6191334" y="636321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6024418" y="6162104"/>
                    <a:ext cx="344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B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384" name="Group 383"/>
          <p:cNvGrpSpPr/>
          <p:nvPr/>
        </p:nvGrpSpPr>
        <p:grpSpPr>
          <a:xfrm>
            <a:off x="482449" y="3504601"/>
            <a:ext cx="4578607" cy="3214426"/>
            <a:chOff x="580044" y="3169822"/>
            <a:chExt cx="4578607" cy="3214426"/>
          </a:xfrm>
        </p:grpSpPr>
        <p:cxnSp>
          <p:nvCxnSpPr>
            <p:cNvPr id="333" name="Straight Arrow Connector 332"/>
            <p:cNvCxnSpPr>
              <a:stCxn id="317" idx="0"/>
              <a:endCxn id="318" idx="2"/>
            </p:cNvCxnSpPr>
            <p:nvPr/>
          </p:nvCxnSpPr>
          <p:spPr>
            <a:xfrm rot="16200000" flipV="1">
              <a:off x="3011604" y="5188193"/>
              <a:ext cx="504115" cy="6658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>
              <a:stCxn id="341" idx="0"/>
            </p:cNvCxnSpPr>
            <p:nvPr/>
          </p:nvCxnSpPr>
          <p:spPr>
            <a:xfrm rot="16200000" flipV="1">
              <a:off x="3198165" y="4136430"/>
              <a:ext cx="1885366" cy="13881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stCxn id="318" idx="0"/>
            </p:cNvCxnSpPr>
            <p:nvPr/>
          </p:nvCxnSpPr>
          <p:spPr>
            <a:xfrm rot="5400000" flipH="1" flipV="1">
              <a:off x="2747220" y="4071327"/>
              <a:ext cx="663247" cy="2962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stCxn id="258" idx="0"/>
            </p:cNvCxnSpPr>
            <p:nvPr/>
          </p:nvCxnSpPr>
          <p:spPr>
            <a:xfrm rot="5400000" flipH="1" flipV="1">
              <a:off x="1986697" y="3498508"/>
              <a:ext cx="663247" cy="14418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274" idx="0"/>
              <a:endCxn id="318" idx="2"/>
            </p:cNvCxnSpPr>
            <p:nvPr/>
          </p:nvCxnSpPr>
          <p:spPr>
            <a:xfrm rot="5400000" flipH="1" flipV="1">
              <a:off x="2352137" y="5176789"/>
              <a:ext cx="486300" cy="6708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3272873" y="5773189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038568" y="4551071"/>
              <a:ext cx="1117623" cy="718003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Arrow Connector 258"/>
            <p:cNvCxnSpPr>
              <a:stCxn id="280" idx="0"/>
              <a:endCxn id="258" idx="2"/>
            </p:cNvCxnSpPr>
            <p:nvPr/>
          </p:nvCxnSpPr>
          <p:spPr>
            <a:xfrm rot="5400000" flipH="1" flipV="1">
              <a:off x="1007425" y="5165420"/>
              <a:ext cx="486300" cy="6936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stCxn id="274" idx="0"/>
              <a:endCxn id="258" idx="2"/>
            </p:cNvCxnSpPr>
            <p:nvPr/>
          </p:nvCxnSpPr>
          <p:spPr>
            <a:xfrm rot="16200000" flipV="1">
              <a:off x="1685466" y="5180988"/>
              <a:ext cx="486300" cy="66247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/>
            <p:cNvSpPr/>
            <p:nvPr/>
          </p:nvSpPr>
          <p:spPr>
            <a:xfrm>
              <a:off x="580044" y="5755374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" name="Group 167"/>
            <p:cNvGrpSpPr/>
            <p:nvPr/>
          </p:nvGrpSpPr>
          <p:grpSpPr>
            <a:xfrm>
              <a:off x="749556" y="5861035"/>
              <a:ext cx="344714" cy="369332"/>
              <a:chOff x="1420822" y="3468353"/>
              <a:chExt cx="344714" cy="369332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TextBox 284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4" name="Rectangle 273"/>
            <p:cNvSpPr/>
            <p:nvPr/>
          </p:nvSpPr>
          <p:spPr>
            <a:xfrm>
              <a:off x="1936125" y="5755374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2096698" y="5851833"/>
              <a:ext cx="344714" cy="369332"/>
              <a:chOff x="6024418" y="6162104"/>
              <a:chExt cx="344714" cy="369332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6031395" y="621393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 rot="5400000">
                <a:off x="5891184" y="636321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rot="5400000">
                <a:off x="6191334" y="6363218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/>
              <p:cNvSpPr txBox="1"/>
              <p:nvPr/>
            </p:nvSpPr>
            <p:spPr>
              <a:xfrm>
                <a:off x="6024418" y="6162104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1284161" y="4708393"/>
              <a:ext cx="644843" cy="369593"/>
              <a:chOff x="2645439" y="3869498"/>
              <a:chExt cx="644843" cy="369593"/>
            </a:xfrm>
          </p:grpSpPr>
          <p:grpSp>
            <p:nvGrpSpPr>
              <p:cNvPr id="301" name="Group 300"/>
              <p:cNvGrpSpPr/>
              <p:nvPr/>
            </p:nvGrpSpPr>
            <p:grpSpPr>
              <a:xfrm>
                <a:off x="2945568" y="3869498"/>
                <a:ext cx="344714" cy="369332"/>
                <a:chOff x="6024418" y="6162104"/>
                <a:chExt cx="344714" cy="369332"/>
              </a:xfrm>
            </p:grpSpPr>
            <p:sp>
              <p:nvSpPr>
                <p:cNvPr id="302" name="Rectangle 301"/>
                <p:cNvSpPr/>
                <p:nvPr/>
              </p:nvSpPr>
              <p:spPr>
                <a:xfrm>
                  <a:off x="6031395" y="621393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3" name="Straight Connector 302"/>
                <p:cNvCxnSpPr/>
                <p:nvPr/>
              </p:nvCxnSpPr>
              <p:spPr>
                <a:xfrm rot="5400000">
                  <a:off x="5891184" y="636321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 rot="5400000">
                  <a:off x="6191334" y="636321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6024418" y="6162104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B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6" name="Group 167"/>
              <p:cNvGrpSpPr/>
              <p:nvPr/>
            </p:nvGrpSpPr>
            <p:grpSpPr>
              <a:xfrm>
                <a:off x="2645439" y="3869759"/>
                <a:ext cx="344714" cy="369332"/>
                <a:chOff x="1420822" y="3468353"/>
                <a:chExt cx="344714" cy="369332"/>
              </a:xfrm>
            </p:grpSpPr>
            <p:sp>
              <p:nvSpPr>
                <p:cNvPr id="307" name="Rectangle 306"/>
                <p:cNvSpPr/>
                <p:nvPr/>
              </p:nvSpPr>
              <p:spPr>
                <a:xfrm>
                  <a:off x="1427799" y="352018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 rot="5400000">
                  <a:off x="128758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 rot="5400000">
                  <a:off x="158773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TextBox 309"/>
                <p:cNvSpPr txBox="1"/>
                <p:nvPr/>
              </p:nvSpPr>
              <p:spPr>
                <a:xfrm>
                  <a:off x="1420822" y="3468353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12" name="Group 311"/>
            <p:cNvGrpSpPr/>
            <p:nvPr/>
          </p:nvGrpSpPr>
          <p:grpSpPr>
            <a:xfrm>
              <a:off x="3446771" y="5866857"/>
              <a:ext cx="344714" cy="369332"/>
              <a:chOff x="2178158" y="4060988"/>
              <a:chExt cx="344714" cy="369332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2185135" y="4112820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 rot="5400000">
                <a:off x="2044924" y="4262102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5400000">
                <a:off x="2345074" y="4262102"/>
                <a:ext cx="280424" cy="1589"/>
              </a:xfrm>
              <a:prstGeom prst="line">
                <a:avLst/>
              </a:prstGeom>
              <a:ln w="381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/>
              <p:cNvSpPr txBox="1"/>
              <p:nvPr/>
            </p:nvSpPr>
            <p:spPr>
              <a:xfrm>
                <a:off x="2178158" y="4060988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318" name="Rectangle 317"/>
            <p:cNvSpPr/>
            <p:nvPr/>
          </p:nvSpPr>
          <p:spPr>
            <a:xfrm>
              <a:off x="2371910" y="4551071"/>
              <a:ext cx="1117623" cy="718003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2614504" y="4699452"/>
              <a:ext cx="650842" cy="369332"/>
              <a:chOff x="2583579" y="5837781"/>
              <a:chExt cx="650842" cy="369332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2583579" y="5837781"/>
                <a:ext cx="344714" cy="369332"/>
                <a:chOff x="6024418" y="6162104"/>
                <a:chExt cx="344714" cy="369332"/>
              </a:xfrm>
            </p:grpSpPr>
            <p:sp>
              <p:nvSpPr>
                <p:cNvPr id="323" name="Rectangle 322"/>
                <p:cNvSpPr/>
                <p:nvPr/>
              </p:nvSpPr>
              <p:spPr>
                <a:xfrm>
                  <a:off x="6031395" y="621393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4" name="Straight Connector 323"/>
                <p:cNvCxnSpPr/>
                <p:nvPr/>
              </p:nvCxnSpPr>
              <p:spPr>
                <a:xfrm rot="5400000">
                  <a:off x="5891184" y="636321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 rot="5400000">
                  <a:off x="6191334" y="636321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/>
                <p:cNvSpPr txBox="1"/>
                <p:nvPr/>
              </p:nvSpPr>
              <p:spPr>
                <a:xfrm>
                  <a:off x="6024418" y="6162104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B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27" name="Group 326"/>
              <p:cNvGrpSpPr/>
              <p:nvPr/>
            </p:nvGrpSpPr>
            <p:grpSpPr>
              <a:xfrm>
                <a:off x="2889707" y="5837781"/>
                <a:ext cx="344714" cy="369332"/>
                <a:chOff x="2178158" y="4060988"/>
                <a:chExt cx="344714" cy="369332"/>
              </a:xfrm>
            </p:grpSpPr>
            <p:sp>
              <p:nvSpPr>
                <p:cNvPr id="328" name="Rectangle 327"/>
                <p:cNvSpPr/>
                <p:nvPr/>
              </p:nvSpPr>
              <p:spPr>
                <a:xfrm>
                  <a:off x="2185135" y="4112820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9" name="Straight Connector 328"/>
                <p:cNvCxnSpPr/>
                <p:nvPr/>
              </p:nvCxnSpPr>
              <p:spPr>
                <a:xfrm rot="5400000">
                  <a:off x="2044924" y="4262102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rot="5400000">
                  <a:off x="2345074" y="4262102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TextBox 330"/>
                <p:cNvSpPr txBox="1"/>
                <p:nvPr/>
              </p:nvSpPr>
              <p:spPr>
                <a:xfrm>
                  <a:off x="2178158" y="4060988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</p:grpSp>
        <p:sp>
          <p:nvSpPr>
            <p:cNvPr id="341" name="Rectangle 340"/>
            <p:cNvSpPr/>
            <p:nvPr/>
          </p:nvSpPr>
          <p:spPr>
            <a:xfrm>
              <a:off x="4511197" y="5773190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4679588" y="5876059"/>
              <a:ext cx="344714" cy="369332"/>
              <a:chOff x="1428595" y="4009155"/>
              <a:chExt cx="344714" cy="369332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1435572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8" name="Straight Connector 337"/>
              <p:cNvCxnSpPr/>
              <p:nvPr/>
            </p:nvCxnSpPr>
            <p:spPr>
              <a:xfrm rot="5400000">
                <a:off x="1295361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rot="5400000">
                <a:off x="1595511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TextBox 339"/>
              <p:cNvSpPr txBox="1"/>
              <p:nvPr/>
            </p:nvSpPr>
            <p:spPr>
              <a:xfrm>
                <a:off x="1428595" y="4009155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sp>
          <p:nvSpPr>
            <p:cNvPr id="342" name="Rectangle 341"/>
            <p:cNvSpPr/>
            <p:nvPr/>
          </p:nvSpPr>
          <p:spPr>
            <a:xfrm>
              <a:off x="2258938" y="3169822"/>
              <a:ext cx="1974289" cy="718003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2480795" y="3350848"/>
              <a:ext cx="1569101" cy="375416"/>
              <a:chOff x="5193982" y="4329859"/>
              <a:chExt cx="1569101" cy="375416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5193982" y="4329859"/>
                <a:ext cx="644843" cy="369593"/>
                <a:chOff x="2645439" y="3869498"/>
                <a:chExt cx="644843" cy="369593"/>
              </a:xfrm>
            </p:grpSpPr>
            <p:grpSp>
              <p:nvGrpSpPr>
                <p:cNvPr id="357" name="Group 300"/>
                <p:cNvGrpSpPr/>
                <p:nvPr/>
              </p:nvGrpSpPr>
              <p:grpSpPr>
                <a:xfrm>
                  <a:off x="2945568" y="3869498"/>
                  <a:ext cx="344714" cy="369332"/>
                  <a:chOff x="6024418" y="6162104"/>
                  <a:chExt cx="344714" cy="369332"/>
                </a:xfrm>
              </p:grpSpPr>
              <p:sp>
                <p:nvSpPr>
                  <p:cNvPr id="363" name="Rectangle 362"/>
                  <p:cNvSpPr/>
                  <p:nvPr/>
                </p:nvSpPr>
                <p:spPr>
                  <a:xfrm>
                    <a:off x="6031395" y="6213936"/>
                    <a:ext cx="299357" cy="29935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4" name="Straight Connector 363"/>
                  <p:cNvCxnSpPr/>
                  <p:nvPr/>
                </p:nvCxnSpPr>
                <p:spPr>
                  <a:xfrm rot="5400000">
                    <a:off x="5891184" y="636321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/>
                  <p:cNvCxnSpPr/>
                  <p:nvPr/>
                </p:nvCxnSpPr>
                <p:spPr>
                  <a:xfrm rot="5400000">
                    <a:off x="6191334" y="636321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6" name="TextBox 365"/>
                  <p:cNvSpPr txBox="1"/>
                  <p:nvPr/>
                </p:nvSpPr>
                <p:spPr>
                  <a:xfrm>
                    <a:off x="6024418" y="6162104"/>
                    <a:ext cx="344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B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8" name="Group 167"/>
                <p:cNvGrpSpPr/>
                <p:nvPr/>
              </p:nvGrpSpPr>
              <p:grpSpPr>
                <a:xfrm>
                  <a:off x="2645439" y="3869759"/>
                  <a:ext cx="344714" cy="369332"/>
                  <a:chOff x="1420822" y="3468353"/>
                  <a:chExt cx="344714" cy="369332"/>
                </a:xfrm>
              </p:grpSpPr>
              <p:sp>
                <p:nvSpPr>
                  <p:cNvPr id="359" name="Rectangle 358"/>
                  <p:cNvSpPr/>
                  <p:nvPr/>
                </p:nvSpPr>
                <p:spPr>
                  <a:xfrm>
                    <a:off x="1427799" y="3520186"/>
                    <a:ext cx="299357" cy="29935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 rot="5400000">
                    <a:off x="1287588" y="366946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 rot="5400000">
                    <a:off x="1587738" y="366946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2" name="TextBox 361"/>
                  <p:cNvSpPr txBox="1"/>
                  <p:nvPr/>
                </p:nvSpPr>
                <p:spPr>
                  <a:xfrm>
                    <a:off x="1420822" y="3468353"/>
                    <a:ext cx="344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A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67" name="Group 366"/>
              <p:cNvGrpSpPr/>
              <p:nvPr/>
            </p:nvGrpSpPr>
            <p:grpSpPr>
              <a:xfrm>
                <a:off x="5808584" y="4330120"/>
                <a:ext cx="344714" cy="369332"/>
                <a:chOff x="1428595" y="4009155"/>
                <a:chExt cx="344714" cy="369332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1435572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9" name="Straight Connector 368"/>
                <p:cNvCxnSpPr/>
                <p:nvPr/>
              </p:nvCxnSpPr>
              <p:spPr>
                <a:xfrm rot="5400000">
                  <a:off x="1295361" y="4210269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 rot="5400000">
                  <a:off x="1595511" y="4210269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TextBox 370"/>
                <p:cNvSpPr txBox="1"/>
                <p:nvPr/>
              </p:nvSpPr>
              <p:spPr>
                <a:xfrm>
                  <a:off x="1428595" y="4009155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372" name="Group 371"/>
              <p:cNvGrpSpPr/>
              <p:nvPr/>
            </p:nvGrpSpPr>
            <p:grpSpPr>
              <a:xfrm>
                <a:off x="6112241" y="4335943"/>
                <a:ext cx="650842" cy="369332"/>
                <a:chOff x="2583579" y="5837781"/>
                <a:chExt cx="650842" cy="369332"/>
              </a:xfrm>
            </p:grpSpPr>
            <p:grpSp>
              <p:nvGrpSpPr>
                <p:cNvPr id="373" name="Group 321"/>
                <p:cNvGrpSpPr/>
                <p:nvPr/>
              </p:nvGrpSpPr>
              <p:grpSpPr>
                <a:xfrm>
                  <a:off x="2583579" y="5837781"/>
                  <a:ext cx="344714" cy="369332"/>
                  <a:chOff x="6024418" y="6162104"/>
                  <a:chExt cx="344714" cy="369332"/>
                </a:xfrm>
              </p:grpSpPr>
              <p:sp>
                <p:nvSpPr>
                  <p:cNvPr id="379" name="Rectangle 378"/>
                  <p:cNvSpPr/>
                  <p:nvPr/>
                </p:nvSpPr>
                <p:spPr>
                  <a:xfrm>
                    <a:off x="6031395" y="6213936"/>
                    <a:ext cx="299357" cy="29935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0" name="Straight Connector 379"/>
                  <p:cNvCxnSpPr/>
                  <p:nvPr/>
                </p:nvCxnSpPr>
                <p:spPr>
                  <a:xfrm rot="5400000">
                    <a:off x="5891184" y="636321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 rot="5400000">
                    <a:off x="6191334" y="6363218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2" name="TextBox 381"/>
                  <p:cNvSpPr txBox="1"/>
                  <p:nvPr/>
                </p:nvSpPr>
                <p:spPr>
                  <a:xfrm>
                    <a:off x="6024418" y="6162104"/>
                    <a:ext cx="344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B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4" name="Group 326"/>
                <p:cNvGrpSpPr/>
                <p:nvPr/>
              </p:nvGrpSpPr>
              <p:grpSpPr>
                <a:xfrm>
                  <a:off x="2889707" y="5837781"/>
                  <a:ext cx="344714" cy="369332"/>
                  <a:chOff x="2178158" y="4060988"/>
                  <a:chExt cx="344714" cy="369332"/>
                </a:xfrm>
              </p:grpSpPr>
              <p:sp>
                <p:nvSpPr>
                  <p:cNvPr id="375" name="Rectangle 374"/>
                  <p:cNvSpPr/>
                  <p:nvPr/>
                </p:nvSpPr>
                <p:spPr>
                  <a:xfrm>
                    <a:off x="2185135" y="4112820"/>
                    <a:ext cx="299357" cy="29935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6" name="Straight Connector 375"/>
                  <p:cNvCxnSpPr/>
                  <p:nvPr/>
                </p:nvCxnSpPr>
                <p:spPr>
                  <a:xfrm rot="5400000">
                    <a:off x="2044924" y="4262102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/>
                  <p:cNvCxnSpPr/>
                  <p:nvPr/>
                </p:nvCxnSpPr>
                <p:spPr>
                  <a:xfrm rot="5400000">
                    <a:off x="2345074" y="4262102"/>
                    <a:ext cx="280424" cy="1589"/>
                  </a:xfrm>
                  <a:prstGeom prst="line">
                    <a:avLst/>
                  </a:prstGeom>
                  <a:ln w="38100" cap="rnd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8" name="TextBox 377"/>
                  <p:cNvSpPr txBox="1"/>
                  <p:nvPr/>
                </p:nvSpPr>
                <p:spPr>
                  <a:xfrm>
                    <a:off x="2178158" y="4060988"/>
                    <a:ext cx="344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</p:grpSp>
        </p:grpSp>
      </p:grpSp>
      <p:grpSp>
        <p:nvGrpSpPr>
          <p:cNvPr id="439" name="Group 438"/>
          <p:cNvGrpSpPr/>
          <p:nvPr/>
        </p:nvGrpSpPr>
        <p:grpSpPr>
          <a:xfrm>
            <a:off x="6939805" y="1400165"/>
            <a:ext cx="1455962" cy="1866801"/>
            <a:chOff x="6917480" y="729286"/>
            <a:chExt cx="1455962" cy="1866801"/>
          </a:xfrm>
        </p:grpSpPr>
        <p:cxnSp>
          <p:nvCxnSpPr>
            <p:cNvPr id="400" name="Straight Arrow Connector 399"/>
            <p:cNvCxnSpPr>
              <a:stCxn id="386" idx="0"/>
            </p:cNvCxnSpPr>
            <p:nvPr/>
          </p:nvCxnSpPr>
          <p:spPr>
            <a:xfrm rot="16200000" flipV="1">
              <a:off x="7613485" y="1529838"/>
              <a:ext cx="467341" cy="4051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>
              <a:stCxn id="393" idx="0"/>
            </p:cNvCxnSpPr>
            <p:nvPr/>
          </p:nvCxnSpPr>
          <p:spPr>
            <a:xfrm rot="5400000" flipH="1" flipV="1">
              <a:off x="7201404" y="1538532"/>
              <a:ext cx="486300" cy="4066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5" name="Group 384"/>
            <p:cNvGrpSpPr/>
            <p:nvPr/>
          </p:nvGrpSpPr>
          <p:grpSpPr>
            <a:xfrm>
              <a:off x="7725988" y="1966068"/>
              <a:ext cx="647454" cy="611058"/>
              <a:chOff x="2258939" y="2269536"/>
              <a:chExt cx="647454" cy="611058"/>
            </a:xfrm>
          </p:grpSpPr>
          <p:sp>
            <p:nvSpPr>
              <p:cNvPr id="386" name="Rectangle 385"/>
              <p:cNvSpPr/>
              <p:nvPr/>
            </p:nvSpPr>
            <p:spPr>
              <a:xfrm>
                <a:off x="2258939" y="2269536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7" name="Group 172"/>
              <p:cNvGrpSpPr/>
              <p:nvPr/>
            </p:nvGrpSpPr>
            <p:grpSpPr>
              <a:xfrm>
                <a:off x="2418221" y="2365995"/>
                <a:ext cx="344714" cy="369332"/>
                <a:chOff x="2739070" y="4009155"/>
                <a:chExt cx="344714" cy="369332"/>
              </a:xfrm>
            </p:grpSpPr>
            <p:sp>
              <p:nvSpPr>
                <p:cNvPr id="388" name="Rectangle 387"/>
                <p:cNvSpPr/>
                <p:nvPr/>
              </p:nvSpPr>
              <p:spPr>
                <a:xfrm>
                  <a:off x="2746047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 rot="5400000">
                  <a:off x="2605836" y="4210269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 rot="5400000">
                  <a:off x="2905986" y="4210269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1" name="TextBox 390"/>
                <p:cNvSpPr txBox="1"/>
                <p:nvPr/>
              </p:nvSpPr>
              <p:spPr>
                <a:xfrm>
                  <a:off x="2739070" y="4009155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F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92" name="Group 391"/>
            <p:cNvGrpSpPr/>
            <p:nvPr/>
          </p:nvGrpSpPr>
          <p:grpSpPr>
            <a:xfrm>
              <a:off x="6917480" y="1985029"/>
              <a:ext cx="647454" cy="611058"/>
              <a:chOff x="493862" y="2269536"/>
              <a:chExt cx="647454" cy="611058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493862" y="2269536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4" name="Group 167"/>
              <p:cNvGrpSpPr/>
              <p:nvPr/>
            </p:nvGrpSpPr>
            <p:grpSpPr>
              <a:xfrm>
                <a:off x="663374" y="2375197"/>
                <a:ext cx="344714" cy="369332"/>
                <a:chOff x="1420822" y="3468353"/>
                <a:chExt cx="344714" cy="369332"/>
              </a:xfrm>
            </p:grpSpPr>
            <p:sp>
              <p:nvSpPr>
                <p:cNvPr id="395" name="Rectangle 394"/>
                <p:cNvSpPr/>
                <p:nvPr/>
              </p:nvSpPr>
              <p:spPr>
                <a:xfrm>
                  <a:off x="1427799" y="352018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6" name="Straight Connector 395"/>
                <p:cNvCxnSpPr/>
                <p:nvPr/>
              </p:nvCxnSpPr>
              <p:spPr>
                <a:xfrm rot="5400000">
                  <a:off x="128758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 rot="5400000">
                  <a:off x="158773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8" name="TextBox 397"/>
                <p:cNvSpPr txBox="1"/>
                <p:nvPr/>
              </p:nvSpPr>
              <p:spPr>
                <a:xfrm>
                  <a:off x="1420822" y="3468353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99" name="Rectangle 398"/>
            <p:cNvSpPr/>
            <p:nvPr/>
          </p:nvSpPr>
          <p:spPr>
            <a:xfrm>
              <a:off x="7324174" y="780723"/>
              <a:ext cx="605846" cy="718003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7394469" y="729286"/>
              <a:ext cx="7940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?</a:t>
              </a:r>
              <a:endParaRPr lang="en-US" sz="4400" dirty="0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425165" y="3819906"/>
            <a:ext cx="2279537" cy="1885204"/>
            <a:chOff x="6402840" y="3149027"/>
            <a:chExt cx="2279537" cy="1885204"/>
          </a:xfrm>
        </p:grpSpPr>
        <p:cxnSp>
          <p:nvCxnSpPr>
            <p:cNvPr id="403" name="Straight Arrow Connector 402"/>
            <p:cNvCxnSpPr>
              <a:stCxn id="406" idx="0"/>
              <a:endCxn id="419" idx="2"/>
            </p:cNvCxnSpPr>
            <p:nvPr/>
          </p:nvCxnSpPr>
          <p:spPr>
            <a:xfrm rot="16200000" flipV="1">
              <a:off x="7280620" y="4158073"/>
              <a:ext cx="504706" cy="254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stCxn id="413" idx="0"/>
            </p:cNvCxnSpPr>
            <p:nvPr/>
          </p:nvCxnSpPr>
          <p:spPr>
            <a:xfrm rot="5400000" flipH="1" flipV="1">
              <a:off x="6808168" y="3836870"/>
              <a:ext cx="504703" cy="66790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5" name="Group 404"/>
            <p:cNvGrpSpPr/>
            <p:nvPr/>
          </p:nvGrpSpPr>
          <p:grpSpPr>
            <a:xfrm>
              <a:off x="7221992" y="4423173"/>
              <a:ext cx="647454" cy="611058"/>
              <a:chOff x="2258939" y="2269536"/>
              <a:chExt cx="647454" cy="611058"/>
            </a:xfrm>
          </p:grpSpPr>
          <p:sp>
            <p:nvSpPr>
              <p:cNvPr id="406" name="Rectangle 405"/>
              <p:cNvSpPr/>
              <p:nvPr/>
            </p:nvSpPr>
            <p:spPr>
              <a:xfrm>
                <a:off x="2258939" y="2269536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7" name="Group 172"/>
              <p:cNvGrpSpPr/>
              <p:nvPr/>
            </p:nvGrpSpPr>
            <p:grpSpPr>
              <a:xfrm>
                <a:off x="2418221" y="2365995"/>
                <a:ext cx="344714" cy="369332"/>
                <a:chOff x="2739070" y="4009155"/>
                <a:chExt cx="344714" cy="369332"/>
              </a:xfrm>
            </p:grpSpPr>
            <p:sp>
              <p:nvSpPr>
                <p:cNvPr id="408" name="Rectangle 407"/>
                <p:cNvSpPr/>
                <p:nvPr/>
              </p:nvSpPr>
              <p:spPr>
                <a:xfrm>
                  <a:off x="2746047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9" name="Straight Connector 408"/>
                <p:cNvCxnSpPr/>
                <p:nvPr/>
              </p:nvCxnSpPr>
              <p:spPr>
                <a:xfrm rot="5400000">
                  <a:off x="2605836" y="4210269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 rot="5400000">
                  <a:off x="2905986" y="4210269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TextBox 410"/>
                <p:cNvSpPr txBox="1"/>
                <p:nvPr/>
              </p:nvSpPr>
              <p:spPr>
                <a:xfrm>
                  <a:off x="2739070" y="4009155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B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412" name="Group 411"/>
            <p:cNvGrpSpPr/>
            <p:nvPr/>
          </p:nvGrpSpPr>
          <p:grpSpPr>
            <a:xfrm>
              <a:off x="6402840" y="4423173"/>
              <a:ext cx="647454" cy="611058"/>
              <a:chOff x="493862" y="2269536"/>
              <a:chExt cx="647454" cy="611058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493862" y="2269536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4" name="Group 167"/>
              <p:cNvGrpSpPr/>
              <p:nvPr/>
            </p:nvGrpSpPr>
            <p:grpSpPr>
              <a:xfrm>
                <a:off x="663374" y="2375197"/>
                <a:ext cx="344714" cy="369332"/>
                <a:chOff x="1420822" y="3468353"/>
                <a:chExt cx="344714" cy="369332"/>
              </a:xfrm>
            </p:grpSpPr>
            <p:sp>
              <p:nvSpPr>
                <p:cNvPr id="415" name="Rectangle 414"/>
                <p:cNvSpPr/>
                <p:nvPr/>
              </p:nvSpPr>
              <p:spPr>
                <a:xfrm>
                  <a:off x="1427799" y="352018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>
                <a:xfrm rot="5400000">
                  <a:off x="128758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>
                <a:xfrm rot="5400000">
                  <a:off x="158773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8" name="TextBox 417"/>
                <p:cNvSpPr txBox="1"/>
                <p:nvPr/>
              </p:nvSpPr>
              <p:spPr>
                <a:xfrm>
                  <a:off x="1420822" y="3468353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19" name="Rectangle 418"/>
            <p:cNvSpPr/>
            <p:nvPr/>
          </p:nvSpPr>
          <p:spPr>
            <a:xfrm>
              <a:off x="7217303" y="3200464"/>
              <a:ext cx="605846" cy="718003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7287598" y="3149027"/>
              <a:ext cx="7940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?</a:t>
              </a:r>
              <a:endParaRPr lang="en-US" sz="4400" dirty="0"/>
            </a:p>
          </p:txBody>
        </p:sp>
        <p:grpSp>
          <p:nvGrpSpPr>
            <p:cNvPr id="426" name="Group 425"/>
            <p:cNvGrpSpPr/>
            <p:nvPr/>
          </p:nvGrpSpPr>
          <p:grpSpPr>
            <a:xfrm>
              <a:off x="8034923" y="4421637"/>
              <a:ext cx="647454" cy="611058"/>
              <a:chOff x="493862" y="2269536"/>
              <a:chExt cx="647454" cy="611058"/>
            </a:xfrm>
          </p:grpSpPr>
          <p:sp>
            <p:nvSpPr>
              <p:cNvPr id="427" name="Rectangle 426"/>
              <p:cNvSpPr/>
              <p:nvPr/>
            </p:nvSpPr>
            <p:spPr>
              <a:xfrm>
                <a:off x="493862" y="2269536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8" name="Group 167"/>
              <p:cNvGrpSpPr/>
              <p:nvPr/>
            </p:nvGrpSpPr>
            <p:grpSpPr>
              <a:xfrm>
                <a:off x="663374" y="2375197"/>
                <a:ext cx="344714" cy="369332"/>
                <a:chOff x="1420822" y="3468353"/>
                <a:chExt cx="344714" cy="369332"/>
              </a:xfrm>
            </p:grpSpPr>
            <p:sp>
              <p:nvSpPr>
                <p:cNvPr id="429" name="Rectangle 428"/>
                <p:cNvSpPr/>
                <p:nvPr/>
              </p:nvSpPr>
              <p:spPr>
                <a:xfrm>
                  <a:off x="1427799" y="352018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0" name="Straight Connector 429"/>
                <p:cNvCxnSpPr/>
                <p:nvPr/>
              </p:nvCxnSpPr>
              <p:spPr>
                <a:xfrm rot="5400000">
                  <a:off x="128758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 rot="5400000">
                  <a:off x="1587738" y="3669468"/>
                  <a:ext cx="280424" cy="1589"/>
                </a:xfrm>
                <a:prstGeom prst="line">
                  <a:avLst/>
                </a:prstGeom>
                <a:ln w="381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2" name="TextBox 431"/>
                <p:cNvSpPr txBox="1"/>
                <p:nvPr/>
              </p:nvSpPr>
              <p:spPr>
                <a:xfrm>
                  <a:off x="1420822" y="3468353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C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433" name="Straight Arrow Connector 432"/>
            <p:cNvCxnSpPr/>
            <p:nvPr/>
          </p:nvCxnSpPr>
          <p:spPr>
            <a:xfrm rot="10800000">
              <a:off x="7689198" y="3918471"/>
              <a:ext cx="643363" cy="5031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5728613" y="18543"/>
            <a:ext cx="3785378" cy="6839458"/>
            <a:chOff x="5728613" y="1"/>
            <a:chExt cx="3785378" cy="6839458"/>
          </a:xfrm>
        </p:grpSpPr>
        <p:sp>
          <p:nvSpPr>
            <p:cNvPr id="222" name="Rectangle 221"/>
            <p:cNvSpPr/>
            <p:nvPr/>
          </p:nvSpPr>
          <p:spPr>
            <a:xfrm>
              <a:off x="6023429" y="1"/>
              <a:ext cx="3120571" cy="6839458"/>
            </a:xfrm>
            <a:prstGeom prst="rect">
              <a:avLst/>
            </a:prstGeom>
            <a:solidFill>
              <a:schemeClr val="bg1">
                <a:lumMod val="95000"/>
                <a:lumOff val="5000"/>
                <a:alpha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 rot="19657470">
              <a:off x="5728613" y="2933505"/>
              <a:ext cx="37853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Second part</a:t>
              </a:r>
              <a:endParaRPr lang="en-US" sz="5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Specifying a Self-Assembly System (</a:t>
            </a:r>
            <a:r>
              <a:rPr lang="en-US" sz="3200" dirty="0" smtClean="0">
                <a:solidFill>
                  <a:srgbClr val="FF6600"/>
                </a:solidFill>
              </a:rPr>
              <a:t>SAS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117929" y="1102697"/>
            <a:ext cx="9026071" cy="4953747"/>
            <a:chOff x="117929" y="1102697"/>
            <a:chExt cx="9026071" cy="4953747"/>
          </a:xfrm>
        </p:grpSpPr>
        <p:sp>
          <p:nvSpPr>
            <p:cNvPr id="11" name="TextBox 10"/>
            <p:cNvSpPr txBox="1"/>
            <p:nvPr/>
          </p:nvSpPr>
          <p:spPr>
            <a:xfrm>
              <a:off x="117929" y="1102697"/>
              <a:ext cx="90260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A directed graph of mixing steps.</a:t>
              </a: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3275582" y="1902351"/>
              <a:ext cx="4855905" cy="4154093"/>
              <a:chOff x="3275582" y="1902351"/>
              <a:chExt cx="4855905" cy="4154093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3599309" y="5110406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350990" y="1902351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570490" y="4193819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>
                <a:stCxn id="121" idx="0"/>
                <a:endCxn id="150" idx="2"/>
              </p:cNvCxnSpPr>
              <p:nvPr/>
            </p:nvCxnSpPr>
            <p:spPr>
              <a:xfrm rot="5400000" flipH="1" flipV="1">
                <a:off x="3198124" y="5493394"/>
                <a:ext cx="640507" cy="48559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139" idx="0"/>
                <a:endCxn id="150" idx="2"/>
              </p:cNvCxnSpPr>
              <p:nvPr/>
            </p:nvCxnSpPr>
            <p:spPr>
              <a:xfrm rot="16200000" flipV="1">
                <a:off x="3683715" y="5493394"/>
                <a:ext cx="640507" cy="4855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Rectangle 173"/>
              <p:cNvSpPr/>
              <p:nvPr/>
            </p:nvSpPr>
            <p:spPr>
              <a:xfrm>
                <a:off x="5541671" y="3277232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Arrow Connector 174"/>
              <p:cNvCxnSpPr>
                <a:stCxn id="156" idx="0"/>
                <a:endCxn id="162" idx="2"/>
              </p:cNvCxnSpPr>
              <p:nvPr/>
            </p:nvCxnSpPr>
            <p:spPr>
              <a:xfrm rot="16200000" flipV="1">
                <a:off x="4196602" y="5035100"/>
                <a:ext cx="1557094" cy="4855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50" idx="0"/>
                <a:endCxn id="162" idx="2"/>
              </p:cNvCxnSpPr>
              <p:nvPr/>
            </p:nvCxnSpPr>
            <p:spPr>
              <a:xfrm rot="5400000" flipH="1" flipV="1">
                <a:off x="3941234" y="4319287"/>
                <a:ext cx="611058" cy="97118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Rectangle 185"/>
              <p:cNvSpPr/>
              <p:nvPr/>
            </p:nvSpPr>
            <p:spPr>
              <a:xfrm>
                <a:off x="6512852" y="5110408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>
                <a:stCxn id="191" idx="0"/>
                <a:endCxn id="186" idx="2"/>
              </p:cNvCxnSpPr>
              <p:nvPr/>
            </p:nvCxnSpPr>
            <p:spPr>
              <a:xfrm rot="16200000" flipV="1">
                <a:off x="6597258" y="5493395"/>
                <a:ext cx="640506" cy="4855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5" idx="0"/>
                <a:endCxn id="186" idx="2"/>
              </p:cNvCxnSpPr>
              <p:nvPr/>
            </p:nvCxnSpPr>
            <p:spPr>
              <a:xfrm rot="5400000" flipH="1" flipV="1">
                <a:off x="6111667" y="5493395"/>
                <a:ext cx="640506" cy="48559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6" idx="0"/>
                <a:endCxn id="174" idx="2"/>
              </p:cNvCxnSpPr>
              <p:nvPr/>
            </p:nvCxnSpPr>
            <p:spPr>
              <a:xfrm rot="16200000" flipV="1">
                <a:off x="5425303" y="3860994"/>
                <a:ext cx="1527647" cy="97118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>
                <a:stCxn id="162" idx="0"/>
                <a:endCxn id="174" idx="2"/>
              </p:cNvCxnSpPr>
              <p:nvPr/>
            </p:nvCxnSpPr>
            <p:spPr>
              <a:xfrm rot="5400000" flipH="1" flipV="1">
                <a:off x="4912415" y="3402700"/>
                <a:ext cx="611058" cy="97118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stCxn id="173" idx="0"/>
                <a:endCxn id="151" idx="2"/>
              </p:cNvCxnSpPr>
              <p:nvPr/>
            </p:nvCxnSpPr>
            <p:spPr>
              <a:xfrm rot="16200000" flipV="1">
                <a:off x="5397889" y="3322845"/>
                <a:ext cx="3848564" cy="161863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>
                <a:stCxn id="174" idx="0"/>
                <a:endCxn id="151" idx="2"/>
              </p:cNvCxnSpPr>
              <p:nvPr/>
            </p:nvCxnSpPr>
            <p:spPr>
              <a:xfrm rot="5400000" flipH="1" flipV="1">
                <a:off x="5573518" y="2337897"/>
                <a:ext cx="1069352" cy="80931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117929" y="6127761"/>
            <a:ext cx="26851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set of starting tiles.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951855" y="605644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923036" y="605644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894217" y="605644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807760" y="6056444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5865398" y="6056443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6836579" y="6056443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3121367" y="6162103"/>
            <a:ext cx="344714" cy="369332"/>
            <a:chOff x="1420822" y="3468353"/>
            <a:chExt cx="344714" cy="369332"/>
          </a:xfrm>
        </p:grpSpPr>
        <p:sp>
          <p:nvSpPr>
            <p:cNvPr id="146" name="Rectangle 145"/>
            <p:cNvSpPr/>
            <p:nvPr/>
          </p:nvSpPr>
          <p:spPr>
            <a:xfrm>
              <a:off x="1427799" y="3520186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1287588" y="3669468"/>
              <a:ext cx="280424" cy="1589"/>
            </a:xfrm>
            <a:prstGeom prst="line">
              <a:avLst/>
            </a:prstGeom>
            <a:ln w="38100" cap="rnd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1587738" y="3669468"/>
              <a:ext cx="280424" cy="158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420822" y="3468353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7004793" y="6162103"/>
            <a:ext cx="344714" cy="369332"/>
            <a:chOff x="1428595" y="4009154"/>
            <a:chExt cx="344714" cy="369332"/>
          </a:xfrm>
        </p:grpSpPr>
        <p:sp>
          <p:nvSpPr>
            <p:cNvPr id="214" name="Rectangle 213"/>
            <p:cNvSpPr/>
            <p:nvPr/>
          </p:nvSpPr>
          <p:spPr>
            <a:xfrm>
              <a:off x="1435572" y="4060987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/>
            <p:nvPr/>
          </p:nvCxnSpPr>
          <p:spPr>
            <a:xfrm rot="5400000">
              <a:off x="1295361" y="4210269"/>
              <a:ext cx="280424" cy="1589"/>
            </a:xfrm>
            <a:prstGeom prst="line">
              <a:avLst/>
            </a:prstGeom>
            <a:ln w="381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1595511" y="4210269"/>
              <a:ext cx="280424" cy="1589"/>
            </a:xfrm>
            <a:prstGeom prst="line">
              <a:avLst/>
            </a:prstGeom>
            <a:ln w="38100" cap="rnd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1428595" y="4009154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063729" y="6162103"/>
            <a:ext cx="344714" cy="369332"/>
            <a:chOff x="6024418" y="6162103"/>
            <a:chExt cx="344714" cy="369332"/>
          </a:xfrm>
        </p:grpSpPr>
        <p:sp>
          <p:nvSpPr>
            <p:cNvPr id="218" name="Rectangle 217"/>
            <p:cNvSpPr/>
            <p:nvPr/>
          </p:nvSpPr>
          <p:spPr>
            <a:xfrm>
              <a:off x="6031395" y="6213936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/>
            <p:cNvCxnSpPr/>
            <p:nvPr/>
          </p:nvCxnSpPr>
          <p:spPr>
            <a:xfrm rot="5400000">
              <a:off x="5891184" y="6363218"/>
              <a:ext cx="280424" cy="158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6191334" y="6363218"/>
              <a:ext cx="280424" cy="1589"/>
            </a:xfrm>
            <a:prstGeom prst="line">
              <a:avLst/>
            </a:prstGeom>
            <a:ln w="381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6024418" y="6162103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034909" y="6162103"/>
            <a:ext cx="344714" cy="369332"/>
            <a:chOff x="2178158" y="4060987"/>
            <a:chExt cx="344714" cy="369332"/>
          </a:xfrm>
        </p:grpSpPr>
        <p:sp>
          <p:nvSpPr>
            <p:cNvPr id="222" name="Rectangle 221"/>
            <p:cNvSpPr/>
            <p:nvPr/>
          </p:nvSpPr>
          <p:spPr>
            <a:xfrm>
              <a:off x="2185135" y="4112820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 rot="5400000">
              <a:off x="2044924" y="4262102"/>
              <a:ext cx="280424" cy="1589"/>
            </a:xfrm>
            <a:prstGeom prst="line">
              <a:avLst/>
            </a:prstGeom>
            <a:ln w="381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2345074" y="4262102"/>
              <a:ext cx="280424" cy="1589"/>
            </a:xfrm>
            <a:prstGeom prst="line">
              <a:avLst/>
            </a:prstGeom>
            <a:ln w="381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2178158" y="4060987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959131" y="6162103"/>
            <a:ext cx="344714" cy="369332"/>
            <a:chOff x="3083784" y="3398094"/>
            <a:chExt cx="344714" cy="369332"/>
          </a:xfrm>
        </p:grpSpPr>
        <p:sp>
          <p:nvSpPr>
            <p:cNvPr id="226" name="Rectangle 225"/>
            <p:cNvSpPr/>
            <p:nvPr/>
          </p:nvSpPr>
          <p:spPr>
            <a:xfrm>
              <a:off x="3090761" y="3449927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/>
            <p:cNvCxnSpPr/>
            <p:nvPr/>
          </p:nvCxnSpPr>
          <p:spPr>
            <a:xfrm rot="5400000">
              <a:off x="2950550" y="3599209"/>
              <a:ext cx="280424" cy="1589"/>
            </a:xfrm>
            <a:prstGeom prst="line">
              <a:avLst/>
            </a:prstGeom>
            <a:ln w="38100" cap="rnd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250700" y="3599209"/>
              <a:ext cx="280424" cy="1589"/>
            </a:xfrm>
            <a:prstGeom prst="line">
              <a:avLst/>
            </a:prstGeom>
            <a:ln w="38100" cap="rnd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3083784" y="3398094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092549" y="6162103"/>
            <a:ext cx="344714" cy="369332"/>
            <a:chOff x="2739070" y="4009154"/>
            <a:chExt cx="344714" cy="369332"/>
          </a:xfrm>
        </p:grpSpPr>
        <p:sp>
          <p:nvSpPr>
            <p:cNvPr id="236" name="Rectangle 235"/>
            <p:cNvSpPr/>
            <p:nvPr/>
          </p:nvSpPr>
          <p:spPr>
            <a:xfrm>
              <a:off x="2746047" y="4060987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Connector 236"/>
            <p:cNvCxnSpPr/>
            <p:nvPr/>
          </p:nvCxnSpPr>
          <p:spPr>
            <a:xfrm rot="5400000">
              <a:off x="2605836" y="4210269"/>
              <a:ext cx="280424" cy="1589"/>
            </a:xfrm>
            <a:prstGeom prst="line">
              <a:avLst/>
            </a:prstGeom>
            <a:ln w="38100" cap="rnd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2905986" y="4210269"/>
              <a:ext cx="280424" cy="1589"/>
            </a:xfrm>
            <a:prstGeom prst="line">
              <a:avLst/>
            </a:prstGeom>
            <a:ln w="38100" cap="rnd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2739070" y="4009154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117929" y="3277232"/>
            <a:ext cx="9026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size of a SAS is the number of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Problem and Approach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929" y="1075787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Problem: given</a:t>
            </a:r>
            <a:r>
              <a:rPr lang="en-US" sz="2800" dirty="0" smtClean="0"/>
              <a:t> an assembly S</a:t>
            </a:r>
            <a:r>
              <a:rPr lang="en-US" sz="2800" dirty="0" smtClean="0"/>
              <a:t>, find the smallest </a:t>
            </a:r>
          </a:p>
          <a:p>
            <a:r>
              <a:rPr lang="en-US" sz="2800" dirty="0" smtClean="0"/>
              <a:t>self-assembly system uniquely constructing S.</a:t>
            </a:r>
            <a:endParaRPr lang="en-US" sz="2800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102649" y="2029894"/>
            <a:ext cx="8521507" cy="3566583"/>
            <a:chOff x="102649" y="2029894"/>
            <a:chExt cx="8521507" cy="3566583"/>
          </a:xfrm>
        </p:grpSpPr>
        <p:sp>
          <p:nvSpPr>
            <p:cNvPr id="60" name="TextBox 59"/>
            <p:cNvSpPr txBox="1"/>
            <p:nvPr/>
          </p:nvSpPr>
          <p:spPr>
            <a:xfrm>
              <a:off x="102649" y="2029894"/>
              <a:ext cx="85180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 smtClean="0"/>
            </a:p>
            <a:p>
              <a:r>
                <a:rPr lang="en-US" sz="2800" dirty="0" smtClean="0"/>
                <a:t>Approach: self-assembly systems as encodings of strings:  </a:t>
              </a:r>
            </a:p>
            <a:p>
              <a:r>
                <a:rPr lang="en-US" sz="2800" dirty="0" smtClean="0"/>
                <a:t> </a:t>
              </a:r>
              <a:endParaRPr lang="en-US" sz="28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72210" y="3426274"/>
              <a:ext cx="2506407" cy="2170203"/>
              <a:chOff x="2951855" y="1902351"/>
              <a:chExt cx="5503359" cy="4765151"/>
            </a:xfrm>
          </p:grpSpPr>
          <p:grpSp>
            <p:nvGrpSpPr>
              <p:cNvPr id="62" name="Group 178"/>
              <p:cNvGrpSpPr/>
              <p:nvPr/>
            </p:nvGrpSpPr>
            <p:grpSpPr>
              <a:xfrm>
                <a:off x="3275582" y="1902351"/>
                <a:ext cx="4855905" cy="4154093"/>
                <a:chOff x="3275582" y="1902351"/>
                <a:chExt cx="4855905" cy="4154093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3599309" y="5110406"/>
                  <a:ext cx="323727" cy="305529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ln w="25400"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6350990" y="1902351"/>
                  <a:ext cx="323727" cy="305529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ln w="25400"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570490" y="4193819"/>
                  <a:ext cx="323727" cy="305529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ln w="25400"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64" idx="0"/>
                  <a:endCxn id="94" idx="2"/>
                </p:cNvCxnSpPr>
                <p:nvPr/>
              </p:nvCxnSpPr>
              <p:spPr>
                <a:xfrm rot="5400000" flipH="1" flipV="1">
                  <a:off x="3198124" y="5493394"/>
                  <a:ext cx="640507" cy="4855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stCxn id="65" idx="0"/>
                  <a:endCxn id="94" idx="2"/>
                </p:cNvCxnSpPr>
                <p:nvPr/>
              </p:nvCxnSpPr>
              <p:spPr>
                <a:xfrm rot="16200000" flipV="1">
                  <a:off x="3683715" y="5493394"/>
                  <a:ext cx="640507" cy="485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5541671" y="3277232"/>
                  <a:ext cx="323727" cy="305529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ln w="25400"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Arrow Connector 99"/>
                <p:cNvCxnSpPr>
                  <a:stCxn id="66" idx="0"/>
                  <a:endCxn id="96" idx="2"/>
                </p:cNvCxnSpPr>
                <p:nvPr/>
              </p:nvCxnSpPr>
              <p:spPr>
                <a:xfrm rot="16200000" flipV="1">
                  <a:off x="4196602" y="5035100"/>
                  <a:ext cx="1557094" cy="485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94" idx="0"/>
                  <a:endCxn id="96" idx="2"/>
                </p:cNvCxnSpPr>
                <p:nvPr/>
              </p:nvCxnSpPr>
              <p:spPr>
                <a:xfrm rot="5400000" flipH="1" flipV="1">
                  <a:off x="3941234" y="4319287"/>
                  <a:ext cx="611058" cy="97118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tangle 101"/>
                <p:cNvSpPr/>
                <p:nvPr/>
              </p:nvSpPr>
              <p:spPr>
                <a:xfrm>
                  <a:off x="6512852" y="5110408"/>
                  <a:ext cx="323727" cy="305529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ln w="25400"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>
                  <a:stCxn id="69" idx="0"/>
                  <a:endCxn id="102" idx="2"/>
                </p:cNvCxnSpPr>
                <p:nvPr/>
              </p:nvCxnSpPr>
              <p:spPr>
                <a:xfrm rot="16200000" flipV="1">
                  <a:off x="6597258" y="5493395"/>
                  <a:ext cx="640506" cy="485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68" idx="0"/>
                  <a:endCxn id="102" idx="2"/>
                </p:cNvCxnSpPr>
                <p:nvPr/>
              </p:nvCxnSpPr>
              <p:spPr>
                <a:xfrm rot="5400000" flipH="1" flipV="1">
                  <a:off x="6111667" y="5493395"/>
                  <a:ext cx="640506" cy="4855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102" idx="0"/>
                  <a:endCxn id="99" idx="2"/>
                </p:cNvCxnSpPr>
                <p:nvPr/>
              </p:nvCxnSpPr>
              <p:spPr>
                <a:xfrm rot="16200000" flipV="1">
                  <a:off x="5425303" y="3860994"/>
                  <a:ext cx="1527647" cy="97118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96" idx="0"/>
                  <a:endCxn id="99" idx="2"/>
                </p:cNvCxnSpPr>
                <p:nvPr/>
              </p:nvCxnSpPr>
              <p:spPr>
                <a:xfrm rot="5400000" flipH="1" flipV="1">
                  <a:off x="4912415" y="3402700"/>
                  <a:ext cx="611058" cy="97118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67" idx="0"/>
                  <a:endCxn id="95" idx="2"/>
                </p:cNvCxnSpPr>
                <p:nvPr/>
              </p:nvCxnSpPr>
              <p:spPr>
                <a:xfrm rot="16200000" flipV="1">
                  <a:off x="5397889" y="3322845"/>
                  <a:ext cx="3848564" cy="161863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99" idx="0"/>
                  <a:endCxn id="95" idx="2"/>
                </p:cNvCxnSpPr>
                <p:nvPr/>
              </p:nvCxnSpPr>
              <p:spPr>
                <a:xfrm rot="5400000" flipH="1" flipV="1">
                  <a:off x="5573518" y="2337897"/>
                  <a:ext cx="1069352" cy="80931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2951855" y="6056442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923036" y="6056442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894217" y="6056442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07760" y="6056444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65398" y="6056443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836579" y="6056443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209"/>
              <p:cNvGrpSpPr/>
              <p:nvPr/>
            </p:nvGrpSpPr>
            <p:grpSpPr>
              <a:xfrm>
                <a:off x="3127550" y="6213936"/>
                <a:ext cx="301739" cy="299357"/>
                <a:chOff x="1427005" y="3520186"/>
                <a:chExt cx="301739" cy="299357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1427799" y="352018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>
                <a:xfrm rot="5400000">
                  <a:off x="1287588" y="366946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>
                  <a:off x="1587738" y="366946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231"/>
              <p:cNvGrpSpPr/>
              <p:nvPr/>
            </p:nvGrpSpPr>
            <p:grpSpPr>
              <a:xfrm>
                <a:off x="7010976" y="6213936"/>
                <a:ext cx="301739" cy="299357"/>
                <a:chOff x="1434778" y="4060987"/>
                <a:chExt cx="301739" cy="299357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1435572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 rot="5400000">
                  <a:off x="1295361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1595511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240"/>
              <p:cNvGrpSpPr/>
              <p:nvPr/>
            </p:nvGrpSpPr>
            <p:grpSpPr>
              <a:xfrm>
                <a:off x="5069912" y="6213936"/>
                <a:ext cx="301739" cy="299357"/>
                <a:chOff x="6030601" y="6213936"/>
                <a:chExt cx="301739" cy="299357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6031395" y="621393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5891184" y="636321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5400000">
                  <a:off x="6191334" y="636321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245"/>
              <p:cNvGrpSpPr/>
              <p:nvPr/>
            </p:nvGrpSpPr>
            <p:grpSpPr>
              <a:xfrm>
                <a:off x="6041092" y="6213936"/>
                <a:ext cx="301739" cy="299357"/>
                <a:chOff x="2184341" y="4112820"/>
                <a:chExt cx="301739" cy="299357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185135" y="4112820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/>
                <p:cNvCxnSpPr/>
                <p:nvPr/>
              </p:nvCxnSpPr>
              <p:spPr>
                <a:xfrm rot="5400000">
                  <a:off x="2044924" y="4262102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5400000">
                  <a:off x="2345074" y="4262102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250"/>
              <p:cNvGrpSpPr/>
              <p:nvPr/>
            </p:nvGrpSpPr>
            <p:grpSpPr>
              <a:xfrm>
                <a:off x="7965314" y="6213936"/>
                <a:ext cx="301739" cy="299357"/>
                <a:chOff x="3089967" y="3449927"/>
                <a:chExt cx="301739" cy="29935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3090761" y="344992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2950550" y="359920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5400000">
                  <a:off x="3250700" y="359920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255"/>
              <p:cNvGrpSpPr/>
              <p:nvPr/>
            </p:nvGrpSpPr>
            <p:grpSpPr>
              <a:xfrm>
                <a:off x="4098732" y="6213936"/>
                <a:ext cx="301739" cy="299357"/>
                <a:chOff x="2745253" y="4060987"/>
                <a:chExt cx="301739" cy="299357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2746047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 rot="5400000">
                  <a:off x="2605836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5400000">
                  <a:off x="2905986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" name="TextBox 111"/>
            <p:cNvSpPr txBox="1"/>
            <p:nvPr/>
          </p:nvSpPr>
          <p:spPr>
            <a:xfrm>
              <a:off x="3089135" y="3871499"/>
              <a:ext cx="11290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/>
                <a:t>≈</a:t>
              </a:r>
              <a:endParaRPr lang="en-US" sz="6600" dirty="0"/>
            </a:p>
          </p:txBody>
        </p:sp>
        <p:grpSp>
          <p:nvGrpSpPr>
            <p:cNvPr id="122" name="Group 229"/>
            <p:cNvGrpSpPr/>
            <p:nvPr/>
          </p:nvGrpSpPr>
          <p:grpSpPr>
            <a:xfrm>
              <a:off x="4171854" y="4331710"/>
              <a:ext cx="344714" cy="369332"/>
              <a:chOff x="1420822" y="3468353"/>
              <a:chExt cx="344714" cy="369332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" name="Group 232"/>
            <p:cNvGrpSpPr/>
            <p:nvPr/>
          </p:nvGrpSpPr>
          <p:grpSpPr>
            <a:xfrm>
              <a:off x="5092443" y="4331710"/>
              <a:ext cx="344714" cy="369332"/>
              <a:chOff x="1428595" y="4009154"/>
              <a:chExt cx="344714" cy="369332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435572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rot="5400000">
                <a:off x="1295361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rot="5400000">
                <a:off x="1595511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428595" y="4009154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grpSp>
          <p:nvGrpSpPr>
            <p:cNvPr id="124" name="Group 245"/>
            <p:cNvGrpSpPr/>
            <p:nvPr/>
          </p:nvGrpSpPr>
          <p:grpSpPr>
            <a:xfrm>
              <a:off x="4478187" y="4331710"/>
              <a:ext cx="344714" cy="369332"/>
              <a:chOff x="6024418" y="6162103"/>
              <a:chExt cx="344714" cy="369332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31395" y="621393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 rot="5400000">
                <a:off x="5891184" y="636321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5400000">
                <a:off x="6191334" y="6363218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024418" y="616210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233"/>
            <p:cNvGrpSpPr/>
            <p:nvPr/>
          </p:nvGrpSpPr>
          <p:grpSpPr>
            <a:xfrm>
              <a:off x="4786110" y="4331710"/>
              <a:ext cx="344714" cy="369332"/>
              <a:chOff x="2178158" y="4060987"/>
              <a:chExt cx="344714" cy="369332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185135" y="4112820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 rot="5400000">
                <a:off x="2044924" y="4262102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5400000">
                <a:off x="2345074" y="4262102"/>
                <a:ext cx="280424" cy="1589"/>
              </a:xfrm>
              <a:prstGeom prst="line">
                <a:avLst/>
              </a:prstGeom>
              <a:ln w="381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2178158" y="4060987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grpSp>
          <p:nvGrpSpPr>
            <p:cNvPr id="126" name="Group 231"/>
            <p:cNvGrpSpPr/>
            <p:nvPr/>
          </p:nvGrpSpPr>
          <p:grpSpPr>
            <a:xfrm>
              <a:off x="5398776" y="4331710"/>
              <a:ext cx="344714" cy="369332"/>
              <a:chOff x="3083784" y="3398094"/>
              <a:chExt cx="344714" cy="369332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3090761" y="344992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rot="5400000">
                <a:off x="2950550" y="3599209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>
                <a:off x="3250700" y="3599209"/>
                <a:ext cx="280424" cy="1589"/>
              </a:xfrm>
              <a:prstGeom prst="line">
                <a:avLst/>
              </a:prstGeom>
              <a:ln w="381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3083784" y="3398094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7" name="Group 239"/>
            <p:cNvGrpSpPr/>
            <p:nvPr/>
          </p:nvGrpSpPr>
          <p:grpSpPr>
            <a:xfrm>
              <a:off x="3865521" y="4331710"/>
              <a:ext cx="344714" cy="369332"/>
              <a:chOff x="2739070" y="4009154"/>
              <a:chExt cx="344714" cy="369332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746047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rot="5400000">
                <a:off x="2605836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rot="5400000">
                <a:off x="2905986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2739070" y="4009154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5906624" y="3871499"/>
              <a:ext cx="11290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/>
                <a:t>≈</a:t>
              </a:r>
              <a:endParaRPr lang="en-US" sz="66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560056" y="3808002"/>
              <a:ext cx="20641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 smtClean="0"/>
            </a:p>
            <a:p>
              <a:r>
                <a:rPr lang="en-US" sz="2800" dirty="0" smtClean="0"/>
                <a:t>“FABCED”</a:t>
              </a:r>
            </a:p>
            <a:p>
              <a:r>
                <a:rPr lang="en-US" sz="2800" dirty="0" smtClean="0"/>
                <a:t> 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Context-Free Grammars (</a:t>
            </a:r>
            <a:r>
              <a:rPr lang="en-US" sz="3200" dirty="0" err="1" smtClean="0">
                <a:solidFill>
                  <a:srgbClr val="FF6600"/>
                </a:solidFill>
              </a:rPr>
              <a:t>CFGs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537528" y="1507347"/>
            <a:ext cx="56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009715" y="2084800"/>
            <a:ext cx="1953783" cy="3725965"/>
            <a:chOff x="7009715" y="1398746"/>
            <a:chExt cx="1953783" cy="3725965"/>
          </a:xfrm>
        </p:grpSpPr>
        <p:cxnSp>
          <p:nvCxnSpPr>
            <p:cNvPr id="375" name="Straight Arrow Connector 374"/>
            <p:cNvCxnSpPr>
              <a:stCxn id="382" idx="0"/>
            </p:cNvCxnSpPr>
            <p:nvPr/>
          </p:nvCxnSpPr>
          <p:spPr>
            <a:xfrm rot="16200000" flipV="1">
              <a:off x="6807150" y="2315888"/>
              <a:ext cx="2894968" cy="106068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 rot="5400000" flipH="1" flipV="1">
              <a:off x="7247086" y="1390439"/>
              <a:ext cx="468899" cy="48551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8606453" y="4293714"/>
              <a:ext cx="357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D</a:t>
              </a:r>
              <a:endParaRPr lang="en-US" sz="2400" i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009715" y="1695491"/>
              <a:ext cx="562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/>
                <a:t>2</a:t>
              </a:r>
              <a:endParaRPr lang="en-US" sz="36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86855" y="3811550"/>
            <a:ext cx="3087213" cy="1629888"/>
            <a:chOff x="5186855" y="3811550"/>
            <a:chExt cx="3087213" cy="1629888"/>
          </a:xfrm>
        </p:grpSpPr>
        <p:grpSp>
          <p:nvGrpSpPr>
            <p:cNvPr id="62" name="Group 61"/>
            <p:cNvGrpSpPr/>
            <p:nvPr/>
          </p:nvGrpSpPr>
          <p:grpSpPr>
            <a:xfrm>
              <a:off x="5186855" y="4658954"/>
              <a:ext cx="1025503" cy="774025"/>
              <a:chOff x="5254156" y="3981358"/>
              <a:chExt cx="1025503" cy="774025"/>
            </a:xfrm>
          </p:grpSpPr>
          <p:cxnSp>
            <p:nvCxnSpPr>
              <p:cNvPr id="365" name="Straight Arrow Connector 364"/>
              <p:cNvCxnSpPr>
                <a:stCxn id="377" idx="0"/>
              </p:cNvCxnSpPr>
              <p:nvPr/>
            </p:nvCxnSpPr>
            <p:spPr>
              <a:xfrm rot="5400000" flipH="1" flipV="1">
                <a:off x="5426303" y="4001872"/>
                <a:ext cx="312358" cy="27133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>
                <a:stCxn id="378" idx="0"/>
              </p:cNvCxnSpPr>
              <p:nvPr/>
            </p:nvCxnSpPr>
            <p:spPr>
              <a:xfrm rot="16200000" flipV="1">
                <a:off x="5745905" y="3953600"/>
                <a:ext cx="312360" cy="367876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TextBox 376"/>
              <p:cNvSpPr txBox="1"/>
              <p:nvPr/>
            </p:nvSpPr>
            <p:spPr>
              <a:xfrm>
                <a:off x="5254156" y="4293718"/>
                <a:ext cx="385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F</a:t>
                </a:r>
                <a:endParaRPr lang="en-US" sz="2400" i="1" dirty="0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5892387" y="4293718"/>
                <a:ext cx="387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A</a:t>
                </a:r>
                <a:endParaRPr lang="en-US" sz="2400" i="1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339946" y="4534259"/>
              <a:ext cx="934122" cy="907176"/>
              <a:chOff x="7339946" y="3848205"/>
              <a:chExt cx="934122" cy="907176"/>
            </a:xfrm>
          </p:grpSpPr>
          <p:cxnSp>
            <p:nvCxnSpPr>
              <p:cNvPr id="371" name="Straight Arrow Connector 370"/>
              <p:cNvCxnSpPr>
                <a:stCxn id="381" idx="0"/>
                <a:endCxn id="386" idx="2"/>
              </p:cNvCxnSpPr>
              <p:nvPr/>
            </p:nvCxnSpPr>
            <p:spPr>
              <a:xfrm rot="16200000" flipV="1">
                <a:off x="7747809" y="3939627"/>
                <a:ext cx="445511" cy="262667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>
                <a:stCxn id="380" idx="0"/>
                <a:endCxn id="386" idx="2"/>
              </p:cNvCxnSpPr>
              <p:nvPr/>
            </p:nvCxnSpPr>
            <p:spPr>
              <a:xfrm rot="5400000" flipH="1" flipV="1">
                <a:off x="7462919" y="3917405"/>
                <a:ext cx="445510" cy="307111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TextBox 379"/>
              <p:cNvSpPr txBox="1"/>
              <p:nvPr/>
            </p:nvSpPr>
            <p:spPr>
              <a:xfrm>
                <a:off x="7339946" y="4293715"/>
                <a:ext cx="384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C</a:t>
                </a:r>
                <a:endParaRPr lang="en-US" sz="2400" i="1" dirty="0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7929725" y="4293716"/>
                <a:ext cx="344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361" y="3811550"/>
              <a:ext cx="1614952" cy="1629888"/>
              <a:chOff x="5462361" y="3125496"/>
              <a:chExt cx="1614952" cy="1629888"/>
            </a:xfrm>
          </p:grpSpPr>
          <p:cxnSp>
            <p:nvCxnSpPr>
              <p:cNvPr id="368" name="Straight Arrow Connector 367"/>
              <p:cNvCxnSpPr>
                <a:stCxn id="379" idx="0"/>
                <a:endCxn id="385" idx="2"/>
              </p:cNvCxnSpPr>
              <p:nvPr/>
            </p:nvCxnSpPr>
            <p:spPr>
              <a:xfrm rot="16200000" flipV="1">
                <a:off x="6130744" y="3580712"/>
                <a:ext cx="1168223" cy="257792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384" idx="0"/>
                <a:endCxn id="385" idx="2"/>
              </p:cNvCxnSpPr>
              <p:nvPr/>
            </p:nvCxnSpPr>
            <p:spPr>
              <a:xfrm rot="5400000" flipH="1" flipV="1">
                <a:off x="5954955" y="2888689"/>
                <a:ext cx="394197" cy="867812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TextBox 378"/>
              <p:cNvSpPr txBox="1"/>
              <p:nvPr/>
            </p:nvSpPr>
            <p:spPr>
              <a:xfrm>
                <a:off x="6610188" y="4293719"/>
                <a:ext cx="467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B</a:t>
                </a:r>
                <a:endParaRPr lang="en-US" sz="2400" i="1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462361" y="3365681"/>
                <a:ext cx="562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/>
                  <a:t>4</a:t>
                </a:r>
                <a:endParaRPr lang="en-US" sz="36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6341786" y="3015364"/>
            <a:ext cx="1781805" cy="1519066"/>
            <a:chOff x="6341786" y="2329310"/>
            <a:chExt cx="1781805" cy="1519066"/>
          </a:xfrm>
        </p:grpSpPr>
        <p:cxnSp>
          <p:nvCxnSpPr>
            <p:cNvPr id="373" name="Straight Arrow Connector 372"/>
            <p:cNvCxnSpPr>
              <a:stCxn id="386" idx="0"/>
            </p:cNvCxnSpPr>
            <p:nvPr/>
          </p:nvCxnSpPr>
          <p:spPr>
            <a:xfrm rot="16200000" flipV="1">
              <a:off x="7010389" y="2557699"/>
              <a:ext cx="1057230" cy="600452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>
              <a:stCxn id="385" idx="0"/>
            </p:cNvCxnSpPr>
            <p:nvPr/>
          </p:nvCxnSpPr>
          <p:spPr>
            <a:xfrm rot="5400000" flipH="1" flipV="1">
              <a:off x="6745108" y="2170162"/>
              <a:ext cx="334521" cy="65281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341786" y="2493618"/>
              <a:ext cx="562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 smtClean="0"/>
                <a:t>3</a:t>
              </a:r>
              <a:endParaRPr lang="en-US" sz="3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561163" y="3202045"/>
              <a:ext cx="562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 smtClean="0"/>
                <a:t>5</a:t>
              </a:r>
              <a:endParaRPr lang="en-US" sz="36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-73578" y="1807719"/>
            <a:ext cx="5151672" cy="4083496"/>
            <a:chOff x="4797222" y="2167285"/>
            <a:chExt cx="4246997" cy="4083496"/>
          </a:xfrm>
        </p:grpSpPr>
        <p:grpSp>
          <p:nvGrpSpPr>
            <p:cNvPr id="201" name="Group 200"/>
            <p:cNvGrpSpPr/>
            <p:nvPr/>
          </p:nvGrpSpPr>
          <p:grpSpPr>
            <a:xfrm>
              <a:off x="5958114" y="2167285"/>
              <a:ext cx="2233385" cy="3416320"/>
              <a:chOff x="5577114" y="1935781"/>
              <a:chExt cx="2233385" cy="3416320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5577114" y="1935781"/>
                <a:ext cx="223338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 smtClean="0"/>
                  <a:t>1</a:t>
                </a:r>
                <a:r>
                  <a:rPr lang="en-US" sz="3600" dirty="0" smtClean="0"/>
                  <a:t>       S</a:t>
                </a:r>
                <a:r>
                  <a:rPr lang="en-US" sz="3600" baseline="-25000" dirty="0" smtClean="0"/>
                  <a:t>2</a:t>
                </a:r>
                <a:r>
                  <a:rPr lang="en-US" sz="3600" i="1" dirty="0" smtClean="0"/>
                  <a:t>D</a:t>
                </a:r>
              </a:p>
              <a:p>
                <a:r>
                  <a:rPr lang="en-US" sz="3600" dirty="0" smtClean="0"/>
                  <a:t>S</a:t>
                </a:r>
                <a:r>
                  <a:rPr lang="en-US" sz="3600" baseline="-25000" dirty="0"/>
                  <a:t>2</a:t>
                </a:r>
                <a:r>
                  <a:rPr lang="en-US" sz="3600" dirty="0" smtClean="0"/>
                  <a:t>       S</a:t>
                </a:r>
                <a:r>
                  <a:rPr lang="en-US" sz="3600" baseline="-25000" dirty="0" smtClean="0"/>
                  <a:t>3</a:t>
                </a:r>
                <a:r>
                  <a:rPr lang="en-US" sz="3600" dirty="0" smtClean="0"/>
                  <a:t>S</a:t>
                </a:r>
                <a:r>
                  <a:rPr lang="en-US" sz="3600" baseline="-25000" dirty="0" smtClean="0"/>
                  <a:t>5</a:t>
                </a:r>
                <a:endParaRPr lang="en-US" sz="3600" dirty="0" smtClean="0"/>
              </a:p>
              <a:p>
                <a:r>
                  <a:rPr lang="en-US" sz="3600" dirty="0" smtClean="0"/>
                  <a:t>S</a:t>
                </a:r>
                <a:r>
                  <a:rPr lang="en-US" sz="3600" baseline="-25000" dirty="0"/>
                  <a:t>3</a:t>
                </a:r>
                <a:r>
                  <a:rPr lang="en-US" sz="3600" dirty="0" smtClean="0"/>
                  <a:t>       S</a:t>
                </a:r>
                <a:r>
                  <a:rPr lang="en-US" sz="3600" baseline="-25000" dirty="0" smtClean="0"/>
                  <a:t>4</a:t>
                </a:r>
                <a:r>
                  <a:rPr lang="en-US" sz="3600" i="1" dirty="0"/>
                  <a:t>B</a:t>
                </a:r>
                <a:endParaRPr lang="en-US" sz="3600" i="1" dirty="0" smtClean="0"/>
              </a:p>
              <a:p>
                <a:r>
                  <a:rPr lang="en-US" sz="3600" dirty="0" smtClean="0"/>
                  <a:t>S</a:t>
                </a:r>
                <a:r>
                  <a:rPr lang="en-US" sz="3600" baseline="-25000" dirty="0"/>
                  <a:t>4</a:t>
                </a:r>
                <a:r>
                  <a:rPr lang="en-US" sz="3600" dirty="0" smtClean="0"/>
                  <a:t>       </a:t>
                </a:r>
                <a:r>
                  <a:rPr lang="en-US" sz="3600" i="1" dirty="0" smtClean="0"/>
                  <a:t>FA</a:t>
                </a:r>
              </a:p>
              <a:p>
                <a:r>
                  <a:rPr lang="en-US" sz="3600" dirty="0" smtClean="0"/>
                  <a:t>S</a:t>
                </a:r>
                <a:r>
                  <a:rPr lang="en-US" sz="3600" baseline="-25000" dirty="0"/>
                  <a:t>5</a:t>
                </a:r>
                <a:r>
                  <a:rPr lang="en-US" sz="3600" dirty="0" smtClean="0"/>
                  <a:t>       </a:t>
                </a:r>
                <a:r>
                  <a:rPr lang="en-US" sz="3600" i="1" dirty="0" smtClean="0"/>
                  <a:t>CE</a:t>
                </a:r>
              </a:p>
              <a:p>
                <a:r>
                  <a:rPr lang="en-US" sz="3600" dirty="0" smtClean="0">
                    <a:latin typeface="Wingdings"/>
                    <a:ea typeface="Wingdings"/>
                    <a:cs typeface="Wingdings"/>
                    <a:sym typeface="Wingdings"/>
                  </a:rPr>
                  <a:t> </a:t>
                </a:r>
                <a:endParaRPr lang="en-US" sz="3600" dirty="0"/>
              </a:p>
            </p:txBody>
          </p:sp>
          <p:cxnSp>
            <p:nvCxnSpPr>
              <p:cNvPr id="178" name="Straight Arrow Connector 177"/>
              <p:cNvCxnSpPr/>
              <p:nvPr/>
            </p:nvCxnSpPr>
            <p:spPr>
              <a:xfrm rot="10800000">
                <a:off x="6037224" y="2292858"/>
                <a:ext cx="462643" cy="1588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 rot="10800000">
                <a:off x="6037224" y="2866572"/>
                <a:ext cx="462643" cy="1588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rot="10800000">
                <a:off x="6037224" y="3409800"/>
                <a:ext cx="462643" cy="1588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rot="10800000">
                <a:off x="6037224" y="3973638"/>
                <a:ext cx="462643" cy="1588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 rot="10800000">
                <a:off x="6037224" y="4524071"/>
                <a:ext cx="462643" cy="1588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>
              <a:off x="4797222" y="5296674"/>
              <a:ext cx="42469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CFG deriving the string </a:t>
              </a:r>
              <a:r>
                <a:rPr lang="en-US" sz="2800" i="1" dirty="0" smtClean="0"/>
                <a:t>FABCED</a:t>
              </a:r>
              <a:endParaRPr lang="en-US" sz="2800" dirty="0" smtClean="0"/>
            </a:p>
            <a:p>
              <a:r>
                <a:rPr lang="en-US" sz="2800" dirty="0" smtClean="0"/>
                <a:t> </a:t>
              </a:r>
              <a:endParaRPr lang="en-US" sz="28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466061" y="1926286"/>
            <a:ext cx="2445718" cy="2681846"/>
            <a:chOff x="2521681" y="2101835"/>
            <a:chExt cx="2445718" cy="2681846"/>
          </a:xfrm>
        </p:grpSpPr>
        <p:sp>
          <p:nvSpPr>
            <p:cNvPr id="222" name="TextBox 221"/>
            <p:cNvSpPr txBox="1"/>
            <p:nvPr/>
          </p:nvSpPr>
          <p:spPr>
            <a:xfrm>
              <a:off x="3467169" y="3150326"/>
              <a:ext cx="1500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Size of CFG</a:t>
              </a:r>
              <a:endParaRPr lang="en-US" sz="2000" i="1" dirty="0" smtClean="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521681" y="2101835"/>
              <a:ext cx="834168" cy="2681846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334602" y="1859943"/>
            <a:ext cx="1965628" cy="623754"/>
          </a:xfrm>
          <a:prstGeom prst="rect">
            <a:avLst/>
          </a:prstGeom>
          <a:noFill/>
          <a:ln w="508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34601" y="2422264"/>
            <a:ext cx="1965628" cy="623754"/>
          </a:xfrm>
          <a:prstGeom prst="rect">
            <a:avLst/>
          </a:prstGeom>
          <a:noFill/>
          <a:ln w="508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34601" y="2969860"/>
            <a:ext cx="1965628" cy="1728205"/>
          </a:xfrm>
          <a:prstGeom prst="rect">
            <a:avLst/>
          </a:prstGeom>
          <a:noFill/>
          <a:ln w="508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44" grpId="0" animBg="1"/>
      <p:bldP spid="44" grpId="1" animBg="1"/>
      <p:bldP spid="45" grpId="2" animBg="1"/>
      <p:bldP spid="45" grpId="3" animBg="1"/>
      <p:bldP spid="47" grpId="4" animBg="1"/>
      <p:bldP spid="47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Converting between SAS and CFG</a:t>
            </a:r>
            <a:endParaRPr lang="en-US" sz="3200" dirty="0"/>
          </a:p>
        </p:txBody>
      </p:sp>
      <p:grpSp>
        <p:nvGrpSpPr>
          <p:cNvPr id="261" name="Group 260"/>
          <p:cNvGrpSpPr/>
          <p:nvPr/>
        </p:nvGrpSpPr>
        <p:grpSpPr>
          <a:xfrm>
            <a:off x="1405946" y="871493"/>
            <a:ext cx="2506407" cy="2170203"/>
            <a:chOff x="2951855" y="1902351"/>
            <a:chExt cx="5503359" cy="4765151"/>
          </a:xfrm>
        </p:grpSpPr>
        <p:grpSp>
          <p:nvGrpSpPr>
            <p:cNvPr id="179" name="Group 178"/>
            <p:cNvGrpSpPr/>
            <p:nvPr/>
          </p:nvGrpSpPr>
          <p:grpSpPr>
            <a:xfrm>
              <a:off x="3275582" y="1902351"/>
              <a:ext cx="4855905" cy="4154093"/>
              <a:chOff x="3275582" y="1902351"/>
              <a:chExt cx="4855905" cy="4154093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599309" y="5110406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6350990" y="1902351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570490" y="4193819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Arrow Connector 182"/>
              <p:cNvCxnSpPr>
                <a:stCxn id="202" idx="0"/>
                <a:endCxn id="180" idx="2"/>
              </p:cNvCxnSpPr>
              <p:nvPr/>
            </p:nvCxnSpPr>
            <p:spPr>
              <a:xfrm rot="5400000" flipH="1" flipV="1">
                <a:off x="3198124" y="5493394"/>
                <a:ext cx="640507" cy="485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>
                <a:stCxn id="203" idx="0"/>
                <a:endCxn id="180" idx="2"/>
              </p:cNvCxnSpPr>
              <p:nvPr/>
            </p:nvCxnSpPr>
            <p:spPr>
              <a:xfrm rot="16200000" flipV="1">
                <a:off x="3683715" y="5493394"/>
                <a:ext cx="640507" cy="485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5541671" y="3277232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Arrow Connector 187"/>
              <p:cNvCxnSpPr>
                <a:stCxn id="205" idx="0"/>
                <a:endCxn id="182" idx="2"/>
              </p:cNvCxnSpPr>
              <p:nvPr/>
            </p:nvCxnSpPr>
            <p:spPr>
              <a:xfrm rot="16200000" flipV="1">
                <a:off x="4196602" y="5035100"/>
                <a:ext cx="1557094" cy="485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80" idx="0"/>
                <a:endCxn id="182" idx="2"/>
              </p:cNvCxnSpPr>
              <p:nvPr/>
            </p:nvCxnSpPr>
            <p:spPr>
              <a:xfrm rot="5400000" flipH="1" flipV="1">
                <a:off x="3941234" y="4319287"/>
                <a:ext cx="611058" cy="9711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6512852" y="5110408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Arrow Connector 192"/>
              <p:cNvCxnSpPr>
                <a:stCxn id="209" idx="0"/>
                <a:endCxn id="190" idx="2"/>
              </p:cNvCxnSpPr>
              <p:nvPr/>
            </p:nvCxnSpPr>
            <p:spPr>
              <a:xfrm rot="16200000" flipV="1">
                <a:off x="6597258" y="5493395"/>
                <a:ext cx="640506" cy="485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208" idx="0"/>
                <a:endCxn id="190" idx="2"/>
              </p:cNvCxnSpPr>
              <p:nvPr/>
            </p:nvCxnSpPr>
            <p:spPr>
              <a:xfrm rot="5400000" flipH="1" flipV="1">
                <a:off x="6111667" y="5493395"/>
                <a:ext cx="640506" cy="485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0" idx="0"/>
                <a:endCxn id="187" idx="2"/>
              </p:cNvCxnSpPr>
              <p:nvPr/>
            </p:nvCxnSpPr>
            <p:spPr>
              <a:xfrm rot="16200000" flipV="1">
                <a:off x="5425303" y="3860994"/>
                <a:ext cx="1527647" cy="9711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82" idx="0"/>
                <a:endCxn id="187" idx="2"/>
              </p:cNvCxnSpPr>
              <p:nvPr/>
            </p:nvCxnSpPr>
            <p:spPr>
              <a:xfrm rot="5400000" flipH="1" flipV="1">
                <a:off x="4912415" y="3402700"/>
                <a:ext cx="611058" cy="9711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207" idx="0"/>
                <a:endCxn id="181" idx="2"/>
              </p:cNvCxnSpPr>
              <p:nvPr/>
            </p:nvCxnSpPr>
            <p:spPr>
              <a:xfrm rot="16200000" flipV="1">
                <a:off x="5397889" y="3322845"/>
                <a:ext cx="3848564" cy="1618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>
                <a:stCxn id="187" idx="0"/>
                <a:endCxn id="181" idx="2"/>
              </p:cNvCxnSpPr>
              <p:nvPr/>
            </p:nvCxnSpPr>
            <p:spPr>
              <a:xfrm rot="5400000" flipH="1" flipV="1">
                <a:off x="5573518" y="2337897"/>
                <a:ext cx="1069352" cy="8093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Rectangle 201"/>
            <p:cNvSpPr/>
            <p:nvPr/>
          </p:nvSpPr>
          <p:spPr>
            <a:xfrm>
              <a:off x="2951855" y="6056442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923036" y="6056442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894217" y="6056442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807760" y="6056444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65398" y="6056443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836579" y="6056443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3127550" y="6213936"/>
              <a:ext cx="301739" cy="299357"/>
              <a:chOff x="1427005" y="3520186"/>
              <a:chExt cx="301739" cy="299357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254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/>
            <p:cNvGrpSpPr/>
            <p:nvPr/>
          </p:nvGrpSpPr>
          <p:grpSpPr>
            <a:xfrm>
              <a:off x="7010976" y="6213936"/>
              <a:ext cx="301739" cy="299357"/>
              <a:chOff x="1434778" y="4060987"/>
              <a:chExt cx="301739" cy="299357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1435572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 rot="5400000">
                <a:off x="1295361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5400000">
                <a:off x="1595511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/>
            <p:cNvGrpSpPr/>
            <p:nvPr/>
          </p:nvGrpSpPr>
          <p:grpSpPr>
            <a:xfrm>
              <a:off x="5069912" y="6213936"/>
              <a:ext cx="301739" cy="299357"/>
              <a:chOff x="6030601" y="6213936"/>
              <a:chExt cx="301739" cy="299357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6031395" y="621393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 rot="5400000">
                <a:off x="5891184" y="6363218"/>
                <a:ext cx="280424" cy="1589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5400000">
                <a:off x="6191334" y="6363218"/>
                <a:ext cx="280424" cy="1589"/>
              </a:xfrm>
              <a:prstGeom prst="line">
                <a:avLst/>
              </a:prstGeom>
              <a:ln w="254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/>
            <p:cNvGrpSpPr/>
            <p:nvPr/>
          </p:nvGrpSpPr>
          <p:grpSpPr>
            <a:xfrm>
              <a:off x="6041092" y="6213936"/>
              <a:ext cx="301739" cy="299357"/>
              <a:chOff x="2184341" y="4112820"/>
              <a:chExt cx="301739" cy="299357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185135" y="4112820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 rot="5400000">
                <a:off x="2044924" y="4262102"/>
                <a:ext cx="280424" cy="1589"/>
              </a:xfrm>
              <a:prstGeom prst="line">
                <a:avLst/>
              </a:prstGeom>
              <a:ln w="254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5400000">
                <a:off x="2345074" y="4262102"/>
                <a:ext cx="280424" cy="1589"/>
              </a:xfrm>
              <a:prstGeom prst="line">
                <a:avLst/>
              </a:prstGeom>
              <a:ln w="254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/>
            <p:cNvGrpSpPr/>
            <p:nvPr/>
          </p:nvGrpSpPr>
          <p:grpSpPr>
            <a:xfrm>
              <a:off x="7965314" y="6213936"/>
              <a:ext cx="301739" cy="299357"/>
              <a:chOff x="3089967" y="3449927"/>
              <a:chExt cx="301739" cy="299357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3090761" y="344992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3" name="Straight Connector 252"/>
              <p:cNvCxnSpPr/>
              <p:nvPr/>
            </p:nvCxnSpPr>
            <p:spPr>
              <a:xfrm rot="5400000">
                <a:off x="2950550" y="3599209"/>
                <a:ext cx="280424" cy="1589"/>
              </a:xfrm>
              <a:prstGeom prst="line">
                <a:avLst/>
              </a:prstGeom>
              <a:ln w="254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rot="5400000">
                <a:off x="3250700" y="3599209"/>
                <a:ext cx="280424" cy="1589"/>
              </a:xfrm>
              <a:prstGeom prst="line">
                <a:avLst/>
              </a:prstGeom>
              <a:ln w="254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4098732" y="6213936"/>
              <a:ext cx="301739" cy="299357"/>
              <a:chOff x="2745253" y="4060987"/>
              <a:chExt cx="301739" cy="299357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2746047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 rot="5400000">
                <a:off x="2605836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5400000">
                <a:off x="2905986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1" name="Group 460"/>
          <p:cNvGrpSpPr/>
          <p:nvPr/>
        </p:nvGrpSpPr>
        <p:grpSpPr>
          <a:xfrm>
            <a:off x="4191070" y="871493"/>
            <a:ext cx="3792025" cy="2170203"/>
            <a:chOff x="4191070" y="871493"/>
            <a:chExt cx="3792025" cy="2170203"/>
          </a:xfrm>
        </p:grpSpPr>
        <p:grpSp>
          <p:nvGrpSpPr>
            <p:cNvPr id="309" name="Group 308"/>
            <p:cNvGrpSpPr/>
            <p:nvPr/>
          </p:nvGrpSpPr>
          <p:grpSpPr>
            <a:xfrm>
              <a:off x="5476688" y="871493"/>
              <a:ext cx="2506407" cy="2170203"/>
              <a:chOff x="3313059" y="2194176"/>
              <a:chExt cx="2506407" cy="2170203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3607931" y="3655228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4861135" y="2194176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050238" y="3237784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Arrow Connector 296"/>
              <p:cNvCxnSpPr>
                <a:stCxn id="264" idx="0"/>
                <a:endCxn id="294" idx="2"/>
              </p:cNvCxnSpPr>
              <p:nvPr/>
            </p:nvCxnSpPr>
            <p:spPr>
              <a:xfrm rot="5400000" flipH="1" flipV="1">
                <a:off x="3425218" y="3829653"/>
                <a:ext cx="291708" cy="2211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>
                <a:stCxn id="265" idx="0"/>
                <a:endCxn id="294" idx="2"/>
              </p:cNvCxnSpPr>
              <p:nvPr/>
            </p:nvCxnSpPr>
            <p:spPr>
              <a:xfrm rot="16200000" flipV="1">
                <a:off x="3646372" y="3829653"/>
                <a:ext cx="291708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Rectangle 298"/>
              <p:cNvSpPr/>
              <p:nvPr/>
            </p:nvSpPr>
            <p:spPr>
              <a:xfrm>
                <a:off x="4492545" y="2820341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" name="Straight Arrow Connector 299"/>
              <p:cNvCxnSpPr>
                <a:stCxn id="266" idx="0"/>
                <a:endCxn id="296" idx="2"/>
              </p:cNvCxnSpPr>
              <p:nvPr/>
            </p:nvCxnSpPr>
            <p:spPr>
              <a:xfrm rot="16200000" flipV="1">
                <a:off x="3879957" y="3620931"/>
                <a:ext cx="709151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>
                <a:stCxn id="294" idx="0"/>
                <a:endCxn id="296" idx="2"/>
              </p:cNvCxnSpPr>
              <p:nvPr/>
            </p:nvCxnSpPr>
            <p:spPr>
              <a:xfrm rot="5400000" flipH="1" flipV="1">
                <a:off x="3763654" y="3294927"/>
                <a:ext cx="278296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Rectangle 301"/>
              <p:cNvSpPr/>
              <p:nvPr/>
            </p:nvSpPr>
            <p:spPr>
              <a:xfrm>
                <a:off x="4934852" y="3655229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3" name="Straight Arrow Connector 302"/>
              <p:cNvCxnSpPr>
                <a:stCxn id="269" idx="0"/>
                <a:endCxn id="302" idx="2"/>
              </p:cNvCxnSpPr>
              <p:nvPr/>
            </p:nvCxnSpPr>
            <p:spPr>
              <a:xfrm rot="16200000" flipV="1">
                <a:off x="4973294" y="3829653"/>
                <a:ext cx="291707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>
                <a:stCxn id="268" idx="0"/>
                <a:endCxn id="302" idx="2"/>
              </p:cNvCxnSpPr>
              <p:nvPr/>
            </p:nvCxnSpPr>
            <p:spPr>
              <a:xfrm rot="5400000" flipH="1" flipV="1">
                <a:off x="4752140" y="3829653"/>
                <a:ext cx="291707" cy="2211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>
                <a:stCxn id="302" idx="0"/>
                <a:endCxn id="299" idx="2"/>
              </p:cNvCxnSpPr>
              <p:nvPr/>
            </p:nvCxnSpPr>
            <p:spPr>
              <a:xfrm rot="16200000" flipV="1">
                <a:off x="4439547" y="3086205"/>
                <a:ext cx="695740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>
                <a:stCxn id="296" idx="0"/>
                <a:endCxn id="299" idx="2"/>
              </p:cNvCxnSpPr>
              <p:nvPr/>
            </p:nvCxnSpPr>
            <p:spPr>
              <a:xfrm rot="5400000" flipH="1" flipV="1">
                <a:off x="4205962" y="2877483"/>
                <a:ext cx="278296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>
                <a:stCxn id="267" idx="0"/>
                <a:endCxn id="295" idx="2"/>
              </p:cNvCxnSpPr>
              <p:nvPr/>
            </p:nvCxnSpPr>
            <p:spPr>
              <a:xfrm rot="16200000" flipV="1">
                <a:off x="4427062" y="2841115"/>
                <a:ext cx="1752760" cy="737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>
                <a:stCxn id="299" idx="0"/>
                <a:endCxn id="295" idx="2"/>
              </p:cNvCxnSpPr>
              <p:nvPr/>
            </p:nvCxnSpPr>
            <p:spPr>
              <a:xfrm rot="5400000" flipH="1" flipV="1">
                <a:off x="4507049" y="2392538"/>
                <a:ext cx="487017" cy="368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 263"/>
              <p:cNvSpPr/>
              <p:nvPr/>
            </p:nvSpPr>
            <p:spPr>
              <a:xfrm>
                <a:off x="3313059" y="4086083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3755366" y="4086083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197673" y="4086083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5524595" y="4086084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639980" y="4086083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082287" y="4086083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0" name="Group 209"/>
              <p:cNvGrpSpPr/>
              <p:nvPr/>
            </p:nvGrpSpPr>
            <p:grpSpPr>
              <a:xfrm>
                <a:off x="3393076" y="4157810"/>
                <a:ext cx="137422" cy="136337"/>
                <a:chOff x="1427005" y="3520186"/>
                <a:chExt cx="301739" cy="299357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1427799" y="352018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/>
                <p:cNvCxnSpPr/>
                <p:nvPr/>
              </p:nvCxnSpPr>
              <p:spPr>
                <a:xfrm rot="5400000">
                  <a:off x="1287588" y="366946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5400000">
                  <a:off x="1587738" y="366946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31"/>
              <p:cNvGrpSpPr/>
              <p:nvPr/>
            </p:nvGrpSpPr>
            <p:grpSpPr>
              <a:xfrm>
                <a:off x="5161713" y="4157810"/>
                <a:ext cx="137422" cy="136337"/>
                <a:chOff x="1434778" y="4060987"/>
                <a:chExt cx="301739" cy="299357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1435572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/>
                <p:cNvCxnSpPr/>
                <p:nvPr/>
              </p:nvCxnSpPr>
              <p:spPr>
                <a:xfrm rot="5400000">
                  <a:off x="1295361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 rot="5400000">
                  <a:off x="1595511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40"/>
              <p:cNvGrpSpPr/>
              <p:nvPr/>
            </p:nvGrpSpPr>
            <p:grpSpPr>
              <a:xfrm>
                <a:off x="4277690" y="4157810"/>
                <a:ext cx="137422" cy="136337"/>
                <a:chOff x="6030601" y="6213936"/>
                <a:chExt cx="301739" cy="299357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6031395" y="621393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 rot="5400000">
                  <a:off x="5891184" y="636321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5400000">
                  <a:off x="6191334" y="636321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45"/>
              <p:cNvGrpSpPr/>
              <p:nvPr/>
            </p:nvGrpSpPr>
            <p:grpSpPr>
              <a:xfrm>
                <a:off x="4719997" y="4157810"/>
                <a:ext cx="137422" cy="136337"/>
                <a:chOff x="2184341" y="4112820"/>
                <a:chExt cx="301739" cy="299357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2185135" y="4112820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/>
                <p:cNvCxnSpPr/>
                <p:nvPr/>
              </p:nvCxnSpPr>
              <p:spPr>
                <a:xfrm rot="5400000">
                  <a:off x="2044924" y="4262102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rot="5400000">
                  <a:off x="2345074" y="4262102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50"/>
              <p:cNvGrpSpPr/>
              <p:nvPr/>
            </p:nvGrpSpPr>
            <p:grpSpPr>
              <a:xfrm>
                <a:off x="5596350" y="4157810"/>
                <a:ext cx="137422" cy="136337"/>
                <a:chOff x="3089967" y="3449927"/>
                <a:chExt cx="301739" cy="299357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3090761" y="344992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/>
                <p:nvPr/>
              </p:nvCxnSpPr>
              <p:spPr>
                <a:xfrm rot="5400000">
                  <a:off x="2950550" y="359920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rot="5400000">
                  <a:off x="3250700" y="359920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55"/>
              <p:cNvGrpSpPr/>
              <p:nvPr/>
            </p:nvGrpSpPr>
            <p:grpSpPr>
              <a:xfrm>
                <a:off x="3835384" y="4157810"/>
                <a:ext cx="137422" cy="136337"/>
                <a:chOff x="2745253" y="4060987"/>
                <a:chExt cx="301739" cy="299357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2746047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Connector 276"/>
                <p:cNvCxnSpPr/>
                <p:nvPr/>
              </p:nvCxnSpPr>
              <p:spPr>
                <a:xfrm rot="5400000">
                  <a:off x="2605836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rot="5400000">
                  <a:off x="2905986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53" name="Straight Arrow Connector 452"/>
            <p:cNvCxnSpPr/>
            <p:nvPr/>
          </p:nvCxnSpPr>
          <p:spPr>
            <a:xfrm>
              <a:off x="4191070" y="1915102"/>
              <a:ext cx="1066760" cy="1588"/>
            </a:xfrm>
            <a:prstGeom prst="straightConnector1">
              <a:avLst/>
            </a:prstGeom>
            <a:ln w="63500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/>
          <p:cNvGrpSpPr/>
          <p:nvPr/>
        </p:nvGrpSpPr>
        <p:grpSpPr>
          <a:xfrm>
            <a:off x="1264438" y="3351184"/>
            <a:ext cx="4047460" cy="3014202"/>
            <a:chOff x="1264438" y="3351184"/>
            <a:chExt cx="4047460" cy="3014202"/>
          </a:xfrm>
        </p:grpSpPr>
        <p:grpSp>
          <p:nvGrpSpPr>
            <p:cNvPr id="451" name="Group 450"/>
            <p:cNvGrpSpPr/>
            <p:nvPr/>
          </p:nvGrpSpPr>
          <p:grpSpPr>
            <a:xfrm>
              <a:off x="1264438" y="4164725"/>
              <a:ext cx="2547306" cy="2200661"/>
              <a:chOff x="1267296" y="3989297"/>
              <a:chExt cx="2547306" cy="2200661"/>
            </a:xfrm>
          </p:grpSpPr>
          <p:sp>
            <p:nvSpPr>
              <p:cNvPr id="311" name="Rectangle 310"/>
              <p:cNvSpPr/>
              <p:nvPr/>
            </p:nvSpPr>
            <p:spPr>
              <a:xfrm>
                <a:off x="1580309" y="5450349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2833513" y="3989297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2022616" y="5032905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Arrow Connector 313"/>
              <p:cNvCxnSpPr>
                <a:endCxn id="311" idx="2"/>
              </p:cNvCxnSpPr>
              <p:nvPr/>
            </p:nvCxnSpPr>
            <p:spPr>
              <a:xfrm rot="5400000" flipH="1" flipV="1">
                <a:off x="1397596" y="5624774"/>
                <a:ext cx="291708" cy="2211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/>
              <p:cNvCxnSpPr>
                <a:endCxn id="311" idx="2"/>
              </p:cNvCxnSpPr>
              <p:nvPr/>
            </p:nvCxnSpPr>
            <p:spPr>
              <a:xfrm rot="16200000" flipV="1">
                <a:off x="1618750" y="5624774"/>
                <a:ext cx="291708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tangle 315"/>
              <p:cNvSpPr/>
              <p:nvPr/>
            </p:nvSpPr>
            <p:spPr>
              <a:xfrm>
                <a:off x="2464923" y="4615462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Arrow Connector 316"/>
              <p:cNvCxnSpPr>
                <a:endCxn id="313" idx="2"/>
              </p:cNvCxnSpPr>
              <p:nvPr/>
            </p:nvCxnSpPr>
            <p:spPr>
              <a:xfrm rot="16200000" flipV="1">
                <a:off x="1852335" y="5416052"/>
                <a:ext cx="709151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/>
              <p:cNvCxnSpPr>
                <a:stCxn id="311" idx="0"/>
                <a:endCxn id="313" idx="2"/>
              </p:cNvCxnSpPr>
              <p:nvPr/>
            </p:nvCxnSpPr>
            <p:spPr>
              <a:xfrm rot="5400000" flipH="1" flipV="1">
                <a:off x="1736032" y="5090048"/>
                <a:ext cx="278296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2907230" y="5450350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Arrow Connector 319"/>
              <p:cNvCxnSpPr>
                <a:endCxn id="319" idx="2"/>
              </p:cNvCxnSpPr>
              <p:nvPr/>
            </p:nvCxnSpPr>
            <p:spPr>
              <a:xfrm rot="16200000" flipV="1">
                <a:off x="2945672" y="5624774"/>
                <a:ext cx="291707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/>
              <p:cNvCxnSpPr>
                <a:endCxn id="319" idx="2"/>
              </p:cNvCxnSpPr>
              <p:nvPr/>
            </p:nvCxnSpPr>
            <p:spPr>
              <a:xfrm rot="5400000" flipH="1" flipV="1">
                <a:off x="2724518" y="5624774"/>
                <a:ext cx="291707" cy="2211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/>
              <p:cNvCxnSpPr>
                <a:stCxn id="319" idx="0"/>
                <a:endCxn id="316" idx="2"/>
              </p:cNvCxnSpPr>
              <p:nvPr/>
            </p:nvCxnSpPr>
            <p:spPr>
              <a:xfrm rot="16200000" flipV="1">
                <a:off x="2411925" y="4881326"/>
                <a:ext cx="695740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313" idx="0"/>
                <a:endCxn id="316" idx="2"/>
              </p:cNvCxnSpPr>
              <p:nvPr/>
            </p:nvCxnSpPr>
            <p:spPr>
              <a:xfrm rot="5400000" flipH="1" flipV="1">
                <a:off x="2178340" y="4672604"/>
                <a:ext cx="278296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>
                <a:endCxn id="312" idx="2"/>
              </p:cNvCxnSpPr>
              <p:nvPr/>
            </p:nvCxnSpPr>
            <p:spPr>
              <a:xfrm rot="16200000" flipV="1">
                <a:off x="2399440" y="4636236"/>
                <a:ext cx="1752760" cy="737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>
                <a:stCxn id="316" idx="0"/>
                <a:endCxn id="312" idx="2"/>
              </p:cNvCxnSpPr>
              <p:nvPr/>
            </p:nvCxnSpPr>
            <p:spPr>
              <a:xfrm rot="5400000" flipH="1" flipV="1">
                <a:off x="2479427" y="4187659"/>
                <a:ext cx="487017" cy="368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6" name="TextBox 355"/>
              <p:cNvSpPr txBox="1"/>
              <p:nvPr/>
            </p:nvSpPr>
            <p:spPr>
              <a:xfrm>
                <a:off x="1267296" y="5817707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1718675" y="5820626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2170052" y="5820626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2612360" y="5820626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3031910" y="5820626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3474218" y="5820626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456" name="Straight Arrow Connector 455"/>
            <p:cNvCxnSpPr/>
            <p:nvPr/>
          </p:nvCxnSpPr>
          <p:spPr>
            <a:xfrm rot="10800000" flipV="1">
              <a:off x="3617483" y="3351184"/>
              <a:ext cx="1694415" cy="1189946"/>
            </a:xfrm>
            <a:prstGeom prst="straightConnector1">
              <a:avLst/>
            </a:prstGeom>
            <a:ln w="63500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4062256" y="3637479"/>
            <a:ext cx="3978703" cy="2815240"/>
            <a:chOff x="4062256" y="3637479"/>
            <a:chExt cx="3978703" cy="2815240"/>
          </a:xfrm>
        </p:grpSpPr>
        <p:grpSp>
          <p:nvGrpSpPr>
            <p:cNvPr id="450" name="Group 449"/>
            <p:cNvGrpSpPr/>
            <p:nvPr/>
          </p:nvGrpSpPr>
          <p:grpSpPr>
            <a:xfrm>
              <a:off x="5257830" y="3637479"/>
              <a:ext cx="2783129" cy="2815240"/>
              <a:chOff x="5403764" y="3804631"/>
              <a:chExt cx="2783129" cy="2815240"/>
            </a:xfrm>
          </p:grpSpPr>
          <p:cxnSp>
            <p:nvCxnSpPr>
              <p:cNvPr id="365" name="Straight Arrow Connector 364"/>
              <p:cNvCxnSpPr>
                <a:stCxn id="377" idx="0"/>
                <a:endCxn id="384" idx="2"/>
              </p:cNvCxnSpPr>
              <p:nvPr/>
            </p:nvCxnSpPr>
            <p:spPr>
              <a:xfrm rot="5400000" flipH="1" flipV="1">
                <a:off x="5587524" y="6042288"/>
                <a:ext cx="194683" cy="221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>
                <a:stCxn id="378" idx="0"/>
                <a:endCxn id="384" idx="2"/>
              </p:cNvCxnSpPr>
              <p:nvPr/>
            </p:nvCxnSpPr>
            <p:spPr>
              <a:xfrm rot="16200000" flipV="1">
                <a:off x="5820056" y="6031574"/>
                <a:ext cx="194683" cy="2432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>
                <a:stCxn id="379" idx="0"/>
                <a:endCxn id="385" idx="2"/>
              </p:cNvCxnSpPr>
              <p:nvPr/>
            </p:nvCxnSpPr>
            <p:spPr>
              <a:xfrm rot="16200000" flipV="1">
                <a:off x="6061492" y="5749963"/>
                <a:ext cx="818331" cy="1828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384" idx="0"/>
                <a:endCxn id="385" idx="2"/>
              </p:cNvCxnSpPr>
              <p:nvPr/>
            </p:nvCxnSpPr>
            <p:spPr>
              <a:xfrm rot="5400000" flipH="1" flipV="1">
                <a:off x="5960353" y="5267630"/>
                <a:ext cx="254315" cy="5834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stCxn id="381" idx="0"/>
                <a:endCxn id="386" idx="2"/>
              </p:cNvCxnSpPr>
              <p:nvPr/>
            </p:nvCxnSpPr>
            <p:spPr>
              <a:xfrm rot="16200000" flipV="1">
                <a:off x="7246171" y="5999563"/>
                <a:ext cx="291708" cy="210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>
                <a:stCxn id="380" idx="0"/>
                <a:endCxn id="386" idx="2"/>
              </p:cNvCxnSpPr>
              <p:nvPr/>
            </p:nvCxnSpPr>
            <p:spPr>
              <a:xfrm rot="5400000" flipH="1" flipV="1">
                <a:off x="7044511" y="6008145"/>
                <a:ext cx="291707" cy="193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>
                <a:stCxn id="386" idx="0"/>
                <a:endCxn id="387" idx="2"/>
              </p:cNvCxnSpPr>
              <p:nvPr/>
            </p:nvCxnSpPr>
            <p:spPr>
              <a:xfrm rot="16200000" flipV="1">
                <a:off x="6690613" y="4993206"/>
                <a:ext cx="755595" cy="4369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>
                <a:stCxn id="385" idx="0"/>
                <a:endCxn id="387" idx="2"/>
              </p:cNvCxnSpPr>
              <p:nvPr/>
            </p:nvCxnSpPr>
            <p:spPr>
              <a:xfrm rot="5400000" flipH="1" flipV="1">
                <a:off x="6500094" y="4713056"/>
                <a:ext cx="228973" cy="4706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>
                <a:stCxn id="382" idx="0"/>
                <a:endCxn id="388" idx="2"/>
              </p:cNvCxnSpPr>
              <p:nvPr/>
            </p:nvCxnSpPr>
            <p:spPr>
              <a:xfrm rot="16200000" flipV="1">
                <a:off x="6590694" y="4824530"/>
                <a:ext cx="2076574" cy="7754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>
                <a:stCxn id="387" idx="0"/>
                <a:endCxn id="388" idx="2"/>
              </p:cNvCxnSpPr>
              <p:nvPr/>
            </p:nvCxnSpPr>
            <p:spPr>
              <a:xfrm rot="5400000" flipH="1" flipV="1">
                <a:off x="6900284" y="4123594"/>
                <a:ext cx="290608" cy="391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TextBox 376"/>
              <p:cNvSpPr txBox="1"/>
              <p:nvPr/>
            </p:nvSpPr>
            <p:spPr>
              <a:xfrm>
                <a:off x="5403764" y="6250538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A</a:t>
                </a:r>
                <a:endParaRPr lang="en-US" i="1" dirty="0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5868828" y="6250538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F</a:t>
                </a:r>
                <a:endParaRPr lang="en-US" i="1" dirty="0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6391875" y="6250539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</a:t>
                </a:r>
                <a:endParaRPr lang="en-US" i="1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6923633" y="6250537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</a:t>
                </a:r>
                <a:endParaRPr lang="en-US" i="1" dirty="0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7326953" y="6250538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E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7846509" y="6250537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D</a:t>
                </a:r>
                <a:endParaRPr lang="en-US" i="1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5552528" y="5686523"/>
                <a:ext cx="486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 S</a:t>
                </a:r>
                <a:r>
                  <a:rPr lang="en-US" i="1" baseline="-25000" dirty="0" smtClean="0"/>
                  <a:t>4</a:t>
                </a:r>
                <a:endParaRPr lang="en-US" i="1" dirty="0"/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6095992" y="5062876"/>
                <a:ext cx="566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  S</a:t>
                </a:r>
                <a:r>
                  <a:rPr lang="en-US" i="1" baseline="-25000" dirty="0" smtClean="0"/>
                  <a:t>3</a:t>
                </a:r>
                <a:endParaRPr lang="en-US" i="1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7003650" y="5589498"/>
                <a:ext cx="566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  S</a:t>
                </a:r>
                <a:r>
                  <a:rPr lang="en-US" i="1" baseline="-25000" dirty="0" smtClean="0"/>
                  <a:t>5</a:t>
                </a:r>
                <a:endParaRPr lang="en-US" i="1" dirty="0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6456864" y="4464571"/>
                <a:ext cx="786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    S</a:t>
                </a:r>
                <a:r>
                  <a:rPr lang="en-US" i="1" baseline="-25000" dirty="0" smtClean="0"/>
                  <a:t>2</a:t>
                </a:r>
                <a:endParaRPr lang="en-US" i="1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6740059" y="3804631"/>
                <a:ext cx="1002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      S</a:t>
                </a:r>
                <a:r>
                  <a:rPr lang="en-US" i="1" baseline="-25000" dirty="0" smtClean="0"/>
                  <a:t>1</a:t>
                </a:r>
                <a:endParaRPr lang="en-US" i="1" dirty="0"/>
              </a:p>
            </p:txBody>
          </p:sp>
        </p:grpSp>
        <p:cxnSp>
          <p:nvCxnSpPr>
            <p:cNvPr id="459" name="Straight Arrow Connector 458"/>
            <p:cNvCxnSpPr/>
            <p:nvPr/>
          </p:nvCxnSpPr>
          <p:spPr>
            <a:xfrm>
              <a:off x="4062256" y="5206745"/>
              <a:ext cx="1066760" cy="1588"/>
            </a:xfrm>
            <a:prstGeom prst="straightConnector1">
              <a:avLst/>
            </a:prstGeom>
            <a:ln w="63500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721250" y="1911926"/>
            <a:ext cx="1694415" cy="3293231"/>
            <a:chOff x="3692354" y="2226141"/>
            <a:chExt cx="1694415" cy="3293231"/>
          </a:xfrm>
        </p:grpSpPr>
        <p:cxnSp>
          <p:nvCxnSpPr>
            <p:cNvPr id="146" name="Straight Arrow Connector 145"/>
            <p:cNvCxnSpPr/>
            <p:nvPr/>
          </p:nvCxnSpPr>
          <p:spPr>
            <a:xfrm rot="10800000" flipV="1">
              <a:off x="3692354" y="3587485"/>
              <a:ext cx="1694415" cy="1189946"/>
            </a:xfrm>
            <a:prstGeom prst="straightConnector1">
              <a:avLst/>
            </a:prstGeom>
            <a:ln w="63500">
              <a:solidFill>
                <a:srgbClr val="FF66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933442" y="5517784"/>
              <a:ext cx="1066760" cy="1588"/>
            </a:xfrm>
            <a:prstGeom prst="straightConnector1">
              <a:avLst/>
            </a:prstGeom>
            <a:ln w="63500">
              <a:solidFill>
                <a:srgbClr val="FF66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4062256" y="2226141"/>
              <a:ext cx="1066760" cy="1588"/>
            </a:xfrm>
            <a:prstGeom prst="straightConnector1">
              <a:avLst/>
            </a:prstGeom>
            <a:ln w="63500">
              <a:solidFill>
                <a:srgbClr val="FF66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0372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CFG and SAS Equivalence</a:t>
            </a:r>
            <a:endParaRPr lang="en-US" sz="3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17929" y="1170198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problem is </a:t>
            </a:r>
            <a:r>
              <a:rPr lang="en-US" sz="2800" dirty="0" smtClean="0">
                <a:solidFill>
                  <a:srgbClr val="FF6600"/>
                </a:solidFill>
              </a:rPr>
              <a:t>SAS minimization</a:t>
            </a:r>
            <a:r>
              <a:rPr lang="en-US" sz="2800" dirty="0" smtClean="0"/>
              <a:t>: given a labeled assembly, find the smallest SAS that produces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929" y="3744910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good algorithms for finding small </a:t>
            </a:r>
            <a:r>
              <a:rPr lang="en-US" sz="2800" dirty="0" err="1" smtClean="0"/>
              <a:t>CFGs</a:t>
            </a:r>
            <a:r>
              <a:rPr lang="en-US" sz="2800" dirty="0" smtClean="0"/>
              <a:t> and they cannot be improved much.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7929" y="24652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the conversion, algorithms for finding small </a:t>
            </a:r>
            <a:r>
              <a:rPr lang="en-US" sz="2800" dirty="0" err="1" smtClean="0"/>
              <a:t>CFGs</a:t>
            </a:r>
            <a:r>
              <a:rPr lang="en-US" sz="2800" dirty="0" smtClean="0"/>
              <a:t> are equivalent to algorithms for finding small </a:t>
            </a:r>
            <a:r>
              <a:rPr lang="en-US" sz="2800" dirty="0" err="1" smtClean="0"/>
              <a:t>SASs</a:t>
            </a:r>
            <a:r>
              <a:rPr lang="en-US" sz="28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929" y="4985579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Theorem: </a:t>
            </a:r>
            <a:r>
              <a:rPr lang="en-US" sz="2800" dirty="0" smtClean="0"/>
              <a:t>there are good algorithms for the SAS minimization problem and they cannot be improved much.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5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12772</TotalTime>
  <Words>1075</Words>
  <Application>Microsoft Macintosh PowerPoint</Application>
  <PresentationFormat>On-screen Show (4:3)</PresentationFormat>
  <Paragraphs>262</Paragraphs>
  <Slides>17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One-Dimensional Staged  Self-Assembly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One-dimensional Staged  Self-Assembly</dc:title>
  <dc:creator>Andrew Winslow</dc:creator>
  <cp:lastModifiedBy>Andrew Winslow</cp:lastModifiedBy>
  <cp:revision>564</cp:revision>
  <dcterms:created xsi:type="dcterms:W3CDTF">2011-09-20T03:27:44Z</dcterms:created>
  <dcterms:modified xsi:type="dcterms:W3CDTF">2011-09-21T04:16:56Z</dcterms:modified>
</cp:coreProperties>
</file>