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330" r:id="rId3"/>
    <p:sldId id="331" r:id="rId4"/>
    <p:sldId id="332" r:id="rId5"/>
    <p:sldId id="290" r:id="rId6"/>
    <p:sldId id="258" r:id="rId7"/>
    <p:sldId id="262" r:id="rId8"/>
    <p:sldId id="266" r:id="rId9"/>
    <p:sldId id="287" r:id="rId10"/>
    <p:sldId id="333" r:id="rId11"/>
    <p:sldId id="334" r:id="rId12"/>
    <p:sldId id="336" r:id="rId13"/>
    <p:sldId id="294" r:id="rId14"/>
    <p:sldId id="335" r:id="rId15"/>
    <p:sldId id="295" r:id="rId16"/>
    <p:sldId id="296" r:id="rId17"/>
    <p:sldId id="297" r:id="rId18"/>
    <p:sldId id="313" r:id="rId19"/>
    <p:sldId id="316" r:id="rId20"/>
    <p:sldId id="317" r:id="rId21"/>
    <p:sldId id="321" r:id="rId22"/>
    <p:sldId id="323" r:id="rId23"/>
    <p:sldId id="324" r:id="rId24"/>
    <p:sldId id="325" r:id="rId25"/>
    <p:sldId id="326" r:id="rId26"/>
    <p:sldId id="341" r:id="rId27"/>
    <p:sldId id="328" r:id="rId28"/>
    <p:sldId id="340" r:id="rId29"/>
    <p:sldId id="32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9D11-3141-4F4D-A6B6-97C412653AF1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df"/><Relationship Id="rId5" Type="http://schemas.openxmlformats.org/officeDocument/2006/relationships/image" Target="../media/image6.png"/><Relationship Id="rId6" Type="http://schemas.openxmlformats.org/officeDocument/2006/relationships/image" Target="../media/image7.pdf"/><Relationship Id="rId7" Type="http://schemas.openxmlformats.org/officeDocument/2006/relationships/image" Target="../media/image8.png"/><Relationship Id="rId8" Type="http://schemas.openxmlformats.org/officeDocument/2006/relationships/image" Target="../media/image9.pdf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6" Type="http://schemas.openxmlformats.org/officeDocument/2006/relationships/image" Target="../media/image17.pdf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df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69546"/>
            <a:ext cx="9144000" cy="1470025"/>
          </a:xfrm>
        </p:spPr>
        <p:txBody>
          <a:bodyPr>
            <a:no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Som</a:t>
            </a:r>
            <a:r>
              <a:rPr lang="en-US" sz="5000" dirty="0" smtClean="0"/>
              <a:t>e New and Old Problems </a:t>
            </a:r>
            <a:br>
              <a:rPr lang="en-US" sz="5000" dirty="0" smtClean="0"/>
            </a:br>
            <a:r>
              <a:rPr lang="en-US" sz="5000" dirty="0" smtClean="0"/>
              <a:t>In Polygon Visibility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0" y="3757386"/>
            <a:ext cx="91440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Andrew Winslow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Department of Computer Science, Tufts University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Chvatal’s</a:t>
            </a:r>
            <a:r>
              <a:rPr lang="en-US" sz="4400" dirty="0" smtClean="0">
                <a:solidFill>
                  <a:schemeClr val="bg1"/>
                </a:solidFill>
              </a:rPr>
              <a:t> Art Gallery Theorem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2" y="1553496"/>
            <a:ext cx="9144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err="1" smtClean="0">
                <a:solidFill>
                  <a:schemeClr val="bg1"/>
                </a:solidFill>
              </a:rPr>
              <a:t>Vasek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Chvatal</a:t>
            </a:r>
            <a:r>
              <a:rPr lang="en-US" sz="3200" dirty="0" smtClean="0">
                <a:solidFill>
                  <a:schemeClr val="bg1"/>
                </a:solidFill>
              </a:rPr>
              <a:t> (1975): </a:t>
            </a:r>
            <a:r>
              <a:rPr lang="en-US" sz="3200" dirty="0" smtClean="0">
                <a:solidFill>
                  <a:srgbClr val="FF6600"/>
                </a:solidFill>
              </a:rPr>
              <a:t>n/3</a:t>
            </a:r>
            <a:r>
              <a:rPr lang="en-US" sz="3200" dirty="0" smtClean="0">
                <a:solidFill>
                  <a:schemeClr val="bg1"/>
                </a:solidFill>
              </a:rPr>
              <a:t> vertex guards always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enough to guard a simple </a:t>
            </a:r>
            <a:r>
              <a:rPr lang="en-US" sz="3200" dirty="0" err="1" smtClean="0">
                <a:solidFill>
                  <a:srgbClr val="FF6600"/>
                </a:solidFill>
              </a:rPr>
              <a:t>n-gon</a:t>
            </a:r>
            <a:r>
              <a:rPr lang="en-US" sz="3200" dirty="0" smtClean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2" y="2977711"/>
            <a:ext cx="9144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Proof (Fisk, 1978): </a:t>
            </a:r>
            <a:r>
              <a:rPr lang="en-US" sz="3200" dirty="0" smtClean="0">
                <a:solidFill>
                  <a:srgbClr val="FF6600"/>
                </a:solidFill>
              </a:rPr>
              <a:t>3-color </a:t>
            </a:r>
            <a:r>
              <a:rPr lang="en-US" sz="3200" dirty="0" smtClean="0">
                <a:solidFill>
                  <a:schemeClr val="bg1"/>
                </a:solidFill>
              </a:rPr>
              <a:t>the polygon, select all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vertices with the color that occurs least frequently. </a:t>
            </a:r>
            <a:endParaRPr lang="en-US" sz="3200" dirty="0" smtClean="0">
              <a:solidFill>
                <a:srgbClr val="FF6600"/>
              </a:solidFill>
            </a:endParaRPr>
          </a:p>
        </p:txBody>
      </p:sp>
      <p:cxnSp>
        <p:nvCxnSpPr>
          <p:cNvPr id="20" name="Straight Connector 19"/>
          <p:cNvCxnSpPr>
            <a:stCxn id="33" idx="5"/>
            <a:endCxn id="35" idx="2"/>
          </p:cNvCxnSpPr>
          <p:nvPr/>
        </p:nvCxnSpPr>
        <p:spPr>
          <a:xfrm rot="16200000" flipH="1">
            <a:off x="1670571" y="4626567"/>
            <a:ext cx="407691" cy="1377587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2" idx="6"/>
            <a:endCxn id="35" idx="3"/>
          </p:cNvCxnSpPr>
          <p:nvPr/>
        </p:nvCxnSpPr>
        <p:spPr>
          <a:xfrm flipV="1">
            <a:off x="731185" y="5568716"/>
            <a:ext cx="1852532" cy="3295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136114" y="4604805"/>
            <a:ext cx="671119" cy="4572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763029" y="4649008"/>
            <a:ext cx="914400" cy="825993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633226" y="4757205"/>
            <a:ext cx="815671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80503" y="5242673"/>
            <a:ext cx="836279" cy="474947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1168" y="5898288"/>
            <a:ext cx="2787731" cy="46459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3440059" y="5528047"/>
            <a:ext cx="843676" cy="825996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48897" y="4757205"/>
            <a:ext cx="825998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91153" y="5828270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66098" y="4991991"/>
            <a:ext cx="140032" cy="140032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37217" y="4534788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563210" y="5449191"/>
            <a:ext cx="140032" cy="1400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78883" y="4674820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204879" y="5449191"/>
            <a:ext cx="140032" cy="1400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378881" y="6292866"/>
            <a:ext cx="140032" cy="140032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406092" y="5428683"/>
            <a:ext cx="140032" cy="140032"/>
          </a:xfrm>
          <a:prstGeom prst="ellipse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/>
          <p:cNvCxnSpPr>
            <a:stCxn id="71" idx="1"/>
            <a:endCxn id="69" idx="4"/>
          </p:cNvCxnSpPr>
          <p:nvPr/>
        </p:nvCxnSpPr>
        <p:spPr>
          <a:xfrm rot="5400000" flipH="1" flipV="1">
            <a:off x="7003910" y="5539356"/>
            <a:ext cx="1498521" cy="49511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465141" y="4604803"/>
            <a:ext cx="671119" cy="4572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6092056" y="4649006"/>
            <a:ext cx="914400" cy="825993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962253" y="4757203"/>
            <a:ext cx="815671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4809530" y="5242671"/>
            <a:ext cx="836279" cy="474947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990195" y="5898286"/>
            <a:ext cx="2787731" cy="46459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7769086" y="5528045"/>
            <a:ext cx="843676" cy="825996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777924" y="4757203"/>
            <a:ext cx="825998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920180" y="5828268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395125" y="4991989"/>
            <a:ext cx="140032" cy="140032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066244" y="4534786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6892237" y="5449189"/>
            <a:ext cx="140032" cy="1400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707910" y="4674818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533906" y="5449189"/>
            <a:ext cx="140032" cy="1400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707908" y="6292864"/>
            <a:ext cx="140032" cy="140032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847942" y="5062003"/>
            <a:ext cx="140032" cy="140032"/>
          </a:xfrm>
          <a:prstGeom prst="ellipse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-4" y="375840"/>
            <a:ext cx="9144000" cy="4128572"/>
            <a:chOff x="0" y="774247"/>
            <a:chExt cx="9144000" cy="4128572"/>
          </a:xfrm>
        </p:grpSpPr>
        <p:sp>
          <p:nvSpPr>
            <p:cNvPr id="26" name="TextBox 25"/>
            <p:cNvSpPr txBox="1"/>
            <p:nvPr/>
          </p:nvSpPr>
          <p:spPr>
            <a:xfrm>
              <a:off x="0" y="774247"/>
              <a:ext cx="9144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 algn="ctr"/>
              <a:r>
                <a:rPr lang="en-US" sz="3200" dirty="0" smtClean="0">
                  <a:solidFill>
                    <a:schemeClr val="bg1"/>
                  </a:solidFill>
                </a:rPr>
                <a:t>n/3 guards also sometimes needed: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0" y="4318043"/>
              <a:ext cx="914399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 algn="ctr"/>
              <a:r>
                <a:rPr lang="en-US" sz="3200" dirty="0" smtClean="0">
                  <a:solidFill>
                    <a:schemeClr val="bg1"/>
                  </a:solidFill>
                </a:rPr>
                <a:t>One guard needed per tooth.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484358" y="1561774"/>
              <a:ext cx="6080403" cy="2513135"/>
              <a:chOff x="1255019" y="3450966"/>
              <a:chExt cx="6080403" cy="2513135"/>
            </a:xfrm>
          </p:grpSpPr>
          <p:cxnSp>
            <p:nvCxnSpPr>
              <p:cNvPr id="20" name="Straight Connector 19"/>
              <p:cNvCxnSpPr>
                <a:stCxn id="101" idx="5"/>
                <a:endCxn id="51" idx="0"/>
              </p:cNvCxnSpPr>
              <p:nvPr/>
            </p:nvCxnSpPr>
            <p:spPr>
              <a:xfrm rot="16200000" flipH="1">
                <a:off x="6108597" y="4667259"/>
                <a:ext cx="2253575" cy="60043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01" idx="3"/>
                <a:endCxn id="54" idx="7"/>
              </p:cNvCxnSpPr>
              <p:nvPr/>
            </p:nvCxnSpPr>
            <p:spPr>
              <a:xfrm rot="5400000">
                <a:off x="6097774" y="4150965"/>
                <a:ext cx="1589042" cy="428100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02" idx="3"/>
                <a:endCxn id="55" idx="7"/>
              </p:cNvCxnSpPr>
              <p:nvPr/>
            </p:nvCxnSpPr>
            <p:spPr>
              <a:xfrm rot="5400000">
                <a:off x="5041134" y="4171287"/>
                <a:ext cx="1589043" cy="387457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02" idx="5"/>
                <a:endCxn id="82" idx="0"/>
              </p:cNvCxnSpPr>
              <p:nvPr/>
            </p:nvCxnSpPr>
            <p:spPr>
              <a:xfrm rot="5400000">
                <a:off x="5329293" y="4339916"/>
                <a:ext cx="1568531" cy="29686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56" idx="3"/>
                <a:endCxn id="59" idx="7"/>
              </p:cNvCxnSpPr>
              <p:nvPr/>
            </p:nvCxnSpPr>
            <p:spPr>
              <a:xfrm rot="5400000">
                <a:off x="3989575" y="4186524"/>
                <a:ext cx="1589043" cy="356977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6" idx="5"/>
              </p:cNvCxnSpPr>
              <p:nvPr/>
            </p:nvCxnSpPr>
            <p:spPr>
              <a:xfrm rot="16200000" flipH="1">
                <a:off x="4272158" y="4359934"/>
                <a:ext cx="1599394" cy="20507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64" idx="3"/>
                <a:endCxn id="67" idx="7"/>
              </p:cNvCxnSpPr>
              <p:nvPr/>
            </p:nvCxnSpPr>
            <p:spPr>
              <a:xfrm rot="5400000">
                <a:off x="2953256" y="4196875"/>
                <a:ext cx="1589043" cy="356977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64" idx="5"/>
                <a:endCxn id="88" idx="0"/>
              </p:cNvCxnSpPr>
              <p:nvPr/>
            </p:nvCxnSpPr>
            <p:spPr>
              <a:xfrm rot="16200000" flipH="1">
                <a:off x="3240405" y="4365720"/>
                <a:ext cx="1570551" cy="794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72" idx="3"/>
                <a:endCxn id="75" idx="7"/>
              </p:cNvCxnSpPr>
              <p:nvPr/>
            </p:nvCxnSpPr>
            <p:spPr>
              <a:xfrm rot="5400000">
                <a:off x="1916937" y="4196870"/>
                <a:ext cx="1589043" cy="356977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72" idx="5"/>
              </p:cNvCxnSpPr>
              <p:nvPr/>
            </p:nvCxnSpPr>
            <p:spPr>
              <a:xfrm rot="16200000" flipH="1">
                <a:off x="2204693" y="4365107"/>
                <a:ext cx="1589048" cy="20507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80" idx="3"/>
                <a:endCxn id="34" idx="7"/>
              </p:cNvCxnSpPr>
              <p:nvPr/>
            </p:nvCxnSpPr>
            <p:spPr>
              <a:xfrm rot="5400000">
                <a:off x="482214" y="4473163"/>
                <a:ext cx="2263744" cy="479083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80" idx="5"/>
                <a:endCxn id="94" idx="0"/>
              </p:cNvCxnSpPr>
              <p:nvPr/>
            </p:nvCxnSpPr>
            <p:spPr>
              <a:xfrm rot="16200000" flipH="1">
                <a:off x="1173546" y="4359931"/>
                <a:ext cx="1558992" cy="794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51" idx="2"/>
                <a:endCxn id="34" idx="6"/>
              </p:cNvCxnSpPr>
              <p:nvPr/>
            </p:nvCxnSpPr>
            <p:spPr>
              <a:xfrm rot="10800000">
                <a:off x="1395052" y="5894085"/>
                <a:ext cx="5800339" cy="1588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1255019" y="5824069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942077" y="3450968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749880" y="4316950"/>
                <a:ext cx="140032" cy="140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195390" y="5824069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942077" y="3450970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522401" y="5139028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558720" y="5139029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522401" y="5139030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942077" y="3450966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86082" y="5139025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522401" y="5139026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486082" y="5139027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905758" y="3461319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05758" y="3461321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486082" y="5149379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486082" y="5149381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905758" y="3461317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449763" y="5149376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486082" y="5149377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49763" y="5149378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869439" y="3461314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69439" y="3461316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449763" y="5149374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449763" y="5149376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869439" y="3461312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13444" y="5149371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449763" y="5149372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413444" y="5149373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833120" y="3461309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833120" y="3461311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413444" y="5149369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413444" y="5149371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833120" y="3461307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413444" y="5149367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028699" y="5139025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>
                <a:stCxn id="54" idx="2"/>
                <a:endCxn id="82" idx="6"/>
              </p:cNvCxnSpPr>
              <p:nvPr/>
            </p:nvCxnSpPr>
            <p:spPr>
              <a:xfrm rot="10800000">
                <a:off x="6168732" y="5209041"/>
                <a:ext cx="389989" cy="4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5522400" y="5139025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992379" y="5139021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/>
              <p:cNvCxnSpPr>
                <a:stCxn id="84" idx="2"/>
                <a:endCxn id="85" idx="6"/>
              </p:cNvCxnSpPr>
              <p:nvPr/>
            </p:nvCxnSpPr>
            <p:spPr>
              <a:xfrm rot="10800000">
                <a:off x="5132412" y="5209037"/>
                <a:ext cx="389989" cy="4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4486082" y="5151397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956061" y="5151393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>
                <a:stCxn id="87" idx="2"/>
                <a:endCxn id="88" idx="6"/>
              </p:cNvCxnSpPr>
              <p:nvPr/>
            </p:nvCxnSpPr>
            <p:spPr>
              <a:xfrm rot="10800000">
                <a:off x="4096094" y="5221409"/>
                <a:ext cx="389989" cy="4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3449763" y="5151402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2919742" y="5151398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/>
              <p:cNvCxnSpPr>
                <a:stCxn id="90" idx="2"/>
                <a:endCxn id="91" idx="6"/>
              </p:cNvCxnSpPr>
              <p:nvPr/>
            </p:nvCxnSpPr>
            <p:spPr>
              <a:xfrm rot="10800000">
                <a:off x="3059775" y="5221414"/>
                <a:ext cx="389989" cy="4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2413444" y="5139828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883423" y="5139824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/>
              <p:cNvCxnSpPr>
                <a:stCxn id="93" idx="2"/>
                <a:endCxn id="94" idx="6"/>
              </p:cNvCxnSpPr>
              <p:nvPr/>
            </p:nvCxnSpPr>
            <p:spPr>
              <a:xfrm rot="10800000">
                <a:off x="2023456" y="5209840"/>
                <a:ext cx="389989" cy="4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2765691" y="4329318"/>
                <a:ext cx="140032" cy="140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801513" y="4329318"/>
                <a:ext cx="140032" cy="140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838329" y="4316950"/>
                <a:ext cx="140032" cy="140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874648" y="4329318"/>
                <a:ext cx="140032" cy="140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982090" y="4329318"/>
                <a:ext cx="140032" cy="140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085838" y="3450969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6008876" y="3450969"/>
                <a:ext cx="140032" cy="140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0" y="5043714"/>
            <a:ext cx="9144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Theorem: n/3 point</a:t>
            </a:r>
            <a:r>
              <a:rPr lang="en-US" sz="3200" dirty="0" smtClean="0">
                <a:solidFill>
                  <a:schemeClr val="bg1"/>
                </a:solidFill>
              </a:rPr>
              <a:t> or vertex guards </a:t>
            </a:r>
            <a:r>
              <a:rPr lang="en-US" sz="3200" dirty="0" smtClean="0">
                <a:solidFill>
                  <a:srgbClr val="FF6600"/>
                </a:solidFill>
              </a:rPr>
              <a:t>sometimes</a:t>
            </a:r>
          </a:p>
          <a:p>
            <a:pPr marL="742950" indent="-742950"/>
            <a:r>
              <a:rPr lang="en-US" sz="3200" dirty="0" smtClean="0">
                <a:solidFill>
                  <a:srgbClr val="FF6600"/>
                </a:solidFill>
              </a:rPr>
              <a:t>necessary</a:t>
            </a:r>
            <a:r>
              <a:rPr lang="en-US" sz="3200" dirty="0" smtClean="0">
                <a:solidFill>
                  <a:schemeClr val="bg1"/>
                </a:solidFill>
              </a:rPr>
              <a:t> and </a:t>
            </a:r>
            <a:r>
              <a:rPr lang="en-US" sz="3200" dirty="0" smtClean="0">
                <a:solidFill>
                  <a:srgbClr val="FF6600"/>
                </a:solidFill>
              </a:rPr>
              <a:t>always </a:t>
            </a:r>
            <a:r>
              <a:rPr lang="en-US" sz="3200" dirty="0" smtClean="0">
                <a:solidFill>
                  <a:srgbClr val="FF6600"/>
                </a:solidFill>
              </a:rPr>
              <a:t>sufficient</a:t>
            </a:r>
            <a:r>
              <a:rPr lang="en-US" sz="3200" dirty="0" smtClean="0">
                <a:solidFill>
                  <a:srgbClr val="FF6600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to guard simple </a:t>
            </a:r>
            <a:r>
              <a:rPr lang="en-US" sz="3200" dirty="0" err="1" smtClean="0">
                <a:solidFill>
                  <a:schemeClr val="bg1"/>
                </a:solidFill>
              </a:rPr>
              <a:t>n</a:t>
            </a:r>
            <a:r>
              <a:rPr lang="en-US" sz="3200" dirty="0" err="1" smtClean="0">
                <a:solidFill>
                  <a:schemeClr val="bg1"/>
                </a:solidFill>
              </a:rPr>
              <a:t>-gon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2308690" y="1582161"/>
            <a:ext cx="5140024" cy="3680531"/>
          </a:xfrm>
          <a:custGeom>
            <a:avLst/>
            <a:gdLst>
              <a:gd name="connsiteX0" fmla="*/ 1765033 w 3411679"/>
              <a:gd name="connsiteY0" fmla="*/ 0 h 2442944"/>
              <a:gd name="connsiteX1" fmla="*/ 2152479 w 3411679"/>
              <a:gd name="connsiteY1" fmla="*/ 850188 h 2442944"/>
              <a:gd name="connsiteX2" fmla="*/ 1313012 w 3411679"/>
              <a:gd name="connsiteY2" fmla="*/ 1635804 h 2442944"/>
              <a:gd name="connsiteX3" fmla="*/ 0 w 3411679"/>
              <a:gd name="connsiteY3" fmla="*/ 2087803 h 2442944"/>
              <a:gd name="connsiteX4" fmla="*/ 2120192 w 3411679"/>
              <a:gd name="connsiteY4" fmla="*/ 2442944 h 2442944"/>
              <a:gd name="connsiteX5" fmla="*/ 3411679 w 3411679"/>
              <a:gd name="connsiteY5" fmla="*/ 936283 h 2442944"/>
              <a:gd name="connsiteX6" fmla="*/ 1765033 w 3411679"/>
              <a:gd name="connsiteY6" fmla="*/ 0 h 244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1679" h="2442944">
                <a:moveTo>
                  <a:pt x="1765033" y="0"/>
                </a:moveTo>
                <a:lnTo>
                  <a:pt x="2152479" y="850188"/>
                </a:lnTo>
                <a:lnTo>
                  <a:pt x="1313012" y="1635804"/>
                </a:lnTo>
                <a:lnTo>
                  <a:pt x="0" y="2087803"/>
                </a:lnTo>
                <a:lnTo>
                  <a:pt x="2120192" y="2442944"/>
                </a:lnTo>
                <a:lnTo>
                  <a:pt x="3411679" y="936283"/>
                </a:lnTo>
                <a:lnTo>
                  <a:pt x="1765033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1424003" y="2674284"/>
            <a:ext cx="5903723" cy="2582402"/>
          </a:xfrm>
          <a:custGeom>
            <a:avLst/>
            <a:gdLst>
              <a:gd name="connsiteX0" fmla="*/ 2013858 w 7030358"/>
              <a:gd name="connsiteY0" fmla="*/ 0 h 3075214"/>
              <a:gd name="connsiteX1" fmla="*/ 834572 w 7030358"/>
              <a:gd name="connsiteY1" fmla="*/ 798286 h 3075214"/>
              <a:gd name="connsiteX2" fmla="*/ 0 w 7030358"/>
              <a:gd name="connsiteY2" fmla="*/ 2276929 h 3075214"/>
              <a:gd name="connsiteX3" fmla="*/ 4916715 w 7030358"/>
              <a:gd name="connsiteY3" fmla="*/ 3075214 h 3075214"/>
              <a:gd name="connsiteX4" fmla="*/ 7030358 w 7030358"/>
              <a:gd name="connsiteY4" fmla="*/ 635000 h 3075214"/>
              <a:gd name="connsiteX5" fmla="*/ 3465286 w 7030358"/>
              <a:gd name="connsiteY5" fmla="*/ 1587500 h 3075214"/>
              <a:gd name="connsiteX6" fmla="*/ 2013858 w 7030358"/>
              <a:gd name="connsiteY6" fmla="*/ 0 h 30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30358" h="3075214">
                <a:moveTo>
                  <a:pt x="2013858" y="0"/>
                </a:moveTo>
                <a:lnTo>
                  <a:pt x="834572" y="798286"/>
                </a:lnTo>
                <a:lnTo>
                  <a:pt x="0" y="2276929"/>
                </a:lnTo>
                <a:lnTo>
                  <a:pt x="4916715" y="3075214"/>
                </a:lnTo>
                <a:lnTo>
                  <a:pt x="7030358" y="635000"/>
                </a:lnTo>
                <a:lnTo>
                  <a:pt x="3465286" y="1587500"/>
                </a:lnTo>
                <a:lnTo>
                  <a:pt x="2013858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Recall edge guards: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1330545" y="1420108"/>
            <a:ext cx="6275439" cy="3927287"/>
            <a:chOff x="1330545" y="1683167"/>
            <a:chExt cx="6275439" cy="3927287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2131026" y="2925209"/>
              <a:ext cx="985792" cy="671571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3051887" y="2990138"/>
              <a:ext cx="1343142" cy="121328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330100" y="3149066"/>
              <a:ext cx="1198121" cy="111928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168014" y="3862159"/>
              <a:ext cx="1228392" cy="697639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433388" y="4825177"/>
              <a:ext cx="4094836" cy="682432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5378748" y="3383220"/>
              <a:ext cx="2273868" cy="197491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46" idx="4"/>
            </p:cNvCxnSpPr>
            <p:nvPr/>
          </p:nvCxnSpPr>
          <p:spPr>
            <a:xfrm rot="16200000" flipV="1">
              <a:off x="4614947" y="2235791"/>
              <a:ext cx="1260209" cy="56634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330545" y="4722329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013973" y="2822362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227255" y="4165509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425379" y="3028052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25376" y="5404764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6" idx="5"/>
            </p:cNvCxnSpPr>
            <p:nvPr/>
          </p:nvCxnSpPr>
          <p:spPr>
            <a:xfrm rot="16200000" flipH="1">
              <a:off x="5529944" y="1363392"/>
              <a:ext cx="1375011" cy="23656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400294" y="3130897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028181" y="3493938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859036" y="1683167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5016307" y="1582161"/>
            <a:ext cx="2396123" cy="1383388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1460758" y="3397220"/>
            <a:ext cx="612778" cy="1092173"/>
          </a:xfrm>
          <a:prstGeom prst="line">
            <a:avLst/>
          </a:prstGeom>
          <a:ln w="6985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Edge Definitions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0162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Edges are </a:t>
            </a:r>
            <a:r>
              <a:rPr lang="en-US" sz="2800" i="1" dirty="0" smtClean="0">
                <a:solidFill>
                  <a:schemeClr val="bg1"/>
                </a:solidFill>
              </a:rPr>
              <a:t>open</a:t>
            </a:r>
            <a:r>
              <a:rPr lang="en-US" sz="2800" dirty="0" smtClean="0">
                <a:solidFill>
                  <a:schemeClr val="bg1"/>
                </a:solidFill>
              </a:rPr>
              <a:t> or </a:t>
            </a:r>
            <a:r>
              <a:rPr lang="en-US" sz="2800" i="1" dirty="0" smtClean="0">
                <a:solidFill>
                  <a:schemeClr val="bg1"/>
                </a:solidFill>
              </a:rPr>
              <a:t>closed</a:t>
            </a:r>
            <a:r>
              <a:rPr lang="en-US" sz="2800" dirty="0" smtClean="0">
                <a:solidFill>
                  <a:schemeClr val="bg1"/>
                </a:solidFill>
              </a:rPr>
              <a:t> depending on endpoint inclusion.</a:t>
            </a:r>
          </a:p>
        </p:txBody>
      </p:sp>
      <p:grpSp>
        <p:nvGrpSpPr>
          <p:cNvPr id="2" name="Group 67"/>
          <p:cNvGrpSpPr/>
          <p:nvPr/>
        </p:nvGrpSpPr>
        <p:grpSpPr>
          <a:xfrm>
            <a:off x="165009" y="2382041"/>
            <a:ext cx="8753409" cy="3304608"/>
            <a:chOff x="165009" y="2998869"/>
            <a:chExt cx="8753409" cy="3304608"/>
          </a:xfrm>
        </p:grpSpPr>
        <p:grpSp>
          <p:nvGrpSpPr>
            <p:cNvPr id="3" name="Group 46"/>
            <p:cNvGrpSpPr/>
            <p:nvPr/>
          </p:nvGrpSpPr>
          <p:grpSpPr>
            <a:xfrm>
              <a:off x="4699959" y="2998869"/>
              <a:ext cx="4218459" cy="3304608"/>
              <a:chOff x="4519695" y="2661035"/>
              <a:chExt cx="4218459" cy="3304608"/>
            </a:xfrm>
          </p:grpSpPr>
          <p:grpSp>
            <p:nvGrpSpPr>
              <p:cNvPr id="5" name="Group 30"/>
              <p:cNvGrpSpPr/>
              <p:nvPr/>
            </p:nvGrpSpPr>
            <p:grpSpPr>
              <a:xfrm>
                <a:off x="4519695" y="2661035"/>
                <a:ext cx="4218458" cy="2673665"/>
                <a:chOff x="2506603" y="3067729"/>
                <a:chExt cx="4218458" cy="2673665"/>
              </a:xfrm>
            </p:grpSpPr>
            <p:sp>
              <p:nvSpPr>
                <p:cNvPr id="30" name="Freeform 29"/>
                <p:cNvSpPr/>
                <p:nvPr/>
              </p:nvSpPr>
              <p:spPr>
                <a:xfrm>
                  <a:off x="3949799" y="3637511"/>
                  <a:ext cx="2701361" cy="2012469"/>
                </a:xfrm>
                <a:custGeom>
                  <a:avLst/>
                  <a:gdLst>
                    <a:gd name="connsiteX0" fmla="*/ 1409874 w 2701361"/>
                    <a:gd name="connsiteY0" fmla="*/ 419713 h 2012469"/>
                    <a:gd name="connsiteX1" fmla="*/ 0 w 2701361"/>
                    <a:gd name="connsiteY1" fmla="*/ 1775708 h 2012469"/>
                    <a:gd name="connsiteX2" fmla="*/ 1409874 w 2701361"/>
                    <a:gd name="connsiteY2" fmla="*/ 2012469 h 2012469"/>
                    <a:gd name="connsiteX3" fmla="*/ 2701361 w 2701361"/>
                    <a:gd name="connsiteY3" fmla="*/ 495046 h 2012469"/>
                    <a:gd name="connsiteX4" fmla="*/ 1840370 w 2701361"/>
                    <a:gd name="connsiteY4" fmla="*/ 0 h 2012469"/>
                    <a:gd name="connsiteX5" fmla="*/ 1409874 w 2701361"/>
                    <a:gd name="connsiteY5" fmla="*/ 419713 h 2012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01361" h="2012469">
                      <a:moveTo>
                        <a:pt x="1409874" y="419713"/>
                      </a:moveTo>
                      <a:lnTo>
                        <a:pt x="0" y="1775708"/>
                      </a:lnTo>
                      <a:lnTo>
                        <a:pt x="1409874" y="2012469"/>
                      </a:lnTo>
                      <a:lnTo>
                        <a:pt x="2701361" y="495046"/>
                      </a:lnTo>
                      <a:lnTo>
                        <a:pt x="1840370" y="0"/>
                      </a:lnTo>
                      <a:lnTo>
                        <a:pt x="1409874" y="419713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 6"/>
                <p:cNvGrpSpPr/>
                <p:nvPr/>
              </p:nvGrpSpPr>
              <p:grpSpPr>
                <a:xfrm>
                  <a:off x="2506603" y="3067729"/>
                  <a:ext cx="4218458" cy="2673665"/>
                  <a:chOff x="4266446" y="3347047"/>
                  <a:chExt cx="4218458" cy="2673665"/>
                </a:xfrm>
              </p:grpSpPr>
              <p:cxnSp>
                <p:nvCxnSpPr>
                  <p:cNvPr id="22" name="Straight Connector 21"/>
                  <p:cNvCxnSpPr>
                    <a:stCxn id="20" idx="5"/>
                  </p:cNvCxnSpPr>
                  <p:nvPr/>
                </p:nvCxnSpPr>
                <p:spPr>
                  <a:xfrm rot="16200000" flipH="1">
                    <a:off x="7125363" y="3129347"/>
                    <a:ext cx="936096" cy="1610545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 rot="5400000">
                    <a:off x="4155796" y="4830487"/>
                    <a:ext cx="836279" cy="474947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/>
                  <p:cNvCxnSpPr/>
                  <p:nvPr/>
                </p:nvCxnSpPr>
                <p:spPr>
                  <a:xfrm flipV="1">
                    <a:off x="4811407" y="4203381"/>
                    <a:ext cx="671119" cy="457200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 rot="16200000" flipH="1">
                    <a:off x="5438322" y="4236822"/>
                    <a:ext cx="914400" cy="825993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 flipV="1">
                    <a:off x="6308519" y="4345019"/>
                    <a:ext cx="815671" cy="762000"/>
                  </a:xfrm>
                  <a:prstGeom prst="line">
                    <a:avLst/>
                  </a:prstGeom>
                  <a:ln w="53975">
                    <a:solidFill>
                      <a:srgbClr val="FF66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4336461" y="5486102"/>
                    <a:ext cx="2787731" cy="464594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rot="5400000" flipH="1" flipV="1">
                    <a:off x="7011668" y="4493667"/>
                    <a:ext cx="1548031" cy="1344507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>
                    <a:endCxn id="20" idx="4"/>
                  </p:cNvCxnSpPr>
                  <p:nvPr/>
                </p:nvCxnSpPr>
                <p:spPr>
                  <a:xfrm rot="16200000" flipV="1">
                    <a:off x="6502440" y="3723269"/>
                    <a:ext cx="857940" cy="385560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Oval 14"/>
                  <p:cNvSpPr/>
                  <p:nvPr/>
                </p:nvSpPr>
                <p:spPr>
                  <a:xfrm>
                    <a:off x="4266446" y="5416084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5412510" y="4122602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>
                    <a:off x="6238503" y="5037005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7054176" y="4262634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6668614" y="3347047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7054174" y="5880680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8344872" y="4343412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752153" y="4590567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4519696" y="5380867"/>
                <a:ext cx="4218458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 algn="ctr"/>
                <a:r>
                  <a:rPr lang="en-US" sz="3200" dirty="0" smtClean="0">
                    <a:solidFill>
                      <a:schemeClr val="bg1"/>
                    </a:solidFill>
                  </a:rPr>
                  <a:t>OPEN</a:t>
                </a:r>
              </a:p>
            </p:txBody>
          </p:sp>
        </p:grpSp>
        <p:grpSp>
          <p:nvGrpSpPr>
            <p:cNvPr id="7" name="Group 66"/>
            <p:cNvGrpSpPr/>
            <p:nvPr/>
          </p:nvGrpSpPr>
          <p:grpSpPr>
            <a:xfrm>
              <a:off x="165009" y="2998869"/>
              <a:ext cx="4218459" cy="3304608"/>
              <a:chOff x="165009" y="2998869"/>
              <a:chExt cx="4218459" cy="3304608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259569" y="3090538"/>
                <a:ext cx="4060395" cy="2512359"/>
              </a:xfrm>
              <a:custGeom>
                <a:avLst/>
                <a:gdLst>
                  <a:gd name="connsiteX0" fmla="*/ 1937494 w 4060395"/>
                  <a:gd name="connsiteY0" fmla="*/ 1668726 h 2512359"/>
                  <a:gd name="connsiteX1" fmla="*/ 1121707 w 4060395"/>
                  <a:gd name="connsiteY1" fmla="*/ 769468 h 2512359"/>
                  <a:gd name="connsiteX2" fmla="*/ 454245 w 4060395"/>
                  <a:gd name="connsiteY2" fmla="*/ 1233003 h 2512359"/>
                  <a:gd name="connsiteX3" fmla="*/ 0 w 4060395"/>
                  <a:gd name="connsiteY3" fmla="*/ 2039554 h 2512359"/>
                  <a:gd name="connsiteX4" fmla="*/ 2744011 w 4060395"/>
                  <a:gd name="connsiteY4" fmla="*/ 2512359 h 2512359"/>
                  <a:gd name="connsiteX5" fmla="*/ 4060395 w 4060395"/>
                  <a:gd name="connsiteY5" fmla="*/ 982694 h 2512359"/>
                  <a:gd name="connsiteX6" fmla="*/ 2382469 w 4060395"/>
                  <a:gd name="connsiteY6" fmla="*/ 0 h 2512359"/>
                  <a:gd name="connsiteX7" fmla="*/ 2771822 w 4060395"/>
                  <a:gd name="connsiteY7" fmla="*/ 908528 h 2512359"/>
                  <a:gd name="connsiteX8" fmla="*/ 1937494 w 4060395"/>
                  <a:gd name="connsiteY8" fmla="*/ 1668726 h 251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395" h="2512359">
                    <a:moveTo>
                      <a:pt x="1937494" y="1668726"/>
                    </a:moveTo>
                    <a:lnTo>
                      <a:pt x="1121707" y="769468"/>
                    </a:lnTo>
                    <a:lnTo>
                      <a:pt x="454245" y="1233003"/>
                    </a:lnTo>
                    <a:lnTo>
                      <a:pt x="0" y="2039554"/>
                    </a:lnTo>
                    <a:lnTo>
                      <a:pt x="2744011" y="2512359"/>
                    </a:lnTo>
                    <a:lnTo>
                      <a:pt x="4060395" y="982694"/>
                    </a:lnTo>
                    <a:lnTo>
                      <a:pt x="2382469" y="0"/>
                    </a:lnTo>
                    <a:lnTo>
                      <a:pt x="2771822" y="908528"/>
                    </a:lnTo>
                    <a:lnTo>
                      <a:pt x="1937494" y="1668726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46"/>
              <p:cNvGrpSpPr/>
              <p:nvPr/>
            </p:nvGrpSpPr>
            <p:grpSpPr>
              <a:xfrm>
                <a:off x="165009" y="2998869"/>
                <a:ext cx="4218459" cy="3304608"/>
                <a:chOff x="4519695" y="2661035"/>
                <a:chExt cx="4218459" cy="3304608"/>
              </a:xfrm>
            </p:grpSpPr>
            <p:grpSp>
              <p:nvGrpSpPr>
                <p:cNvPr id="25" name="Group 6"/>
                <p:cNvGrpSpPr/>
                <p:nvPr/>
              </p:nvGrpSpPr>
              <p:grpSpPr>
                <a:xfrm>
                  <a:off x="4519695" y="2661035"/>
                  <a:ext cx="4218458" cy="2673665"/>
                  <a:chOff x="4266446" y="3347047"/>
                  <a:chExt cx="4218458" cy="2673665"/>
                </a:xfrm>
              </p:grpSpPr>
              <p:cxnSp>
                <p:nvCxnSpPr>
                  <p:cNvPr id="37" name="Straight Connector 36"/>
                  <p:cNvCxnSpPr>
                    <a:stCxn id="53" idx="5"/>
                  </p:cNvCxnSpPr>
                  <p:nvPr/>
                </p:nvCxnSpPr>
                <p:spPr>
                  <a:xfrm rot="16200000" flipH="1">
                    <a:off x="7125363" y="3129347"/>
                    <a:ext cx="936096" cy="1610545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 rot="5400000">
                    <a:off x="4155796" y="4830487"/>
                    <a:ext cx="836279" cy="474947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4811407" y="4203381"/>
                    <a:ext cx="671119" cy="457200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rot="16200000" flipH="1">
                    <a:off x="5438322" y="4236822"/>
                    <a:ext cx="914400" cy="825993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6308519" y="4345019"/>
                    <a:ext cx="815671" cy="762000"/>
                  </a:xfrm>
                  <a:prstGeom prst="line">
                    <a:avLst/>
                  </a:prstGeom>
                  <a:ln w="53975">
                    <a:solidFill>
                      <a:srgbClr val="FF66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4336461" y="5486102"/>
                    <a:ext cx="2787731" cy="464594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rot="5400000" flipH="1" flipV="1">
                    <a:off x="7011668" y="4493667"/>
                    <a:ext cx="1548031" cy="1344507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>
                    <a:endCxn id="53" idx="4"/>
                  </p:cNvCxnSpPr>
                  <p:nvPr/>
                </p:nvCxnSpPr>
                <p:spPr>
                  <a:xfrm rot="16200000" flipV="1">
                    <a:off x="6502440" y="3723269"/>
                    <a:ext cx="857940" cy="385560"/>
                  </a:xfrm>
                  <a:prstGeom prst="line">
                    <a:avLst/>
                  </a:prstGeom>
                  <a:ln w="539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4266446" y="5416084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5412510" y="4122602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6238503" y="5037005"/>
                    <a:ext cx="140032" cy="140032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7054176" y="4262634"/>
                    <a:ext cx="140032" cy="140032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6668614" y="3347047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7054174" y="5880680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8344872" y="4343412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/>
                  <p:cNvSpPr/>
                  <p:nvPr/>
                </p:nvSpPr>
                <p:spPr>
                  <a:xfrm>
                    <a:off x="4752153" y="4590567"/>
                    <a:ext cx="140032" cy="14003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" name="TextBox 32"/>
                <p:cNvSpPr txBox="1"/>
                <p:nvPr/>
              </p:nvSpPr>
              <p:spPr>
                <a:xfrm>
                  <a:off x="4519696" y="5380867"/>
                  <a:ext cx="4218458" cy="584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742950" indent="-742950" algn="ctr"/>
                  <a:r>
                    <a:rPr lang="en-US" sz="3200" dirty="0" smtClean="0">
                      <a:solidFill>
                        <a:schemeClr val="bg1"/>
                      </a:solidFill>
                    </a:rPr>
                    <a:t>CLOSED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0" y="-40526"/>
            <a:ext cx="9144000" cy="4707481"/>
            <a:chOff x="0" y="612586"/>
            <a:chExt cx="9144000" cy="4707481"/>
          </a:xfrm>
        </p:grpSpPr>
        <p:grpSp>
          <p:nvGrpSpPr>
            <p:cNvPr id="170" name="Group 169"/>
            <p:cNvGrpSpPr/>
            <p:nvPr/>
          </p:nvGrpSpPr>
          <p:grpSpPr>
            <a:xfrm rot="19688558">
              <a:off x="1587166" y="612586"/>
              <a:ext cx="5916092" cy="4173980"/>
              <a:chOff x="2598269" y="1012062"/>
              <a:chExt cx="4522222" cy="3190563"/>
            </a:xfrm>
          </p:grpSpPr>
          <p:grpSp>
            <p:nvGrpSpPr>
              <p:cNvPr id="161" name="Group 160"/>
              <p:cNvGrpSpPr/>
              <p:nvPr/>
            </p:nvGrpSpPr>
            <p:grpSpPr>
              <a:xfrm rot="3356947">
                <a:off x="5810541" y="2892675"/>
                <a:ext cx="908965" cy="1710935"/>
                <a:chOff x="2252061" y="4847755"/>
                <a:chExt cx="908965" cy="1710935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 rot="5400000">
                  <a:off x="2029091" y="5688676"/>
                  <a:ext cx="1074842" cy="488869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rot="16200000" flipH="1">
                  <a:off x="2286232" y="5711113"/>
                  <a:ext cx="1589048" cy="20507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rot="10800000" flipV="1">
                  <a:off x="2322078" y="4926838"/>
                  <a:ext cx="699855" cy="22829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 rot="10800000">
                  <a:off x="2322078" y="5167500"/>
                  <a:ext cx="488869" cy="211633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Oval 165"/>
                <p:cNvSpPr/>
                <p:nvPr/>
              </p:nvSpPr>
              <p:spPr>
                <a:xfrm>
                  <a:off x="2991415" y="4847755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2252061" y="5085112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731859" y="5307531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3020994" y="6418658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 rot="2685190">
                <a:off x="5217337" y="2162311"/>
                <a:ext cx="908965" cy="1710935"/>
                <a:chOff x="2252061" y="4847755"/>
                <a:chExt cx="908965" cy="1710935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 rot="5400000">
                  <a:off x="2029091" y="5688676"/>
                  <a:ext cx="1074842" cy="488869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rot="16200000" flipH="1">
                  <a:off x="2286232" y="5711113"/>
                  <a:ext cx="1589048" cy="20507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rot="10800000" flipV="1">
                  <a:off x="2322078" y="4926838"/>
                  <a:ext cx="699855" cy="22829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rot="10800000">
                  <a:off x="2322078" y="5167500"/>
                  <a:ext cx="488869" cy="211633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Oval 156"/>
                <p:cNvSpPr/>
                <p:nvPr/>
              </p:nvSpPr>
              <p:spPr>
                <a:xfrm>
                  <a:off x="2991415" y="4847755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2252061" y="5085112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2731859" y="5307531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3020994" y="6418658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 rot="1861608">
                <a:off x="4469560" y="1574656"/>
                <a:ext cx="908965" cy="1710935"/>
                <a:chOff x="2252061" y="4847755"/>
                <a:chExt cx="908965" cy="1710935"/>
              </a:xfrm>
            </p:grpSpPr>
            <p:cxnSp>
              <p:nvCxnSpPr>
                <p:cNvPr id="144" name="Straight Connector 143"/>
                <p:cNvCxnSpPr/>
                <p:nvPr/>
              </p:nvCxnSpPr>
              <p:spPr>
                <a:xfrm rot="5400000">
                  <a:off x="2029091" y="5688676"/>
                  <a:ext cx="1074842" cy="488869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6200000" flipH="1">
                  <a:off x="2286232" y="5711113"/>
                  <a:ext cx="1589048" cy="20507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0800000" flipV="1">
                  <a:off x="2322078" y="4926838"/>
                  <a:ext cx="699855" cy="22829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0800000">
                  <a:off x="2322078" y="5167500"/>
                  <a:ext cx="488869" cy="211633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Oval 147"/>
                <p:cNvSpPr/>
                <p:nvPr/>
              </p:nvSpPr>
              <p:spPr>
                <a:xfrm>
                  <a:off x="2991415" y="4847755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252061" y="5085112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2731859" y="5307531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3020994" y="6418658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2598269" y="1012062"/>
                <a:ext cx="908965" cy="1710935"/>
                <a:chOff x="2252061" y="4847755"/>
                <a:chExt cx="908965" cy="1710935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 rot="5400000">
                  <a:off x="2029091" y="5688676"/>
                  <a:ext cx="1074842" cy="488869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rot="16200000" flipH="1">
                  <a:off x="2286232" y="5711113"/>
                  <a:ext cx="1589048" cy="20507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rot="10800000" flipV="1">
                  <a:off x="2322078" y="4926838"/>
                  <a:ext cx="699855" cy="22829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10800000">
                  <a:off x="2322078" y="5167500"/>
                  <a:ext cx="488869" cy="211633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/>
                <p:cNvSpPr/>
                <p:nvPr/>
              </p:nvSpPr>
              <p:spPr>
                <a:xfrm>
                  <a:off x="2991415" y="4847755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2252061" y="5085112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2731859" y="5307531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3020994" y="6418658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 rot="900000">
                <a:off x="3574066" y="1179629"/>
                <a:ext cx="908965" cy="1710935"/>
                <a:chOff x="2252061" y="4847755"/>
                <a:chExt cx="908965" cy="1710935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 rot="5400000">
                  <a:off x="2029091" y="5688676"/>
                  <a:ext cx="1074842" cy="488869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rot="16200000" flipH="1">
                  <a:off x="2286232" y="5711113"/>
                  <a:ext cx="1589048" cy="20507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rot="10800000" flipV="1">
                  <a:off x="2322078" y="4926838"/>
                  <a:ext cx="699855" cy="22829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rot="10800000">
                  <a:off x="2322078" y="5167500"/>
                  <a:ext cx="488869" cy="211633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Oval 138"/>
                <p:cNvSpPr/>
                <p:nvPr/>
              </p:nvSpPr>
              <p:spPr>
                <a:xfrm>
                  <a:off x="2991415" y="4847755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2252061" y="5085112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2731859" y="5307531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3020994" y="6418658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2" name="Group 181"/>
            <p:cNvGrpSpPr/>
            <p:nvPr/>
          </p:nvGrpSpPr>
          <p:grpSpPr>
            <a:xfrm>
              <a:off x="1432723" y="1696468"/>
              <a:ext cx="5628856" cy="2628883"/>
              <a:chOff x="1432723" y="1696468"/>
              <a:chExt cx="5628856" cy="2628883"/>
            </a:xfrm>
          </p:grpSpPr>
          <p:sp>
            <p:nvSpPr>
              <p:cNvPr id="171" name="Oval 170"/>
              <p:cNvSpPr/>
              <p:nvPr/>
            </p:nvSpPr>
            <p:spPr>
              <a:xfrm rot="1445505">
                <a:off x="2046470" y="4142157"/>
                <a:ext cx="183194" cy="1831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2" name="Straight Connector 171"/>
              <p:cNvCxnSpPr>
                <a:stCxn id="169" idx="3"/>
                <a:endCxn id="171" idx="6"/>
              </p:cNvCxnSpPr>
              <p:nvPr/>
            </p:nvCxnSpPr>
            <p:spPr>
              <a:xfrm rot="5400000">
                <a:off x="4486078" y="1908254"/>
                <a:ext cx="98497" cy="4627282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1432723" y="2555701"/>
                <a:ext cx="140032" cy="140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84721" y="1957414"/>
                <a:ext cx="140032" cy="140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4230785" y="1696468"/>
                <a:ext cx="140032" cy="140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5652905" y="1808311"/>
                <a:ext cx="140032" cy="140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6921547" y="2212755"/>
                <a:ext cx="140032" cy="140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0" y="4735291"/>
              <a:ext cx="9144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 algn="ctr"/>
              <a:r>
                <a:rPr lang="en-US" sz="3200" dirty="0" smtClean="0">
                  <a:solidFill>
                    <a:schemeClr val="bg1"/>
                  </a:solidFill>
                </a:rPr>
                <a:t>n/4 closed edge guards sometimes needed.</a:t>
              </a:r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0" y="51392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Toussaint (1981): </a:t>
            </a:r>
            <a:r>
              <a:rPr lang="en-US" sz="3200" dirty="0" smtClean="0">
                <a:solidFill>
                  <a:srgbClr val="FF6600"/>
                </a:solidFill>
              </a:rPr>
              <a:t>conjecture</a:t>
            </a:r>
            <a:r>
              <a:rPr lang="en-US" sz="3200" dirty="0" smtClean="0">
                <a:solidFill>
                  <a:schemeClr val="bg1"/>
                </a:solidFill>
              </a:rPr>
              <a:t> that n/4 closed edge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guards are always sufficient. </a:t>
            </a:r>
          </a:p>
          <a:p>
            <a:pPr marL="742950" indent="-742950" algn="ctr"/>
            <a:r>
              <a:rPr lang="en-US" sz="3200" dirty="0" smtClean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Bounds on Edge Guards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111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Bounds given are on the number of edge guards </a:t>
            </a:r>
            <a:r>
              <a:rPr lang="en-US" sz="2800" i="1" dirty="0" smtClean="0">
                <a:solidFill>
                  <a:schemeClr val="bg1"/>
                </a:solidFill>
              </a:rPr>
              <a:t>necessary</a:t>
            </a:r>
          </a:p>
          <a:p>
            <a:pPr marL="742950" indent="-742950"/>
            <a:r>
              <a:rPr lang="en-US" sz="2800" i="1" dirty="0" smtClean="0">
                <a:solidFill>
                  <a:schemeClr val="bg1"/>
                </a:solidFill>
              </a:rPr>
              <a:t>and sufficient</a:t>
            </a:r>
            <a:r>
              <a:rPr lang="en-US" sz="2800" dirty="0" smtClean="0">
                <a:solidFill>
                  <a:schemeClr val="bg1"/>
                </a:solidFill>
              </a:rPr>
              <a:t> to guard any simple </a:t>
            </a:r>
            <a:r>
              <a:rPr lang="en-US" sz="2800" dirty="0" err="1" smtClean="0">
                <a:solidFill>
                  <a:schemeClr val="bg1"/>
                </a:solidFill>
              </a:rPr>
              <a:t>n-gon</a:t>
            </a:r>
            <a:r>
              <a:rPr lang="en-US" sz="2800" dirty="0" smtClean="0">
                <a:solidFill>
                  <a:schemeClr val="bg1"/>
                </a:solidFill>
              </a:rPr>
              <a:t>. 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5714309" y="2387560"/>
            <a:ext cx="1833689" cy="1767039"/>
            <a:chOff x="165009" y="2998869"/>
            <a:chExt cx="4218459" cy="4065130"/>
          </a:xfrm>
        </p:grpSpPr>
        <p:sp>
          <p:nvSpPr>
            <p:cNvPr id="57" name="Freeform 56"/>
            <p:cNvSpPr/>
            <p:nvPr/>
          </p:nvSpPr>
          <p:spPr>
            <a:xfrm>
              <a:off x="259569" y="3090538"/>
              <a:ext cx="4060395" cy="2512359"/>
            </a:xfrm>
            <a:custGeom>
              <a:avLst/>
              <a:gdLst>
                <a:gd name="connsiteX0" fmla="*/ 1937494 w 4060395"/>
                <a:gd name="connsiteY0" fmla="*/ 1668726 h 2512359"/>
                <a:gd name="connsiteX1" fmla="*/ 1121707 w 4060395"/>
                <a:gd name="connsiteY1" fmla="*/ 769468 h 2512359"/>
                <a:gd name="connsiteX2" fmla="*/ 454245 w 4060395"/>
                <a:gd name="connsiteY2" fmla="*/ 1233003 h 2512359"/>
                <a:gd name="connsiteX3" fmla="*/ 0 w 4060395"/>
                <a:gd name="connsiteY3" fmla="*/ 2039554 h 2512359"/>
                <a:gd name="connsiteX4" fmla="*/ 2744011 w 4060395"/>
                <a:gd name="connsiteY4" fmla="*/ 2512359 h 2512359"/>
                <a:gd name="connsiteX5" fmla="*/ 4060395 w 4060395"/>
                <a:gd name="connsiteY5" fmla="*/ 982694 h 2512359"/>
                <a:gd name="connsiteX6" fmla="*/ 2382469 w 4060395"/>
                <a:gd name="connsiteY6" fmla="*/ 0 h 2512359"/>
                <a:gd name="connsiteX7" fmla="*/ 2771822 w 4060395"/>
                <a:gd name="connsiteY7" fmla="*/ 908528 h 2512359"/>
                <a:gd name="connsiteX8" fmla="*/ 1937494 w 4060395"/>
                <a:gd name="connsiteY8" fmla="*/ 1668726 h 251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395" h="2512359">
                  <a:moveTo>
                    <a:pt x="1937494" y="1668726"/>
                  </a:moveTo>
                  <a:lnTo>
                    <a:pt x="1121707" y="769468"/>
                  </a:lnTo>
                  <a:lnTo>
                    <a:pt x="454245" y="1233003"/>
                  </a:lnTo>
                  <a:lnTo>
                    <a:pt x="0" y="2039554"/>
                  </a:lnTo>
                  <a:lnTo>
                    <a:pt x="2744011" y="2512359"/>
                  </a:lnTo>
                  <a:lnTo>
                    <a:pt x="4060395" y="982694"/>
                  </a:lnTo>
                  <a:lnTo>
                    <a:pt x="2382469" y="0"/>
                  </a:lnTo>
                  <a:lnTo>
                    <a:pt x="2771822" y="908528"/>
                  </a:lnTo>
                  <a:lnTo>
                    <a:pt x="1937494" y="1668726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6"/>
            <p:cNvGrpSpPr/>
            <p:nvPr/>
          </p:nvGrpSpPr>
          <p:grpSpPr>
            <a:xfrm>
              <a:off x="165009" y="2998869"/>
              <a:ext cx="4218459" cy="4065130"/>
              <a:chOff x="4519695" y="2661035"/>
              <a:chExt cx="4218459" cy="4065130"/>
            </a:xfrm>
          </p:grpSpPr>
          <p:grpSp>
            <p:nvGrpSpPr>
              <p:cNvPr id="5" name="Group 6"/>
              <p:cNvGrpSpPr/>
              <p:nvPr/>
            </p:nvGrpSpPr>
            <p:grpSpPr>
              <a:xfrm>
                <a:off x="4519695" y="2661035"/>
                <a:ext cx="4218458" cy="2673665"/>
                <a:chOff x="4266446" y="3347047"/>
                <a:chExt cx="4218458" cy="2673665"/>
              </a:xfrm>
            </p:grpSpPr>
            <p:cxnSp>
              <p:nvCxnSpPr>
                <p:cNvPr id="37" name="Straight Connector 36"/>
                <p:cNvCxnSpPr>
                  <a:stCxn id="53" idx="5"/>
                </p:cNvCxnSpPr>
                <p:nvPr/>
              </p:nvCxnSpPr>
              <p:spPr>
                <a:xfrm rot="16200000" flipH="1">
                  <a:off x="7125363" y="3129347"/>
                  <a:ext cx="936096" cy="1610545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rot="5400000">
                  <a:off x="4155796" y="4830487"/>
                  <a:ext cx="836279" cy="474947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4811407" y="4203381"/>
                  <a:ext cx="671119" cy="45720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16200000" flipH="1">
                  <a:off x="5438322" y="4236822"/>
                  <a:ext cx="914400" cy="825993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6308519" y="4345019"/>
                  <a:ext cx="815671" cy="762000"/>
                </a:xfrm>
                <a:prstGeom prst="line">
                  <a:avLst/>
                </a:prstGeom>
                <a:ln w="53975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336461" y="5486102"/>
                  <a:ext cx="2787731" cy="464594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5400000" flipH="1" flipV="1">
                  <a:off x="7011668" y="4493667"/>
                  <a:ext cx="1548031" cy="1344507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endCxn id="53" idx="4"/>
                </p:cNvCxnSpPr>
                <p:nvPr/>
              </p:nvCxnSpPr>
              <p:spPr>
                <a:xfrm rot="16200000" flipV="1">
                  <a:off x="6502440" y="3723269"/>
                  <a:ext cx="857940" cy="38556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4266446" y="5416084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5412510" y="4122602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6238503" y="5037005"/>
                  <a:ext cx="140032" cy="140032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7054176" y="4262634"/>
                  <a:ext cx="140032" cy="140032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6668614" y="3347047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7054174" y="5880680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8344872" y="4343412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4752153" y="4590567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4519697" y="5380869"/>
                <a:ext cx="4218457" cy="1345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 algn="ctr"/>
                <a:r>
                  <a:rPr lang="en-US" sz="3200" dirty="0" smtClean="0">
                    <a:solidFill>
                      <a:schemeClr val="bg1"/>
                    </a:solidFill>
                  </a:rPr>
                  <a:t>CLOSED</a:t>
                </a: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1449614" y="2846420"/>
            <a:ext cx="3802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4000" dirty="0" smtClean="0">
                <a:solidFill>
                  <a:schemeClr val="bg1"/>
                </a:solidFill>
              </a:rPr>
              <a:t>n/4 ≤ </a:t>
            </a:r>
            <a:r>
              <a:rPr lang="en-US" sz="4000" dirty="0" err="1" smtClean="0">
                <a:solidFill>
                  <a:schemeClr val="bg1"/>
                </a:solidFill>
              </a:rPr>
              <a:t>g</a:t>
            </a:r>
            <a:r>
              <a:rPr lang="en-US" sz="4000" dirty="0" smtClean="0">
                <a:solidFill>
                  <a:schemeClr val="bg1"/>
                </a:solidFill>
              </a:rPr>
              <a:t> ≤ 3n/10	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4793" y="3692934"/>
            <a:ext cx="235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400" dirty="0" smtClean="0">
                <a:solidFill>
                  <a:schemeClr val="bg1"/>
                </a:solidFill>
              </a:rPr>
              <a:t>[Toussaint 81]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83170" y="3690052"/>
            <a:ext cx="235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en-US" sz="2400" dirty="0" err="1" smtClean="0">
                <a:solidFill>
                  <a:schemeClr val="bg1"/>
                </a:solidFill>
              </a:rPr>
              <a:t>Shermer</a:t>
            </a:r>
            <a:r>
              <a:rPr lang="en-US" sz="2400" dirty="0" smtClean="0">
                <a:solidFill>
                  <a:schemeClr val="bg1"/>
                </a:solidFill>
              </a:rPr>
              <a:t> 92]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rot="5400000" flipH="1" flipV="1">
            <a:off x="1935696" y="3665191"/>
            <a:ext cx="301095" cy="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 flipH="1" flipV="1">
            <a:off x="4221870" y="3665189"/>
            <a:ext cx="301095" cy="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73"/>
          <p:cNvGrpSpPr/>
          <p:nvPr/>
        </p:nvGrpSpPr>
        <p:grpSpPr>
          <a:xfrm>
            <a:off x="1449614" y="4506697"/>
            <a:ext cx="6154556" cy="1835168"/>
            <a:chOff x="1449614" y="4506697"/>
            <a:chExt cx="6154556" cy="1835168"/>
          </a:xfrm>
        </p:grpSpPr>
        <p:grpSp>
          <p:nvGrpSpPr>
            <p:cNvPr id="7" name="Group 72"/>
            <p:cNvGrpSpPr/>
            <p:nvPr/>
          </p:nvGrpSpPr>
          <p:grpSpPr>
            <a:xfrm>
              <a:off x="1449614" y="4506697"/>
              <a:ext cx="6154556" cy="1798884"/>
              <a:chOff x="1449614" y="4506697"/>
              <a:chExt cx="6154556" cy="1798884"/>
            </a:xfrm>
          </p:grpSpPr>
          <p:grpSp>
            <p:nvGrpSpPr>
              <p:cNvPr id="24" name="Group 46"/>
              <p:cNvGrpSpPr/>
              <p:nvPr/>
            </p:nvGrpSpPr>
            <p:grpSpPr>
              <a:xfrm>
                <a:off x="5755413" y="4506697"/>
                <a:ext cx="1848757" cy="1776753"/>
                <a:chOff x="4519695" y="2661035"/>
                <a:chExt cx="4218459" cy="4054162"/>
              </a:xfrm>
            </p:grpSpPr>
            <p:grpSp>
              <p:nvGrpSpPr>
                <p:cNvPr id="25" name="Group 30"/>
                <p:cNvGrpSpPr/>
                <p:nvPr/>
              </p:nvGrpSpPr>
              <p:grpSpPr>
                <a:xfrm>
                  <a:off x="4519695" y="2661035"/>
                  <a:ext cx="4218458" cy="2673665"/>
                  <a:chOff x="2506603" y="3067729"/>
                  <a:chExt cx="4218458" cy="2673665"/>
                </a:xfrm>
              </p:grpSpPr>
              <p:sp>
                <p:nvSpPr>
                  <p:cNvPr id="30" name="Freeform 29"/>
                  <p:cNvSpPr/>
                  <p:nvPr/>
                </p:nvSpPr>
                <p:spPr>
                  <a:xfrm>
                    <a:off x="3949799" y="3637511"/>
                    <a:ext cx="2701361" cy="2012469"/>
                  </a:xfrm>
                  <a:custGeom>
                    <a:avLst/>
                    <a:gdLst>
                      <a:gd name="connsiteX0" fmla="*/ 1409874 w 2701361"/>
                      <a:gd name="connsiteY0" fmla="*/ 419713 h 2012469"/>
                      <a:gd name="connsiteX1" fmla="*/ 0 w 2701361"/>
                      <a:gd name="connsiteY1" fmla="*/ 1775708 h 2012469"/>
                      <a:gd name="connsiteX2" fmla="*/ 1409874 w 2701361"/>
                      <a:gd name="connsiteY2" fmla="*/ 2012469 h 2012469"/>
                      <a:gd name="connsiteX3" fmla="*/ 2701361 w 2701361"/>
                      <a:gd name="connsiteY3" fmla="*/ 495046 h 2012469"/>
                      <a:gd name="connsiteX4" fmla="*/ 1840370 w 2701361"/>
                      <a:gd name="connsiteY4" fmla="*/ 0 h 2012469"/>
                      <a:gd name="connsiteX5" fmla="*/ 1409874 w 2701361"/>
                      <a:gd name="connsiteY5" fmla="*/ 419713 h 20124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01361" h="2012469">
                        <a:moveTo>
                          <a:pt x="1409874" y="419713"/>
                        </a:moveTo>
                        <a:lnTo>
                          <a:pt x="0" y="1775708"/>
                        </a:lnTo>
                        <a:lnTo>
                          <a:pt x="1409874" y="2012469"/>
                        </a:lnTo>
                        <a:lnTo>
                          <a:pt x="2701361" y="495046"/>
                        </a:lnTo>
                        <a:lnTo>
                          <a:pt x="1840370" y="0"/>
                        </a:lnTo>
                        <a:lnTo>
                          <a:pt x="1409874" y="419713"/>
                        </a:lnTo>
                        <a:close/>
                      </a:path>
                    </a:pathLst>
                  </a:custGeom>
                  <a:solidFill>
                    <a:srgbClr val="3366FF"/>
                  </a:solidFill>
                  <a:ln>
                    <a:solidFill>
                      <a:srgbClr val="3366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" name="Group 6"/>
                  <p:cNvGrpSpPr/>
                  <p:nvPr/>
                </p:nvGrpSpPr>
                <p:grpSpPr>
                  <a:xfrm>
                    <a:off x="2506603" y="3067729"/>
                    <a:ext cx="4218458" cy="2673665"/>
                    <a:chOff x="4266446" y="3347047"/>
                    <a:chExt cx="4218458" cy="2673665"/>
                  </a:xfrm>
                </p:grpSpPr>
                <p:cxnSp>
                  <p:nvCxnSpPr>
                    <p:cNvPr id="22" name="Straight Connector 21"/>
                    <p:cNvCxnSpPr>
                      <a:stCxn id="20" idx="5"/>
                    </p:cNvCxnSpPr>
                    <p:nvPr/>
                  </p:nvCxnSpPr>
                  <p:spPr>
                    <a:xfrm rot="16200000" flipH="1">
                      <a:off x="7125363" y="3129347"/>
                      <a:ext cx="936096" cy="1610545"/>
                    </a:xfrm>
                    <a:prstGeom prst="line">
                      <a:avLst/>
                    </a:prstGeom>
                    <a:ln w="539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Connector 10"/>
                    <p:cNvCxnSpPr/>
                    <p:nvPr/>
                  </p:nvCxnSpPr>
                  <p:spPr>
                    <a:xfrm rot="5400000">
                      <a:off x="4155796" y="4830487"/>
                      <a:ext cx="836279" cy="474947"/>
                    </a:xfrm>
                    <a:prstGeom prst="line">
                      <a:avLst/>
                    </a:prstGeom>
                    <a:ln w="539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Connector 7"/>
                    <p:cNvCxnSpPr/>
                    <p:nvPr/>
                  </p:nvCxnSpPr>
                  <p:spPr>
                    <a:xfrm flipV="1">
                      <a:off x="4811407" y="4203381"/>
                      <a:ext cx="671119" cy="457200"/>
                    </a:xfrm>
                    <a:prstGeom prst="line">
                      <a:avLst/>
                    </a:prstGeom>
                    <a:ln w="539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Connector 8"/>
                    <p:cNvCxnSpPr/>
                    <p:nvPr/>
                  </p:nvCxnSpPr>
                  <p:spPr>
                    <a:xfrm rot="16200000" flipH="1">
                      <a:off x="5438322" y="4236822"/>
                      <a:ext cx="914400" cy="825993"/>
                    </a:xfrm>
                    <a:prstGeom prst="line">
                      <a:avLst/>
                    </a:prstGeom>
                    <a:ln w="539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Connector 9"/>
                    <p:cNvCxnSpPr/>
                    <p:nvPr/>
                  </p:nvCxnSpPr>
                  <p:spPr>
                    <a:xfrm flipV="1">
                      <a:off x="6308519" y="4345019"/>
                      <a:ext cx="815671" cy="762000"/>
                    </a:xfrm>
                    <a:prstGeom prst="line">
                      <a:avLst/>
                    </a:prstGeom>
                    <a:ln w="53975">
                      <a:solidFill>
                        <a:srgbClr val="FF66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Connector 11"/>
                    <p:cNvCxnSpPr/>
                    <p:nvPr/>
                  </p:nvCxnSpPr>
                  <p:spPr>
                    <a:xfrm>
                      <a:off x="4336461" y="5486102"/>
                      <a:ext cx="2787731" cy="464594"/>
                    </a:xfrm>
                    <a:prstGeom prst="line">
                      <a:avLst/>
                    </a:prstGeom>
                    <a:ln w="539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 rot="5400000" flipH="1" flipV="1">
                      <a:off x="7011668" y="4493667"/>
                      <a:ext cx="1548031" cy="1344507"/>
                    </a:xfrm>
                    <a:prstGeom prst="line">
                      <a:avLst/>
                    </a:prstGeom>
                    <a:ln w="539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/>
                    <p:cNvCxnSpPr>
                      <a:endCxn id="20" idx="4"/>
                    </p:cNvCxnSpPr>
                    <p:nvPr/>
                  </p:nvCxnSpPr>
                  <p:spPr>
                    <a:xfrm rot="16200000" flipV="1">
                      <a:off x="6502440" y="3723269"/>
                      <a:ext cx="857940" cy="385560"/>
                    </a:xfrm>
                    <a:prstGeom prst="line">
                      <a:avLst/>
                    </a:prstGeom>
                    <a:ln w="539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266446" y="5416084"/>
                      <a:ext cx="140032" cy="14003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5412510" y="4122602"/>
                      <a:ext cx="140032" cy="14003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6238503" y="5037005"/>
                      <a:ext cx="140032" cy="14003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7054176" y="4262634"/>
                      <a:ext cx="140032" cy="14003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6668614" y="3347047"/>
                      <a:ext cx="140032" cy="14003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7054174" y="5880680"/>
                      <a:ext cx="140032" cy="14003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8344872" y="4343412"/>
                      <a:ext cx="140032" cy="14003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4752153" y="4590567"/>
                      <a:ext cx="140032" cy="14003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2" name="TextBox 31"/>
                <p:cNvSpPr txBox="1"/>
                <p:nvPr/>
              </p:nvSpPr>
              <p:spPr>
                <a:xfrm>
                  <a:off x="4519695" y="5380866"/>
                  <a:ext cx="4218459" cy="1334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742950" indent="-742950" algn="ctr"/>
                  <a:r>
                    <a:rPr lang="en-US" sz="3200" dirty="0" smtClean="0">
                      <a:solidFill>
                        <a:schemeClr val="bg1"/>
                      </a:solidFill>
                    </a:rPr>
                    <a:t>OPEN</a:t>
                  </a:r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1449614" y="4982142"/>
                <a:ext cx="380274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 algn="ctr"/>
                <a:r>
                  <a:rPr lang="en-US" sz="4000" dirty="0" smtClean="0">
                    <a:solidFill>
                      <a:schemeClr val="bg1"/>
                    </a:solidFill>
                  </a:rPr>
                  <a:t>n/3 ≤ </a:t>
                </a:r>
                <a:r>
                  <a:rPr lang="en-US" sz="4000" dirty="0" err="1" smtClean="0">
                    <a:solidFill>
                      <a:schemeClr val="bg1"/>
                    </a:solidFill>
                  </a:rPr>
                  <a:t>g</a:t>
                </a:r>
                <a:r>
                  <a:rPr lang="en-US" sz="4000" dirty="0" smtClean="0">
                    <a:solidFill>
                      <a:schemeClr val="bg1"/>
                    </a:solidFill>
                  </a:rPr>
                  <a:t> ≤ n/2 	</a:t>
                </a: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013846" y="5880200"/>
              <a:ext cx="3066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 algn="ctr"/>
              <a:r>
                <a:rPr lang="en-US" sz="2400" dirty="0" smtClean="0">
                  <a:solidFill>
                    <a:schemeClr val="bg1"/>
                  </a:solidFill>
                </a:rPr>
                <a:t>[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Toth</a:t>
              </a:r>
              <a:r>
                <a:rPr lang="en-US" sz="2400" dirty="0" smtClean="0">
                  <a:solidFill>
                    <a:schemeClr val="bg1"/>
                  </a:solidFill>
                </a:rPr>
                <a:t>, Toussaint, W 11]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3583214" y="5617072"/>
              <a:ext cx="535215" cy="32240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10800000">
              <a:off x="2540001" y="5617072"/>
              <a:ext cx="660399" cy="313602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 Lower Bound</a:t>
            </a:r>
          </a:p>
        </p:txBody>
      </p:sp>
      <p:grpSp>
        <p:nvGrpSpPr>
          <p:cNvPr id="2" name="Group 37"/>
          <p:cNvGrpSpPr/>
          <p:nvPr/>
        </p:nvGrpSpPr>
        <p:grpSpPr>
          <a:xfrm>
            <a:off x="226010" y="850183"/>
            <a:ext cx="8663728" cy="4918173"/>
            <a:chOff x="226010" y="925517"/>
            <a:chExt cx="8663728" cy="4918173"/>
          </a:xfrm>
        </p:grpSpPr>
        <p:sp>
          <p:nvSpPr>
            <p:cNvPr id="36" name="Rectangle 35"/>
            <p:cNvSpPr/>
            <p:nvPr/>
          </p:nvSpPr>
          <p:spPr>
            <a:xfrm>
              <a:off x="226010" y="925517"/>
              <a:ext cx="8663728" cy="4918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oeg-lb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 rot="5400000">
              <a:off x="-215399" y="2530600"/>
              <a:ext cx="2824105" cy="1561151"/>
            </a:xfrm>
            <a:prstGeom prst="rect">
              <a:avLst/>
            </a:prstGeom>
          </p:spPr>
        </p:pic>
        <p:pic>
          <p:nvPicPr>
            <p:cNvPr id="31" name="Picture 30" descr="oeg-lb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4000527" y="2150462"/>
              <a:ext cx="2572766" cy="2572766"/>
            </a:xfrm>
            <a:prstGeom prst="rect">
              <a:avLst/>
            </a:prstGeom>
          </p:spPr>
        </p:pic>
        <p:pic>
          <p:nvPicPr>
            <p:cNvPr id="33" name="Picture 32" descr="oeg-lb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 rot="5400000">
              <a:off x="946939" y="2721118"/>
              <a:ext cx="4254500" cy="1130300"/>
            </a:xfrm>
            <a:prstGeom prst="rect">
              <a:avLst/>
            </a:prstGeom>
          </p:spPr>
        </p:pic>
        <p:pic>
          <p:nvPicPr>
            <p:cNvPr id="35" name="Picture 34" descr="oeg-lb4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 rot="5400000">
              <a:off x="5728146" y="2402601"/>
              <a:ext cx="4067102" cy="1954731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0" y="588673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n/3 open edge guards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An Upper Bound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91746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Set of n/2 edges pointing up/down suffice.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091373" y="1908972"/>
            <a:ext cx="6963108" cy="2879147"/>
            <a:chOff x="992923" y="2429429"/>
            <a:chExt cx="6963108" cy="2879147"/>
          </a:xfrm>
        </p:grpSpPr>
        <p:cxnSp>
          <p:nvCxnSpPr>
            <p:cNvPr id="11" name="Straight Connector 10"/>
            <p:cNvCxnSpPr>
              <a:stCxn id="13" idx="4"/>
              <a:endCxn id="14" idx="0"/>
            </p:cNvCxnSpPr>
            <p:nvPr/>
          </p:nvCxnSpPr>
          <p:spPr>
            <a:xfrm rot="5400000">
              <a:off x="868829" y="3215759"/>
              <a:ext cx="1040359" cy="61042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338310" y="3243764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603343" y="281060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992923" y="4041149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073556" y="5118387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781674" y="4635205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037236" y="3433953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7774281" y="394526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936806" y="2429429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595008" y="2905694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>
              <a:stCxn id="13" idx="6"/>
              <a:endCxn id="12" idx="2"/>
            </p:cNvCxnSpPr>
            <p:nvPr/>
          </p:nvCxnSpPr>
          <p:spPr>
            <a:xfrm>
              <a:off x="1785093" y="2905696"/>
              <a:ext cx="1553217" cy="43316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4" idx="5"/>
              <a:endCxn id="15" idx="1"/>
            </p:cNvCxnSpPr>
            <p:nvPr/>
          </p:nvCxnSpPr>
          <p:spPr>
            <a:xfrm rot="16200000" flipH="1">
              <a:off x="1152737" y="4198803"/>
              <a:ext cx="942755" cy="95211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7"/>
              <a:endCxn id="19" idx="3"/>
            </p:cNvCxnSpPr>
            <p:nvPr/>
          </p:nvCxnSpPr>
          <p:spPr>
            <a:xfrm rot="5400000" flipH="1" flipV="1">
              <a:off x="3388507" y="2696701"/>
              <a:ext cx="679852" cy="46998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7" idx="7"/>
              <a:endCxn id="20" idx="3"/>
            </p:cNvCxnSpPr>
            <p:nvPr/>
          </p:nvCxnSpPr>
          <p:spPr>
            <a:xfrm rot="5400000" flipH="1" flipV="1">
              <a:off x="5710109" y="2550290"/>
              <a:ext cx="393776" cy="142925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8" idx="3"/>
              <a:endCxn id="38" idx="7"/>
            </p:cNvCxnSpPr>
            <p:nvPr/>
          </p:nvCxnSpPr>
          <p:spPr>
            <a:xfrm rot="5400000">
              <a:off x="7218806" y="3985871"/>
              <a:ext cx="460367" cy="703819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0" idx="2"/>
              <a:endCxn id="19" idx="6"/>
            </p:cNvCxnSpPr>
            <p:nvPr/>
          </p:nvCxnSpPr>
          <p:spPr>
            <a:xfrm rot="10800000">
              <a:off x="4118556" y="2524525"/>
              <a:ext cx="2476452" cy="47626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7" idx="6"/>
              <a:endCxn id="18" idx="2"/>
            </p:cNvCxnSpPr>
            <p:nvPr/>
          </p:nvCxnSpPr>
          <p:spPr>
            <a:xfrm>
              <a:off x="5218986" y="3529048"/>
              <a:ext cx="2555295" cy="511308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6" idx="2"/>
              <a:endCxn id="15" idx="6"/>
            </p:cNvCxnSpPr>
            <p:nvPr/>
          </p:nvCxnSpPr>
          <p:spPr>
            <a:xfrm rot="10800000" flipV="1">
              <a:off x="2255306" y="4730300"/>
              <a:ext cx="1526368" cy="483182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6" idx="6"/>
              <a:endCxn id="34" idx="2"/>
            </p:cNvCxnSpPr>
            <p:nvPr/>
          </p:nvCxnSpPr>
          <p:spPr>
            <a:xfrm>
              <a:off x="3963424" y="4730300"/>
              <a:ext cx="2067610" cy="38808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625909" y="4231338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6031034" y="5023292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941946" y="454011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Connector 38"/>
            <p:cNvCxnSpPr>
              <a:stCxn id="34" idx="0"/>
              <a:endCxn id="32" idx="5"/>
            </p:cNvCxnSpPr>
            <p:nvPr/>
          </p:nvCxnSpPr>
          <p:spPr>
            <a:xfrm rot="16200000" flipV="1">
              <a:off x="5136667" y="4038049"/>
              <a:ext cx="629618" cy="134086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2" idx="6"/>
              <a:endCxn id="38" idx="2"/>
            </p:cNvCxnSpPr>
            <p:nvPr/>
          </p:nvCxnSpPr>
          <p:spPr>
            <a:xfrm>
              <a:off x="4807659" y="4326433"/>
              <a:ext cx="2134287" cy="30877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12"/>
          <p:cNvGrpSpPr/>
          <p:nvPr/>
        </p:nvGrpSpPr>
        <p:grpSpPr>
          <a:xfrm>
            <a:off x="2708690" y="3102042"/>
            <a:ext cx="298609" cy="1025902"/>
            <a:chOff x="4411819" y="3424702"/>
            <a:chExt cx="298609" cy="1025902"/>
          </a:xfrm>
        </p:grpSpPr>
        <p:sp>
          <p:nvSpPr>
            <p:cNvPr id="43" name="Oval 42"/>
            <p:cNvSpPr/>
            <p:nvPr/>
          </p:nvSpPr>
          <p:spPr>
            <a:xfrm>
              <a:off x="4470039" y="3844912"/>
              <a:ext cx="181750" cy="190189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rgbClr val="FF20E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ight Arrow 43"/>
            <p:cNvSpPr/>
            <p:nvPr/>
          </p:nvSpPr>
          <p:spPr>
            <a:xfrm rot="5400000">
              <a:off x="4383822" y="4123997"/>
              <a:ext cx="359566" cy="293647"/>
            </a:xfrm>
            <a:prstGeom prst="rightArrow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Arrow 44"/>
            <p:cNvSpPr/>
            <p:nvPr/>
          </p:nvSpPr>
          <p:spPr>
            <a:xfrm rot="16200000">
              <a:off x="4378860" y="3457661"/>
              <a:ext cx="359566" cy="293647"/>
            </a:xfrm>
            <a:prstGeom prst="right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1091373" y="1908972"/>
            <a:ext cx="6963108" cy="2879147"/>
            <a:chOff x="1145323" y="2581829"/>
            <a:chExt cx="6963108" cy="2879147"/>
          </a:xfrm>
        </p:grpSpPr>
        <p:cxnSp>
          <p:nvCxnSpPr>
            <p:cNvPr id="47" name="Straight Connector 46"/>
            <p:cNvCxnSpPr>
              <a:stCxn id="49" idx="4"/>
              <a:endCxn id="50" idx="0"/>
            </p:cNvCxnSpPr>
            <p:nvPr/>
          </p:nvCxnSpPr>
          <p:spPr>
            <a:xfrm rot="5400000">
              <a:off x="1021229" y="3368159"/>
              <a:ext cx="1040359" cy="610420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3490710" y="3396164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755743" y="296300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145323" y="4193549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225956" y="5270787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3934074" y="4787605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189636" y="3586353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926681" y="409766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4089206" y="2581829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6747408" y="3058094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/>
            <p:cNvCxnSpPr>
              <a:stCxn id="49" idx="6"/>
              <a:endCxn id="48" idx="2"/>
            </p:cNvCxnSpPr>
            <p:nvPr/>
          </p:nvCxnSpPr>
          <p:spPr>
            <a:xfrm>
              <a:off x="1937493" y="3058096"/>
              <a:ext cx="1553217" cy="433163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0" idx="5"/>
              <a:endCxn id="51" idx="1"/>
            </p:cNvCxnSpPr>
            <p:nvPr/>
          </p:nvCxnSpPr>
          <p:spPr>
            <a:xfrm rot="16200000" flipH="1">
              <a:off x="1305137" y="4351203"/>
              <a:ext cx="942755" cy="952117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8" idx="7"/>
              <a:endCxn id="55" idx="3"/>
            </p:cNvCxnSpPr>
            <p:nvPr/>
          </p:nvCxnSpPr>
          <p:spPr>
            <a:xfrm rot="5400000" flipH="1" flipV="1">
              <a:off x="3540907" y="2849101"/>
              <a:ext cx="679852" cy="469980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7"/>
              <a:endCxn id="56" idx="3"/>
            </p:cNvCxnSpPr>
            <p:nvPr/>
          </p:nvCxnSpPr>
          <p:spPr>
            <a:xfrm rot="5400000" flipH="1" flipV="1">
              <a:off x="5862509" y="2702690"/>
              <a:ext cx="393776" cy="1429256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4" idx="3"/>
              <a:endCxn id="68" idx="7"/>
            </p:cNvCxnSpPr>
            <p:nvPr/>
          </p:nvCxnSpPr>
          <p:spPr>
            <a:xfrm rot="5400000">
              <a:off x="7371206" y="4138271"/>
              <a:ext cx="460367" cy="703819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6" idx="2"/>
              <a:endCxn id="55" idx="6"/>
            </p:cNvCxnSpPr>
            <p:nvPr/>
          </p:nvCxnSpPr>
          <p:spPr>
            <a:xfrm rot="10800000">
              <a:off x="4270956" y="2676925"/>
              <a:ext cx="2476452" cy="476265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3" idx="6"/>
              <a:endCxn id="54" idx="2"/>
            </p:cNvCxnSpPr>
            <p:nvPr/>
          </p:nvCxnSpPr>
          <p:spPr>
            <a:xfrm>
              <a:off x="5371386" y="3681448"/>
              <a:ext cx="2555295" cy="511308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2" idx="2"/>
              <a:endCxn id="51" idx="6"/>
            </p:cNvCxnSpPr>
            <p:nvPr/>
          </p:nvCxnSpPr>
          <p:spPr>
            <a:xfrm rot="10800000" flipV="1">
              <a:off x="2407706" y="4882700"/>
              <a:ext cx="1526368" cy="483182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6"/>
              <a:endCxn id="67" idx="2"/>
            </p:cNvCxnSpPr>
            <p:nvPr/>
          </p:nvCxnSpPr>
          <p:spPr>
            <a:xfrm>
              <a:off x="4115824" y="4882700"/>
              <a:ext cx="2067610" cy="388087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778309" y="4383738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6183434" y="5175692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094346" y="4692511"/>
              <a:ext cx="181750" cy="1901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Connector 68"/>
            <p:cNvCxnSpPr>
              <a:stCxn id="67" idx="0"/>
              <a:endCxn id="66" idx="5"/>
            </p:cNvCxnSpPr>
            <p:nvPr/>
          </p:nvCxnSpPr>
          <p:spPr>
            <a:xfrm rot="16200000" flipV="1">
              <a:off x="5289067" y="4190449"/>
              <a:ext cx="629618" cy="1340867"/>
            </a:xfrm>
            <a:prstGeom prst="line">
              <a:avLst/>
            </a:prstGeom>
            <a:ln w="53975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6" idx="6"/>
              <a:endCxn id="68" idx="2"/>
            </p:cNvCxnSpPr>
            <p:nvPr/>
          </p:nvCxnSpPr>
          <p:spPr>
            <a:xfrm>
              <a:off x="4960059" y="4478833"/>
              <a:ext cx="2134287" cy="308773"/>
            </a:xfrm>
            <a:prstGeom prst="line">
              <a:avLst/>
            </a:prstGeom>
            <a:ln w="53975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12"/>
          <p:cNvGrpSpPr/>
          <p:nvPr/>
        </p:nvGrpSpPr>
        <p:grpSpPr>
          <a:xfrm>
            <a:off x="4837077" y="2305451"/>
            <a:ext cx="298609" cy="1025902"/>
            <a:chOff x="4411819" y="3424702"/>
            <a:chExt cx="298609" cy="1025902"/>
          </a:xfrm>
        </p:grpSpPr>
        <p:sp>
          <p:nvSpPr>
            <p:cNvPr id="72" name="Oval 71"/>
            <p:cNvSpPr/>
            <p:nvPr/>
          </p:nvSpPr>
          <p:spPr>
            <a:xfrm>
              <a:off x="4470039" y="3844912"/>
              <a:ext cx="181750" cy="190189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rgbClr val="FF20E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ight Arrow 72"/>
            <p:cNvSpPr/>
            <p:nvPr/>
          </p:nvSpPr>
          <p:spPr>
            <a:xfrm rot="5400000">
              <a:off x="4383822" y="4123997"/>
              <a:ext cx="359566" cy="293647"/>
            </a:xfrm>
            <a:prstGeom prst="rightArrow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ight Arrow 73"/>
            <p:cNvSpPr/>
            <p:nvPr/>
          </p:nvSpPr>
          <p:spPr>
            <a:xfrm rot="16200000">
              <a:off x="4378860" y="3457661"/>
              <a:ext cx="359566" cy="293647"/>
            </a:xfrm>
            <a:prstGeom prst="right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0" y="5257224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We conjecture n/3 is sufficient.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3470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For point or vertex guards, </a:t>
            </a:r>
            <a:r>
              <a:rPr lang="en-US" sz="3200" dirty="0" err="1" smtClean="0">
                <a:solidFill>
                  <a:schemeClr val="bg1"/>
                </a:solidFill>
              </a:rPr>
              <a:t>g</a:t>
            </a:r>
            <a:r>
              <a:rPr lang="en-US" sz="3200" dirty="0" smtClean="0">
                <a:solidFill>
                  <a:schemeClr val="bg1"/>
                </a:solidFill>
              </a:rPr>
              <a:t> = n/3.               OLD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24857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Let </a:t>
            </a:r>
            <a:r>
              <a:rPr lang="en-US" sz="3200" dirty="0" err="1" smtClean="0">
                <a:solidFill>
                  <a:srgbClr val="FF6600"/>
                </a:solidFill>
              </a:rPr>
              <a:t>g</a:t>
            </a:r>
            <a:r>
              <a:rPr lang="en-US" sz="3200" dirty="0" smtClean="0">
                <a:solidFill>
                  <a:schemeClr val="bg1"/>
                </a:solidFill>
              </a:rPr>
              <a:t> be the number of guards sometimes necessary and always sufficient to guard any simple </a:t>
            </a:r>
            <a:r>
              <a:rPr lang="en-US" sz="3200" dirty="0" err="1" smtClean="0">
                <a:solidFill>
                  <a:srgbClr val="FF6600"/>
                </a:solidFill>
              </a:rPr>
              <a:t>n-gon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81420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For closed edge guards, n/4 ≤ </a:t>
            </a:r>
            <a:r>
              <a:rPr lang="en-US" sz="3200" dirty="0" err="1" smtClean="0">
                <a:solidFill>
                  <a:schemeClr val="bg1"/>
                </a:solidFill>
              </a:rPr>
              <a:t>g</a:t>
            </a:r>
            <a:r>
              <a:rPr lang="en-US" sz="3200" dirty="0" smtClean="0">
                <a:solidFill>
                  <a:schemeClr val="bg1"/>
                </a:solidFill>
              </a:rPr>
              <a:t> ≤ 3n/10.     OLD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866491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For open edge guards, n/3 ≤ </a:t>
            </a:r>
            <a:r>
              <a:rPr lang="en-US" sz="3200" dirty="0" err="1" smtClean="0">
                <a:solidFill>
                  <a:schemeClr val="bg1"/>
                </a:solidFill>
              </a:rPr>
              <a:t>g</a:t>
            </a:r>
            <a:r>
              <a:rPr lang="en-US" sz="3200" dirty="0" smtClean="0">
                <a:solidFill>
                  <a:schemeClr val="bg1"/>
                </a:solidFill>
              </a:rPr>
              <a:t> ≤ n/2.            NEW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6"/>
          <p:cNvGrpSpPr/>
          <p:nvPr/>
        </p:nvGrpSpPr>
        <p:grpSpPr>
          <a:xfrm>
            <a:off x="630335" y="3667131"/>
            <a:ext cx="2937244" cy="2091505"/>
            <a:chOff x="708549" y="3920848"/>
            <a:chExt cx="2937244" cy="2091505"/>
          </a:xfrm>
        </p:grpSpPr>
        <p:grpSp>
          <p:nvGrpSpPr>
            <p:cNvPr id="3" name="Group 133"/>
            <p:cNvGrpSpPr/>
            <p:nvPr/>
          </p:nvGrpSpPr>
          <p:grpSpPr>
            <a:xfrm>
              <a:off x="708549" y="3920848"/>
              <a:ext cx="2937244" cy="2091505"/>
              <a:chOff x="708549" y="3920848"/>
              <a:chExt cx="2937244" cy="2091505"/>
            </a:xfrm>
          </p:grpSpPr>
          <p:sp>
            <p:nvSpPr>
              <p:cNvPr id="123" name="Isosceles Triangle 122"/>
              <p:cNvSpPr/>
              <p:nvPr/>
            </p:nvSpPr>
            <p:spPr>
              <a:xfrm rot="13651022">
                <a:off x="908769" y="4509401"/>
                <a:ext cx="2091505" cy="914400"/>
              </a:xfrm>
              <a:prstGeom prst="triangle">
                <a:avLst>
                  <a:gd name="adj" fmla="val 57445"/>
                </a:avLst>
              </a:prstGeom>
              <a:solidFill>
                <a:srgbClr val="33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Isosceles Triangle 130"/>
              <p:cNvSpPr/>
              <p:nvPr/>
            </p:nvSpPr>
            <p:spPr>
              <a:xfrm rot="7156618">
                <a:off x="818374" y="4386796"/>
                <a:ext cx="867388" cy="1087037"/>
              </a:xfrm>
              <a:prstGeom prst="triangle">
                <a:avLst>
                  <a:gd name="adj" fmla="val 48828"/>
                </a:avLst>
              </a:prstGeom>
              <a:solidFill>
                <a:srgbClr val="33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Isosceles Triangle 131"/>
              <p:cNvSpPr/>
              <p:nvPr/>
            </p:nvSpPr>
            <p:spPr>
              <a:xfrm rot="8747772">
                <a:off x="1218027" y="3996562"/>
                <a:ext cx="747436" cy="1087037"/>
              </a:xfrm>
              <a:prstGeom prst="triangle">
                <a:avLst>
                  <a:gd name="adj" fmla="val 96214"/>
                </a:avLst>
              </a:prstGeom>
              <a:solidFill>
                <a:srgbClr val="33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Isosceles Triangle 132"/>
              <p:cNvSpPr/>
              <p:nvPr/>
            </p:nvSpPr>
            <p:spPr>
              <a:xfrm rot="10982351">
                <a:off x="1484207" y="4698215"/>
                <a:ext cx="2161586" cy="756230"/>
              </a:xfrm>
              <a:prstGeom prst="triangle">
                <a:avLst>
                  <a:gd name="adj" fmla="val 26130"/>
                </a:avLst>
              </a:prstGeom>
              <a:solidFill>
                <a:srgbClr val="33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1415113" y="4576422"/>
              <a:ext cx="127029" cy="12702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37"/>
          <p:cNvGrpSpPr/>
          <p:nvPr/>
        </p:nvGrpSpPr>
        <p:grpSpPr>
          <a:xfrm>
            <a:off x="1091913" y="3315551"/>
            <a:ext cx="3013683" cy="2114770"/>
            <a:chOff x="1170127" y="3569268"/>
            <a:chExt cx="3013683" cy="2114770"/>
          </a:xfrm>
        </p:grpSpPr>
        <p:grpSp>
          <p:nvGrpSpPr>
            <p:cNvPr id="6" name="Group 123"/>
            <p:cNvGrpSpPr/>
            <p:nvPr/>
          </p:nvGrpSpPr>
          <p:grpSpPr>
            <a:xfrm>
              <a:off x="1170127" y="3569268"/>
              <a:ext cx="3013683" cy="2114770"/>
              <a:chOff x="930243" y="3422591"/>
              <a:chExt cx="3013683" cy="2114770"/>
            </a:xfrm>
          </p:grpSpPr>
          <p:grpSp>
            <p:nvGrpSpPr>
              <p:cNvPr id="7" name="Group 118"/>
              <p:cNvGrpSpPr/>
              <p:nvPr/>
            </p:nvGrpSpPr>
            <p:grpSpPr>
              <a:xfrm>
                <a:off x="1516665" y="3422591"/>
                <a:ext cx="2427261" cy="1787475"/>
                <a:chOff x="1516665" y="3422591"/>
                <a:chExt cx="2427261" cy="1787475"/>
              </a:xfrm>
            </p:grpSpPr>
            <p:sp>
              <p:nvSpPr>
                <p:cNvPr id="127" name="Isosceles Triangle 126"/>
                <p:cNvSpPr/>
                <p:nvPr/>
              </p:nvSpPr>
              <p:spPr>
                <a:xfrm rot="18697726">
                  <a:off x="1669760" y="4007877"/>
                  <a:ext cx="1515327" cy="692765"/>
                </a:xfrm>
                <a:prstGeom prst="triangle">
                  <a:avLst>
                    <a:gd name="adj" fmla="val 0"/>
                  </a:avLst>
                </a:prstGeom>
                <a:solidFill>
                  <a:srgbClr val="008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Isosceles Triangle 127"/>
                <p:cNvSpPr/>
                <p:nvPr/>
              </p:nvSpPr>
              <p:spPr>
                <a:xfrm rot="12644177">
                  <a:off x="2146731" y="3422591"/>
                  <a:ext cx="1797195" cy="914400"/>
                </a:xfrm>
                <a:prstGeom prst="triangle">
                  <a:avLst>
                    <a:gd name="adj" fmla="val 30822"/>
                  </a:avLst>
                </a:prstGeom>
                <a:solidFill>
                  <a:srgbClr val="008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 rot="18693719">
                  <a:off x="2210356" y="3927712"/>
                  <a:ext cx="1660230" cy="904477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Isosceles Triangle 129"/>
                <p:cNvSpPr/>
                <p:nvPr/>
              </p:nvSpPr>
              <p:spPr>
                <a:xfrm rot="480946">
                  <a:off x="1516665" y="3686111"/>
                  <a:ext cx="1515327" cy="1488362"/>
                </a:xfrm>
                <a:prstGeom prst="triangle">
                  <a:avLst>
                    <a:gd name="adj" fmla="val 92468"/>
                  </a:avLst>
                </a:prstGeom>
                <a:solidFill>
                  <a:srgbClr val="008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Isosceles Triangle 125"/>
              <p:cNvSpPr/>
              <p:nvPr/>
            </p:nvSpPr>
            <p:spPr>
              <a:xfrm rot="9653238">
                <a:off x="930243" y="4622961"/>
                <a:ext cx="1743132" cy="914400"/>
              </a:xfrm>
              <a:prstGeom prst="triangle">
                <a:avLst>
                  <a:gd name="adj" fmla="val 4435"/>
                </a:avLst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3616303" y="4155227"/>
              <a:ext cx="127029" cy="12702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112"/>
          <p:cNvGrpSpPr/>
          <p:nvPr/>
        </p:nvGrpSpPr>
        <p:grpSpPr>
          <a:xfrm>
            <a:off x="5043686" y="3270041"/>
            <a:ext cx="3182794" cy="2417510"/>
            <a:chOff x="404039" y="3325050"/>
            <a:chExt cx="3182794" cy="2417510"/>
          </a:xfrm>
        </p:grpSpPr>
        <p:sp>
          <p:nvSpPr>
            <p:cNvPr id="106" name="Isosceles Triangle 105"/>
            <p:cNvSpPr/>
            <p:nvPr/>
          </p:nvSpPr>
          <p:spPr>
            <a:xfrm rot="8800693">
              <a:off x="829870" y="3866682"/>
              <a:ext cx="805447" cy="707774"/>
            </a:xfrm>
            <a:prstGeom prst="triangle">
              <a:avLst>
                <a:gd name="adj" fmla="val 96280"/>
              </a:avLst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8" name="Isosceles Triangle 107"/>
            <p:cNvSpPr/>
            <p:nvPr/>
          </p:nvSpPr>
          <p:spPr>
            <a:xfrm rot="7944674">
              <a:off x="1680814" y="4072447"/>
              <a:ext cx="2283760" cy="1056465"/>
            </a:xfrm>
            <a:prstGeom prst="triangle">
              <a:avLst>
                <a:gd name="adj" fmla="val 70165"/>
              </a:avLst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5" name="Isosceles Triangle 104"/>
            <p:cNvSpPr/>
            <p:nvPr/>
          </p:nvSpPr>
          <p:spPr>
            <a:xfrm rot="7259929">
              <a:off x="447667" y="4310300"/>
              <a:ext cx="805447" cy="707774"/>
            </a:xfrm>
            <a:prstGeom prst="triangle">
              <a:avLst>
                <a:gd name="adj" fmla="val 42981"/>
              </a:avLst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4" name="Isosceles Triangle 103"/>
            <p:cNvSpPr/>
            <p:nvPr/>
          </p:nvSpPr>
          <p:spPr>
            <a:xfrm rot="18672775">
              <a:off x="2157812" y="3770072"/>
              <a:ext cx="1874044" cy="983999"/>
            </a:xfrm>
            <a:prstGeom prst="triangle">
              <a:avLst>
                <a:gd name="adj" fmla="val 87858"/>
              </a:avLst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7" name="Isosceles Triangle 106"/>
            <p:cNvSpPr/>
            <p:nvPr/>
          </p:nvSpPr>
          <p:spPr>
            <a:xfrm rot="8426783">
              <a:off x="1009539" y="3777763"/>
              <a:ext cx="805447" cy="1172781"/>
            </a:xfrm>
            <a:prstGeom prst="triangle">
              <a:avLst>
                <a:gd name="adj" fmla="val 0"/>
              </a:avLst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3" name="Isosceles Triangle 102"/>
            <p:cNvSpPr/>
            <p:nvPr/>
          </p:nvSpPr>
          <p:spPr>
            <a:xfrm rot="545252">
              <a:off x="404039" y="3994291"/>
              <a:ext cx="2375021" cy="1056465"/>
            </a:xfrm>
            <a:prstGeom prst="triangl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9" name="Group 119"/>
          <p:cNvGrpSpPr/>
          <p:nvPr/>
        </p:nvGrpSpPr>
        <p:grpSpPr>
          <a:xfrm>
            <a:off x="5569890" y="3330498"/>
            <a:ext cx="3022953" cy="2151854"/>
            <a:chOff x="930243" y="3385507"/>
            <a:chExt cx="3022953" cy="2151854"/>
          </a:xfrm>
        </p:grpSpPr>
        <p:grpSp>
          <p:nvGrpSpPr>
            <p:cNvPr id="10" name="Group 118"/>
            <p:cNvGrpSpPr/>
            <p:nvPr/>
          </p:nvGrpSpPr>
          <p:grpSpPr>
            <a:xfrm>
              <a:off x="1516665" y="3385507"/>
              <a:ext cx="2436531" cy="1796746"/>
              <a:chOff x="1516665" y="3385507"/>
              <a:chExt cx="2436531" cy="1796746"/>
            </a:xfrm>
          </p:grpSpPr>
          <p:sp>
            <p:nvSpPr>
              <p:cNvPr id="114" name="Isosceles Triangle 113"/>
              <p:cNvSpPr/>
              <p:nvPr/>
            </p:nvSpPr>
            <p:spPr>
              <a:xfrm rot="18697726">
                <a:off x="1669760" y="4007877"/>
                <a:ext cx="1515327" cy="692765"/>
              </a:xfrm>
              <a:prstGeom prst="triangle">
                <a:avLst>
                  <a:gd name="adj" fmla="val 0"/>
                </a:avLst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Isosceles Triangle 114"/>
              <p:cNvSpPr/>
              <p:nvPr/>
            </p:nvSpPr>
            <p:spPr>
              <a:xfrm rot="12644177">
                <a:off x="2156001" y="3385507"/>
                <a:ext cx="1797195" cy="914400"/>
              </a:xfrm>
              <a:prstGeom prst="triangle">
                <a:avLst>
                  <a:gd name="adj" fmla="val 31445"/>
                </a:avLst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 rot="18693719">
                <a:off x="2210356" y="3899899"/>
                <a:ext cx="1660230" cy="90447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/>
              <p:cNvSpPr/>
              <p:nvPr/>
            </p:nvSpPr>
            <p:spPr>
              <a:xfrm rot="480946">
                <a:off x="1516665" y="3686111"/>
                <a:ext cx="1515327" cy="1488362"/>
              </a:xfrm>
              <a:prstGeom prst="triangle">
                <a:avLst>
                  <a:gd name="adj" fmla="val 92468"/>
                </a:avLst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Isosceles Triangle 115"/>
            <p:cNvSpPr/>
            <p:nvPr/>
          </p:nvSpPr>
          <p:spPr>
            <a:xfrm rot="9653238">
              <a:off x="930243" y="4622961"/>
              <a:ext cx="1743132" cy="914400"/>
            </a:xfrm>
            <a:prstGeom prst="triangle">
              <a:avLst>
                <a:gd name="adj" fmla="val 4435"/>
              </a:avLst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Connector 98"/>
          <p:cNvCxnSpPr/>
          <p:nvPr/>
        </p:nvCxnSpPr>
        <p:spPr>
          <a:xfrm flipV="1">
            <a:off x="6623919" y="3970170"/>
            <a:ext cx="1441311" cy="802326"/>
          </a:xfrm>
          <a:prstGeom prst="line">
            <a:avLst/>
          </a:prstGeom>
          <a:ln w="539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Guards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1110913"/>
            <a:ext cx="9144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Thomas </a:t>
            </a:r>
            <a:r>
              <a:rPr lang="en-US" sz="2800" dirty="0" err="1" smtClean="0">
                <a:solidFill>
                  <a:schemeClr val="bg1"/>
                </a:solidFill>
              </a:rPr>
              <a:t>Shermer</a:t>
            </a:r>
            <a:r>
              <a:rPr lang="en-US" sz="2800" dirty="0" smtClean="0">
                <a:solidFill>
                  <a:schemeClr val="bg1"/>
                </a:solidFill>
              </a:rPr>
              <a:t> (1989) considered guarding with the</a:t>
            </a:r>
          </a:p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restriction that guards cannot see each other.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02197" y="5458571"/>
            <a:ext cx="14362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3200" dirty="0" smtClean="0">
                <a:solidFill>
                  <a:schemeClr val="bg1"/>
                </a:solidFill>
              </a:rPr>
              <a:t>BAD</a:t>
            </a:r>
          </a:p>
        </p:txBody>
      </p:sp>
      <p:grpSp>
        <p:nvGrpSpPr>
          <p:cNvPr id="11" name="Group 121"/>
          <p:cNvGrpSpPr/>
          <p:nvPr/>
        </p:nvGrpSpPr>
        <p:grpSpPr>
          <a:xfrm>
            <a:off x="424287" y="2841367"/>
            <a:ext cx="3826733" cy="2425389"/>
            <a:chOff x="502501" y="3095084"/>
            <a:chExt cx="3826733" cy="2425389"/>
          </a:xfrm>
        </p:grpSpPr>
        <p:cxnSp>
          <p:nvCxnSpPr>
            <p:cNvPr id="63" name="Straight Connector 62"/>
            <p:cNvCxnSpPr>
              <a:stCxn id="75" idx="5"/>
            </p:cNvCxnSpPr>
            <p:nvPr/>
          </p:nvCxnSpPr>
          <p:spPr>
            <a:xfrm rot="16200000" flipH="1">
              <a:off x="3095940" y="2897600"/>
              <a:ext cx="849170" cy="146099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402126" y="4440772"/>
              <a:ext cx="758622" cy="43084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996857" y="3871899"/>
              <a:ext cx="608799" cy="41474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1565557" y="3902235"/>
              <a:ext cx="829489" cy="749291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354948" y="4000385"/>
              <a:ext cx="739928" cy="691241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66014" y="5035507"/>
              <a:ext cx="2528863" cy="421452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2992802" y="4135229"/>
              <a:ext cx="1404281" cy="121965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75" idx="4"/>
            </p:cNvCxnSpPr>
            <p:nvPr/>
          </p:nvCxnSpPr>
          <p:spPr>
            <a:xfrm rot="16200000" flipV="1">
              <a:off x="2530861" y="3436370"/>
              <a:ext cx="778272" cy="34975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502501" y="4971991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542142" y="3798621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2291433" y="4628113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031363" y="3925650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681604" y="3095084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031361" y="5393444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202205" y="3998927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43105" y="4223131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96"/>
          <p:cNvSpPr/>
          <p:nvPr/>
        </p:nvSpPr>
        <p:spPr>
          <a:xfrm>
            <a:off x="8046627" y="3896603"/>
            <a:ext cx="127029" cy="127029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496890" y="4743840"/>
            <a:ext cx="127029" cy="127029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35"/>
          <p:cNvGrpSpPr/>
          <p:nvPr/>
        </p:nvGrpSpPr>
        <p:grpSpPr>
          <a:xfrm>
            <a:off x="4911414" y="2865731"/>
            <a:ext cx="3826733" cy="2425389"/>
            <a:chOff x="4911414" y="2865731"/>
            <a:chExt cx="3826733" cy="2425389"/>
          </a:xfrm>
        </p:grpSpPr>
        <p:cxnSp>
          <p:nvCxnSpPr>
            <p:cNvPr id="82" name="Straight Connector 81"/>
            <p:cNvCxnSpPr/>
            <p:nvPr/>
          </p:nvCxnSpPr>
          <p:spPr>
            <a:xfrm rot="5400000">
              <a:off x="4811039" y="4211419"/>
              <a:ext cx="758622" cy="43084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951055" y="3569268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/>
            <p:cNvCxnSpPr>
              <a:stCxn id="93" idx="5"/>
            </p:cNvCxnSpPr>
            <p:nvPr/>
          </p:nvCxnSpPr>
          <p:spPr>
            <a:xfrm rot="16200000" flipH="1">
              <a:off x="7504853" y="2668247"/>
              <a:ext cx="849170" cy="146099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5405770" y="3642546"/>
              <a:ext cx="608799" cy="41474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5974470" y="3672882"/>
              <a:ext cx="829489" cy="749291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6763861" y="3771032"/>
              <a:ext cx="739928" cy="691241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974927" y="4806154"/>
              <a:ext cx="2528863" cy="421452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 flipH="1" flipV="1">
              <a:off x="7401715" y="3905876"/>
              <a:ext cx="1404281" cy="121965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93" idx="4"/>
            </p:cNvCxnSpPr>
            <p:nvPr/>
          </p:nvCxnSpPr>
          <p:spPr>
            <a:xfrm rot="16200000" flipV="1">
              <a:off x="6939774" y="3207017"/>
              <a:ext cx="778272" cy="34975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911414" y="4742638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700346" y="4398760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440276" y="3696297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090517" y="2865731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440274" y="5164091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611118" y="3769574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352018" y="3993778"/>
              <a:ext cx="127029" cy="1270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594930" y="5488808"/>
            <a:ext cx="14362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en-US" sz="3200" dirty="0" smtClean="0">
                <a:solidFill>
                  <a:schemeClr val="bg1"/>
                </a:solidFill>
              </a:rPr>
              <a:t>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97" grpId="0" animBg="1"/>
      <p:bldP spid="98" grpId="0" animBg="1"/>
      <p:bldP spid="139" grpId="0"/>
      <p:bldP spid="13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960357" y="2021620"/>
            <a:ext cx="4495815" cy="3464215"/>
            <a:chOff x="2960357" y="2281208"/>
            <a:chExt cx="4495815" cy="3464215"/>
          </a:xfrm>
        </p:grpSpPr>
        <p:grpSp>
          <p:nvGrpSpPr>
            <p:cNvPr id="2" name="Group 37"/>
            <p:cNvGrpSpPr/>
            <p:nvPr/>
          </p:nvGrpSpPr>
          <p:grpSpPr>
            <a:xfrm>
              <a:off x="2960357" y="2281208"/>
              <a:ext cx="4495815" cy="3464215"/>
              <a:chOff x="3781983" y="4940213"/>
              <a:chExt cx="2298258" cy="1770905"/>
            </a:xfrm>
          </p:grpSpPr>
          <p:sp>
            <p:nvSpPr>
              <p:cNvPr id="34" name="Isosceles Triangle 33"/>
              <p:cNvSpPr/>
              <p:nvPr/>
            </p:nvSpPr>
            <p:spPr>
              <a:xfrm rot="9213026">
                <a:off x="3781983" y="5863952"/>
                <a:ext cx="2016976" cy="847166"/>
              </a:xfrm>
              <a:prstGeom prst="triangle">
                <a:avLst>
                  <a:gd name="adj" fmla="val 43062"/>
                </a:avLst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18613561">
                <a:off x="4502128" y="5345484"/>
                <a:ext cx="1601010" cy="790468"/>
              </a:xfrm>
              <a:prstGeom prst="triangle">
                <a:avLst>
                  <a:gd name="adj" fmla="val 59221"/>
                </a:avLst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12546225">
                <a:off x="4586896" y="5039518"/>
                <a:ext cx="1493345" cy="465478"/>
              </a:xfrm>
              <a:prstGeom prst="triangle">
                <a:avLst>
                  <a:gd name="adj" fmla="val 61184"/>
                </a:avLst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rot="8212417">
                <a:off x="4347793" y="5679981"/>
                <a:ext cx="1044400" cy="336054"/>
              </a:xfrm>
              <a:prstGeom prst="triangle">
                <a:avLst>
                  <a:gd name="adj" fmla="val 24295"/>
                </a:avLst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/>
            <p:cNvSpPr/>
            <p:nvPr/>
          </p:nvSpPr>
          <p:spPr>
            <a:xfrm>
              <a:off x="6217331" y="3233742"/>
              <a:ext cx="205690" cy="20569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66266" y="2285967"/>
            <a:ext cx="5292801" cy="3072395"/>
            <a:chOff x="1666266" y="2545555"/>
            <a:chExt cx="5292801" cy="3072395"/>
          </a:xfrm>
        </p:grpSpPr>
        <p:grpSp>
          <p:nvGrpSpPr>
            <p:cNvPr id="3" name="Group 32"/>
            <p:cNvGrpSpPr/>
            <p:nvPr/>
          </p:nvGrpSpPr>
          <p:grpSpPr>
            <a:xfrm>
              <a:off x="1666266" y="2545555"/>
              <a:ext cx="5292801" cy="3072395"/>
              <a:chOff x="3122376" y="5067457"/>
              <a:chExt cx="2705677" cy="1570606"/>
            </a:xfrm>
          </p:grpSpPr>
          <p:sp>
            <p:nvSpPr>
              <p:cNvPr id="32" name="Isosceles Triangle 31"/>
              <p:cNvSpPr/>
              <p:nvPr/>
            </p:nvSpPr>
            <p:spPr>
              <a:xfrm rot="18741698">
                <a:off x="2747864" y="5618998"/>
                <a:ext cx="1273723" cy="170641"/>
              </a:xfrm>
              <a:prstGeom prst="triangle">
                <a:avLst>
                  <a:gd name="adj" fmla="val 56152"/>
                </a:avLst>
              </a:prstGeom>
              <a:solidFill>
                <a:srgbClr val="33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0322688">
                <a:off x="3812104" y="5914595"/>
                <a:ext cx="2015949" cy="723468"/>
              </a:xfrm>
              <a:prstGeom prst="triangle">
                <a:avLst>
                  <a:gd name="adj" fmla="val 39534"/>
                </a:avLst>
              </a:prstGeom>
              <a:solidFill>
                <a:srgbClr val="33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637193">
                <a:off x="3122376" y="5305256"/>
                <a:ext cx="2067706" cy="1116580"/>
              </a:xfrm>
              <a:prstGeom prst="triangle">
                <a:avLst>
                  <a:gd name="adj" fmla="val 30238"/>
                </a:avLst>
              </a:prstGeom>
              <a:solidFill>
                <a:srgbClr val="33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2911126" y="4371199"/>
              <a:ext cx="205690" cy="20569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Polygon visibility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330545" y="1423579"/>
            <a:ext cx="6275439" cy="3927287"/>
            <a:chOff x="1330545" y="1683167"/>
            <a:chExt cx="6275439" cy="3927287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2131026" y="2925209"/>
              <a:ext cx="985792" cy="671571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3051887" y="2990138"/>
              <a:ext cx="1343142" cy="121328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330100" y="3149066"/>
              <a:ext cx="1198121" cy="111928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168014" y="3862159"/>
              <a:ext cx="1228392" cy="697639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433388" y="4825177"/>
              <a:ext cx="4094836" cy="682432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5378748" y="3383220"/>
              <a:ext cx="2273868" cy="197491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3" idx="4"/>
            </p:cNvCxnSpPr>
            <p:nvPr/>
          </p:nvCxnSpPr>
          <p:spPr>
            <a:xfrm rot="16200000" flipV="1">
              <a:off x="4614947" y="2235791"/>
              <a:ext cx="1260209" cy="56634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330545" y="4722329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028181" y="3493938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013973" y="2822362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227255" y="4165509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425379" y="3028052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859036" y="1683167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425376" y="5404764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3" idx="5"/>
            </p:cNvCxnSpPr>
            <p:nvPr/>
          </p:nvCxnSpPr>
          <p:spPr>
            <a:xfrm rot="16200000" flipH="1">
              <a:off x="5529944" y="1363392"/>
              <a:ext cx="1375011" cy="23656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7400294" y="3130897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501895" y="5526905"/>
            <a:ext cx="399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Guards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1064558"/>
            <a:ext cx="9144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For hidden guards restricted to vertices, </a:t>
            </a:r>
            <a:r>
              <a:rPr lang="en-US" sz="2800" dirty="0" err="1" smtClean="0">
                <a:solidFill>
                  <a:schemeClr val="bg1"/>
                </a:solidFill>
              </a:rPr>
              <a:t>Shermer</a:t>
            </a:r>
            <a:r>
              <a:rPr lang="en-US" sz="2800" dirty="0" smtClean="0">
                <a:solidFill>
                  <a:schemeClr val="bg1"/>
                </a:solidFill>
              </a:rPr>
              <a:t> found that</a:t>
            </a:r>
          </a:p>
          <a:p>
            <a:pPr marL="742950" indent="-742950"/>
            <a:r>
              <a:rPr lang="en-US" sz="2800" dirty="0" smtClean="0">
                <a:solidFill>
                  <a:schemeClr val="bg1"/>
                </a:solidFill>
              </a:rPr>
              <a:t>some polygons </a:t>
            </a:r>
            <a:r>
              <a:rPr lang="en-US" sz="2800" dirty="0" smtClean="0">
                <a:solidFill>
                  <a:srgbClr val="FF6600"/>
                </a:solidFill>
              </a:rPr>
              <a:t>do not admit guarding</a:t>
            </a:r>
            <a:r>
              <a:rPr lang="en-US" sz="2800" i="1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grpSp>
        <p:nvGrpSpPr>
          <p:cNvPr id="2" name="Group 110"/>
          <p:cNvGrpSpPr/>
          <p:nvPr/>
        </p:nvGrpSpPr>
        <p:grpSpPr>
          <a:xfrm>
            <a:off x="945016" y="2446292"/>
            <a:ext cx="7313276" cy="4020924"/>
            <a:chOff x="945016" y="2585357"/>
            <a:chExt cx="7313276" cy="4020924"/>
          </a:xfrm>
        </p:grpSpPr>
        <p:pic>
          <p:nvPicPr>
            <p:cNvPr id="100" name="Picture 99" descr="Screen shot 2011-10-30 at 3.42.58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016" y="2585357"/>
              <a:ext cx="3399937" cy="3356428"/>
            </a:xfrm>
            <a:prstGeom prst="rect">
              <a:avLst/>
            </a:prstGeom>
          </p:spPr>
        </p:pic>
        <p:grpSp>
          <p:nvGrpSpPr>
            <p:cNvPr id="3" name="Group 108"/>
            <p:cNvGrpSpPr/>
            <p:nvPr/>
          </p:nvGrpSpPr>
          <p:grpSpPr>
            <a:xfrm>
              <a:off x="4726273" y="2585357"/>
              <a:ext cx="3532019" cy="3356428"/>
              <a:chOff x="4726273" y="2585357"/>
              <a:chExt cx="3532019" cy="3356428"/>
            </a:xfrm>
          </p:grpSpPr>
          <p:pic>
            <p:nvPicPr>
              <p:cNvPr id="101" name="Picture 100" descr="Screen shot 2011-10-30 at 3.43.52 PM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6273" y="2585357"/>
                <a:ext cx="3532019" cy="3356428"/>
              </a:xfrm>
              <a:prstGeom prst="rect">
                <a:avLst/>
              </a:prstGeom>
            </p:spPr>
          </p:pic>
          <p:sp>
            <p:nvSpPr>
              <p:cNvPr id="102" name="Rectangle 101"/>
              <p:cNvSpPr/>
              <p:nvPr/>
            </p:nvSpPr>
            <p:spPr>
              <a:xfrm>
                <a:off x="4902408" y="2687334"/>
                <a:ext cx="604160" cy="4647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1779922" y="6236949"/>
              <a:ext cx="594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dirty="0" smtClean="0">
                  <a:solidFill>
                    <a:schemeClr val="bg1"/>
                  </a:solidFill>
                </a:rPr>
                <a:t>T. </a:t>
              </a:r>
              <a:r>
                <a:rPr lang="en-US" dirty="0" err="1" smtClean="0">
                  <a:solidFill>
                    <a:schemeClr val="bg1"/>
                  </a:solidFill>
                </a:rPr>
                <a:t>Shermer</a:t>
              </a:r>
              <a:r>
                <a:rPr lang="en-US" dirty="0" smtClean="0">
                  <a:solidFill>
                    <a:schemeClr val="bg1"/>
                  </a:solidFill>
                </a:rPr>
                <a:t>, </a:t>
              </a:r>
              <a:r>
                <a:rPr lang="en-US" i="1" dirty="0" smtClean="0">
                  <a:solidFill>
                    <a:schemeClr val="bg1"/>
                  </a:solidFill>
                </a:rPr>
                <a:t>Hiding people in polygons</a:t>
              </a:r>
              <a:r>
                <a:rPr lang="en-US" dirty="0" smtClean="0">
                  <a:solidFill>
                    <a:schemeClr val="bg1"/>
                  </a:solidFill>
                </a:rPr>
                <a:t>, Computing, 1989.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Edge Guards</a:t>
            </a:r>
          </a:p>
        </p:txBody>
      </p:sp>
      <p:grpSp>
        <p:nvGrpSpPr>
          <p:cNvPr id="176" name="Group 175"/>
          <p:cNvGrpSpPr/>
          <p:nvPr/>
        </p:nvGrpSpPr>
        <p:grpSpPr>
          <a:xfrm>
            <a:off x="0" y="1458843"/>
            <a:ext cx="9001416" cy="1601447"/>
            <a:chOff x="0" y="1676547"/>
            <a:chExt cx="9001416" cy="1601447"/>
          </a:xfrm>
        </p:grpSpPr>
        <p:grpSp>
          <p:nvGrpSpPr>
            <p:cNvPr id="91" name="Group 90"/>
            <p:cNvGrpSpPr/>
            <p:nvPr/>
          </p:nvGrpSpPr>
          <p:grpSpPr>
            <a:xfrm>
              <a:off x="3720751" y="1676547"/>
              <a:ext cx="2526733" cy="1601447"/>
              <a:chOff x="4566546" y="847025"/>
              <a:chExt cx="4218458" cy="2673665"/>
            </a:xfrm>
          </p:grpSpPr>
          <p:grpSp>
            <p:nvGrpSpPr>
              <p:cNvPr id="2" name="Group 6"/>
              <p:cNvGrpSpPr/>
              <p:nvPr/>
            </p:nvGrpSpPr>
            <p:grpSpPr>
              <a:xfrm>
                <a:off x="4566546" y="847025"/>
                <a:ext cx="4218458" cy="2673665"/>
                <a:chOff x="4266446" y="3347047"/>
                <a:chExt cx="4218458" cy="2673665"/>
              </a:xfrm>
            </p:grpSpPr>
            <p:cxnSp>
              <p:nvCxnSpPr>
                <p:cNvPr id="37" name="Straight Connector 36"/>
                <p:cNvCxnSpPr>
                  <a:stCxn id="53" idx="5"/>
                </p:cNvCxnSpPr>
                <p:nvPr/>
              </p:nvCxnSpPr>
              <p:spPr>
                <a:xfrm rot="16200000" flipH="1">
                  <a:off x="7125363" y="3129347"/>
                  <a:ext cx="936096" cy="1610545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rot="5400000">
                  <a:off x="4155796" y="4830487"/>
                  <a:ext cx="836279" cy="474947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4811407" y="4203381"/>
                  <a:ext cx="671119" cy="45720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16200000" flipH="1">
                  <a:off x="5438322" y="4236822"/>
                  <a:ext cx="914400" cy="825993"/>
                </a:xfrm>
                <a:prstGeom prst="line">
                  <a:avLst/>
                </a:prstGeom>
                <a:ln w="53975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6308519" y="4345019"/>
                  <a:ext cx="815671" cy="76200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336461" y="5486102"/>
                  <a:ext cx="2787731" cy="464594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5400000" flipH="1" flipV="1">
                  <a:off x="7011668" y="4493667"/>
                  <a:ext cx="1548031" cy="1344507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endCxn id="53" idx="4"/>
                </p:cNvCxnSpPr>
                <p:nvPr/>
              </p:nvCxnSpPr>
              <p:spPr>
                <a:xfrm rot="16200000" flipV="1">
                  <a:off x="6502440" y="3723269"/>
                  <a:ext cx="857940" cy="385560"/>
                </a:xfrm>
                <a:prstGeom prst="line">
                  <a:avLst/>
                </a:prstGeom>
                <a:ln w="53975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4266446" y="5416084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5412510" y="4122602"/>
                  <a:ext cx="140032" cy="140032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6238503" y="5037005"/>
                  <a:ext cx="140032" cy="140032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7054176" y="4262634"/>
                  <a:ext cx="140032" cy="140032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6668614" y="3347047"/>
                  <a:ext cx="140032" cy="140032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7054174" y="5880680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8344872" y="4343412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4752153" y="4590567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8" name="Straight Connector 107"/>
              <p:cNvCxnSpPr/>
              <p:nvPr/>
            </p:nvCxnSpPr>
            <p:spPr>
              <a:xfrm flipV="1">
                <a:off x="6608184" y="1839253"/>
                <a:ext cx="815671" cy="762000"/>
              </a:xfrm>
              <a:prstGeom prst="line">
                <a:avLst/>
              </a:prstGeom>
              <a:ln w="539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474683" y="1676547"/>
              <a:ext cx="2526733" cy="1601447"/>
              <a:chOff x="4566546" y="3714872"/>
              <a:chExt cx="4218458" cy="2673665"/>
            </a:xfrm>
          </p:grpSpPr>
          <p:grpSp>
            <p:nvGrpSpPr>
              <p:cNvPr id="4" name="Group 6"/>
              <p:cNvGrpSpPr/>
              <p:nvPr/>
            </p:nvGrpSpPr>
            <p:grpSpPr>
              <a:xfrm>
                <a:off x="4566546" y="3714872"/>
                <a:ext cx="4218458" cy="2673665"/>
                <a:chOff x="4266446" y="3347047"/>
                <a:chExt cx="4218458" cy="2673665"/>
              </a:xfrm>
            </p:grpSpPr>
            <p:cxnSp>
              <p:nvCxnSpPr>
                <p:cNvPr id="92" name="Straight Connector 91"/>
                <p:cNvCxnSpPr>
                  <a:stCxn id="104" idx="5"/>
                </p:cNvCxnSpPr>
                <p:nvPr/>
              </p:nvCxnSpPr>
              <p:spPr>
                <a:xfrm rot="16200000" flipH="1">
                  <a:off x="7125363" y="3129347"/>
                  <a:ext cx="936096" cy="1610545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rot="5400000">
                  <a:off x="4155796" y="4830487"/>
                  <a:ext cx="836279" cy="474947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4811407" y="4203381"/>
                  <a:ext cx="671119" cy="45720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16200000" flipH="1">
                  <a:off x="5438322" y="4236822"/>
                  <a:ext cx="914400" cy="825993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6308519" y="4345019"/>
                  <a:ext cx="815671" cy="76200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4336461" y="5486102"/>
                  <a:ext cx="2787731" cy="464594"/>
                </a:xfrm>
                <a:prstGeom prst="line">
                  <a:avLst/>
                </a:prstGeom>
                <a:ln w="53975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rot="5400000" flipH="1" flipV="1">
                  <a:off x="7011668" y="4493667"/>
                  <a:ext cx="1548031" cy="1344507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4" idx="4"/>
                </p:cNvCxnSpPr>
                <p:nvPr/>
              </p:nvCxnSpPr>
              <p:spPr>
                <a:xfrm rot="16200000" flipV="1">
                  <a:off x="6502440" y="3723269"/>
                  <a:ext cx="857940" cy="385560"/>
                </a:xfrm>
                <a:prstGeom prst="line">
                  <a:avLst/>
                </a:prstGeom>
                <a:ln w="53975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/>
                <p:cNvSpPr/>
                <p:nvPr/>
              </p:nvSpPr>
              <p:spPr>
                <a:xfrm>
                  <a:off x="4266446" y="5416084"/>
                  <a:ext cx="140032" cy="140032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412510" y="4122602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238503" y="5037005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7054176" y="4262634"/>
                  <a:ext cx="140032" cy="140032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6668614" y="3347047"/>
                  <a:ext cx="140032" cy="140032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7054174" y="5880680"/>
                  <a:ext cx="140032" cy="140032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8344872" y="4343412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4752153" y="4590567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1" name="Straight Connector 110"/>
              <p:cNvCxnSpPr>
                <a:endCxn id="103" idx="4"/>
              </p:cNvCxnSpPr>
              <p:nvPr/>
            </p:nvCxnSpPr>
            <p:spPr>
              <a:xfrm rot="5400000" flipH="1" flipV="1">
                <a:off x="6482775" y="5293410"/>
                <a:ext cx="1464436" cy="418598"/>
              </a:xfrm>
              <a:prstGeom prst="line">
                <a:avLst/>
              </a:prstGeom>
              <a:ln w="539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0" y="2048364"/>
              <a:ext cx="42154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</a:rPr>
                <a:t>Closed edges: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0" y="4142245"/>
            <a:ext cx="9012203" cy="1612586"/>
            <a:chOff x="0" y="4359949"/>
            <a:chExt cx="9012203" cy="1612586"/>
          </a:xfrm>
        </p:grpSpPr>
        <p:sp>
          <p:nvSpPr>
            <p:cNvPr id="115" name="TextBox 114"/>
            <p:cNvSpPr txBox="1"/>
            <p:nvPr/>
          </p:nvSpPr>
          <p:spPr>
            <a:xfrm>
              <a:off x="0" y="4718775"/>
              <a:ext cx="42154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</a:rPr>
                <a:t>Open edges:</a:t>
              </a:r>
            </a:p>
          </p:txBody>
        </p:sp>
        <p:grpSp>
          <p:nvGrpSpPr>
            <p:cNvPr id="150" name="Group 112"/>
            <p:cNvGrpSpPr/>
            <p:nvPr/>
          </p:nvGrpSpPr>
          <p:grpSpPr>
            <a:xfrm>
              <a:off x="3688341" y="4359949"/>
              <a:ext cx="2510581" cy="1591210"/>
              <a:chOff x="208056" y="3771966"/>
              <a:chExt cx="4218458" cy="2673665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 rot="5400000" flipH="1" flipV="1">
                <a:off x="2262171" y="4822305"/>
                <a:ext cx="1758078" cy="1192815"/>
              </a:xfrm>
              <a:prstGeom prst="line">
                <a:avLst/>
              </a:prstGeom>
              <a:ln w="539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" name="Group 6"/>
              <p:cNvGrpSpPr/>
              <p:nvPr/>
            </p:nvGrpSpPr>
            <p:grpSpPr>
              <a:xfrm>
                <a:off x="208056" y="3771966"/>
                <a:ext cx="4218458" cy="2673665"/>
                <a:chOff x="4266446" y="3347047"/>
                <a:chExt cx="4218458" cy="2673665"/>
              </a:xfrm>
            </p:grpSpPr>
            <p:cxnSp>
              <p:nvCxnSpPr>
                <p:cNvPr id="155" name="Straight Connector 154"/>
                <p:cNvCxnSpPr>
                  <a:stCxn id="167" idx="5"/>
                </p:cNvCxnSpPr>
                <p:nvPr/>
              </p:nvCxnSpPr>
              <p:spPr>
                <a:xfrm rot="16200000" flipH="1">
                  <a:off x="7125363" y="3129347"/>
                  <a:ext cx="936096" cy="1610545"/>
                </a:xfrm>
                <a:prstGeom prst="line">
                  <a:avLst/>
                </a:prstGeom>
                <a:ln w="53975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rot="5400000">
                  <a:off x="4155796" y="4830487"/>
                  <a:ext cx="836279" cy="474947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flipV="1">
                  <a:off x="4811407" y="4203381"/>
                  <a:ext cx="671119" cy="45720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rot="16200000" flipH="1">
                  <a:off x="5438322" y="4236822"/>
                  <a:ext cx="914400" cy="825993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flipV="1">
                  <a:off x="6308519" y="4345019"/>
                  <a:ext cx="815671" cy="76200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336461" y="5486102"/>
                  <a:ext cx="2787731" cy="464594"/>
                </a:xfrm>
                <a:prstGeom prst="line">
                  <a:avLst/>
                </a:prstGeom>
                <a:ln w="53975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rot="5400000" flipH="1" flipV="1">
                  <a:off x="7011668" y="4493667"/>
                  <a:ext cx="1548031" cy="1344507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>
                  <a:endCxn id="167" idx="4"/>
                </p:cNvCxnSpPr>
                <p:nvPr/>
              </p:nvCxnSpPr>
              <p:spPr>
                <a:xfrm rot="16200000" flipV="1">
                  <a:off x="6502440" y="3723269"/>
                  <a:ext cx="857940" cy="38556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Oval 162"/>
                <p:cNvSpPr/>
                <p:nvPr/>
              </p:nvSpPr>
              <p:spPr>
                <a:xfrm>
                  <a:off x="4266446" y="5416084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5412510" y="4122602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6238503" y="5037005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7054176" y="4262634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6668614" y="3347047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054174" y="5880680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8344872" y="4343412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4752153" y="4590567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3" name="Group 172"/>
            <p:cNvGrpSpPr/>
            <p:nvPr/>
          </p:nvGrpSpPr>
          <p:grpSpPr>
            <a:xfrm>
              <a:off x="6474683" y="4364251"/>
              <a:ext cx="2537520" cy="1608284"/>
              <a:chOff x="6344106" y="4604210"/>
              <a:chExt cx="2537520" cy="1608284"/>
            </a:xfrm>
          </p:grpSpPr>
          <p:grpSp>
            <p:nvGrpSpPr>
              <p:cNvPr id="133" name="Group 6"/>
              <p:cNvGrpSpPr/>
              <p:nvPr/>
            </p:nvGrpSpPr>
            <p:grpSpPr>
              <a:xfrm>
                <a:off x="6344106" y="4604210"/>
                <a:ext cx="2537520" cy="1608284"/>
                <a:chOff x="4266446" y="3347047"/>
                <a:chExt cx="4218458" cy="2673665"/>
              </a:xfrm>
            </p:grpSpPr>
            <p:cxnSp>
              <p:nvCxnSpPr>
                <p:cNvPr id="134" name="Straight Connector 133"/>
                <p:cNvCxnSpPr>
                  <a:stCxn id="146" idx="5"/>
                </p:cNvCxnSpPr>
                <p:nvPr/>
              </p:nvCxnSpPr>
              <p:spPr>
                <a:xfrm rot="16200000" flipH="1">
                  <a:off x="7125363" y="3129347"/>
                  <a:ext cx="936096" cy="1610545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rot="5400000">
                  <a:off x="4155796" y="4830487"/>
                  <a:ext cx="836279" cy="474947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flipV="1">
                  <a:off x="4811407" y="4203381"/>
                  <a:ext cx="671119" cy="45720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rot="16200000" flipH="1">
                  <a:off x="5438322" y="4236822"/>
                  <a:ext cx="914400" cy="825993"/>
                </a:xfrm>
                <a:prstGeom prst="line">
                  <a:avLst/>
                </a:prstGeom>
                <a:ln w="53975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V="1">
                  <a:off x="6308519" y="4345019"/>
                  <a:ext cx="815671" cy="762000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4336461" y="5486102"/>
                  <a:ext cx="2787731" cy="464594"/>
                </a:xfrm>
                <a:prstGeom prst="line">
                  <a:avLst/>
                </a:prstGeom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rot="5400000" flipH="1" flipV="1">
                  <a:off x="7011668" y="4493667"/>
                  <a:ext cx="1548031" cy="1344507"/>
                </a:xfrm>
                <a:prstGeom prst="line">
                  <a:avLst/>
                </a:prstGeom>
                <a:ln w="53975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>
                  <a:endCxn id="146" idx="4"/>
                </p:cNvCxnSpPr>
                <p:nvPr/>
              </p:nvCxnSpPr>
              <p:spPr>
                <a:xfrm rot="16200000" flipV="1">
                  <a:off x="6502440" y="3723269"/>
                  <a:ext cx="857940" cy="385560"/>
                </a:xfrm>
                <a:prstGeom prst="line">
                  <a:avLst/>
                </a:prstGeom>
                <a:ln w="53975"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Oval 141"/>
                <p:cNvSpPr/>
                <p:nvPr/>
              </p:nvSpPr>
              <p:spPr>
                <a:xfrm>
                  <a:off x="4266446" y="5416084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5412510" y="4122602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6238503" y="5037005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7054176" y="4262634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6668614" y="3347047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7054174" y="5880680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8344872" y="4343412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4752153" y="4590567"/>
                  <a:ext cx="140032" cy="1400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1" name="Straight Connector 170"/>
              <p:cNvCxnSpPr/>
              <p:nvPr/>
            </p:nvCxnSpPr>
            <p:spPr>
              <a:xfrm rot="10800000">
                <a:off x="7955450" y="4893244"/>
                <a:ext cx="761179" cy="466518"/>
              </a:xfrm>
              <a:prstGeom prst="line">
                <a:avLst/>
              </a:prstGeom>
              <a:ln w="539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Hidden Edge Guard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30598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Cannon, </a:t>
            </a:r>
            <a:r>
              <a:rPr lang="en-US" sz="3200" dirty="0" err="1" smtClean="0">
                <a:solidFill>
                  <a:schemeClr val="bg1"/>
                </a:solidFill>
              </a:rPr>
              <a:t>Souvaine</a:t>
            </a:r>
            <a:r>
              <a:rPr lang="en-US" sz="3200" dirty="0" smtClean="0">
                <a:solidFill>
                  <a:schemeClr val="bg1"/>
                </a:solidFill>
              </a:rPr>
              <a:t>, W (2011): For open and closed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hidden edge guards, there exist</a:t>
            </a:r>
            <a:r>
              <a:rPr lang="en-US" sz="3200" dirty="0" smtClean="0">
                <a:solidFill>
                  <a:schemeClr val="bg1"/>
                </a:solidFill>
              </a:rPr>
              <a:t> simple, monotone,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and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starshaped</a:t>
            </a:r>
            <a:r>
              <a:rPr lang="en-US" sz="3200" dirty="0" smtClean="0">
                <a:solidFill>
                  <a:schemeClr val="bg1"/>
                </a:solidFill>
              </a:rPr>
              <a:t> polygons </a:t>
            </a:r>
            <a:r>
              <a:rPr lang="en-US" sz="3200" dirty="0" smtClean="0">
                <a:solidFill>
                  <a:schemeClr val="bg1"/>
                </a:solidFill>
              </a:rPr>
              <a:t>that </a:t>
            </a:r>
            <a:r>
              <a:rPr lang="en-US" sz="3200" dirty="0" smtClean="0">
                <a:solidFill>
                  <a:srgbClr val="FF6600"/>
                </a:solidFill>
              </a:rPr>
              <a:t>do </a:t>
            </a:r>
            <a:r>
              <a:rPr lang="en-US" sz="3200" dirty="0" smtClean="0">
                <a:solidFill>
                  <a:srgbClr val="FF6600"/>
                </a:solidFill>
              </a:rPr>
              <a:t>not admit </a:t>
            </a:r>
            <a:r>
              <a:rPr lang="en-US" sz="3200" dirty="0" smtClean="0">
                <a:solidFill>
                  <a:srgbClr val="FF6600"/>
                </a:solidFill>
              </a:rPr>
              <a:t>guarding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5" name="Group 21"/>
          <p:cNvGrpSpPr/>
          <p:nvPr/>
        </p:nvGrpSpPr>
        <p:grpSpPr>
          <a:xfrm>
            <a:off x="244928" y="3535454"/>
            <a:ext cx="2558949" cy="2605902"/>
            <a:chOff x="1759864" y="863516"/>
            <a:chExt cx="5597056" cy="5699753"/>
          </a:xfrm>
        </p:grpSpPr>
        <p:sp>
          <p:nvSpPr>
            <p:cNvPr id="7" name="Rectangle 6"/>
            <p:cNvSpPr/>
            <p:nvPr/>
          </p:nvSpPr>
          <p:spPr>
            <a:xfrm>
              <a:off x="1759864" y="863516"/>
              <a:ext cx="5597056" cy="5699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unadmissibility-exampl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1945947" y="1112494"/>
              <a:ext cx="5238624" cy="5238624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3204404" y="3535455"/>
            <a:ext cx="2500342" cy="2605902"/>
            <a:chOff x="3812161" y="3535455"/>
            <a:chExt cx="2500342" cy="2605902"/>
          </a:xfrm>
        </p:grpSpPr>
        <p:sp>
          <p:nvSpPr>
            <p:cNvPr id="9" name="Rectangle 8"/>
            <p:cNvSpPr/>
            <p:nvPr/>
          </p:nvSpPr>
          <p:spPr>
            <a:xfrm>
              <a:off x="3812161" y="3535455"/>
              <a:ext cx="2500342" cy="26059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monotone-unadmissibility-ex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3925352" y="3626881"/>
              <a:ext cx="2294029" cy="2427291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6104483" y="3557554"/>
            <a:ext cx="2540587" cy="25872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tarshaped-unadmissibility-ex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135403" y="3598951"/>
            <a:ext cx="2469736" cy="2469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Admissibility</a:t>
            </a:r>
          </a:p>
        </p:txBody>
      </p:sp>
      <p:grpSp>
        <p:nvGrpSpPr>
          <p:cNvPr id="2" name="Group 21"/>
          <p:cNvGrpSpPr/>
          <p:nvPr/>
        </p:nvGrpSpPr>
        <p:grpSpPr>
          <a:xfrm>
            <a:off x="1759864" y="863516"/>
            <a:ext cx="5597056" cy="5699753"/>
            <a:chOff x="1759864" y="863516"/>
            <a:chExt cx="5597056" cy="5699753"/>
          </a:xfrm>
        </p:grpSpPr>
        <p:sp>
          <p:nvSpPr>
            <p:cNvPr id="20" name="Rectangle 19"/>
            <p:cNvSpPr/>
            <p:nvPr/>
          </p:nvSpPr>
          <p:spPr>
            <a:xfrm>
              <a:off x="1759864" y="863516"/>
              <a:ext cx="5597056" cy="5699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unadmissibility-exampl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1945947" y="1112494"/>
              <a:ext cx="5238624" cy="5238624"/>
            </a:xfrm>
            <a:prstGeom prst="rect">
              <a:avLst/>
            </a:prstGeom>
          </p:spPr>
        </p:pic>
      </p:grpSp>
      <p:grpSp>
        <p:nvGrpSpPr>
          <p:cNvPr id="3" name="Group 7"/>
          <p:cNvGrpSpPr/>
          <p:nvPr/>
        </p:nvGrpSpPr>
        <p:grpSpPr>
          <a:xfrm>
            <a:off x="1759864" y="5132810"/>
            <a:ext cx="5597056" cy="954107"/>
            <a:chOff x="1759864" y="4896964"/>
            <a:chExt cx="5597056" cy="954107"/>
          </a:xfrm>
        </p:grpSpPr>
        <p:sp>
          <p:nvSpPr>
            <p:cNvPr id="7" name="Rectangle 6"/>
            <p:cNvSpPr/>
            <p:nvPr/>
          </p:nvSpPr>
          <p:spPr>
            <a:xfrm>
              <a:off x="1759864" y="4896964"/>
              <a:ext cx="5597056" cy="95410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9864" y="4896964"/>
              <a:ext cx="5597056" cy="954107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square" rtlCol="0">
              <a:spAutoFit/>
            </a:bodyPr>
            <a:lstStyle/>
            <a:p>
              <a:pPr marL="742950" indent="-742950" algn="ctr"/>
              <a:r>
                <a:rPr lang="en-US" sz="2800" dirty="0" smtClean="0">
                  <a:solidFill>
                    <a:srgbClr val="FF6600"/>
                  </a:solidFill>
                </a:rPr>
                <a:t>This polygon cannot be guarded by</a:t>
              </a:r>
            </a:p>
            <a:p>
              <a:pPr marL="742950" indent="-742950" algn="ctr"/>
              <a:r>
                <a:rPr lang="en-US" sz="2800" dirty="0" smtClean="0">
                  <a:solidFill>
                    <a:srgbClr val="FF6600"/>
                  </a:solidFill>
                </a:rPr>
                <a:t>open or closed hidden edge guards.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Monotone admissibility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59864" y="863516"/>
            <a:ext cx="5597056" cy="56997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onotone-unadmissibility-ex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58100" y="1052290"/>
            <a:ext cx="5017609" cy="5309088"/>
          </a:xfrm>
          <a:prstGeom prst="rect">
            <a:avLst/>
          </a:prstGeom>
        </p:spPr>
      </p:pic>
      <p:grpSp>
        <p:nvGrpSpPr>
          <p:cNvPr id="2" name="Group 13"/>
          <p:cNvGrpSpPr/>
          <p:nvPr/>
        </p:nvGrpSpPr>
        <p:grpSpPr>
          <a:xfrm>
            <a:off x="1759864" y="5132810"/>
            <a:ext cx="5597056" cy="954107"/>
            <a:chOff x="1759864" y="4896964"/>
            <a:chExt cx="5597056" cy="954107"/>
          </a:xfrm>
        </p:grpSpPr>
        <p:sp>
          <p:nvSpPr>
            <p:cNvPr id="15" name="Rectangle 14"/>
            <p:cNvSpPr/>
            <p:nvPr/>
          </p:nvSpPr>
          <p:spPr>
            <a:xfrm>
              <a:off x="1759864" y="4896964"/>
              <a:ext cx="5597056" cy="95410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59864" y="4896964"/>
              <a:ext cx="5597056" cy="954107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square" rtlCol="0">
              <a:spAutoFit/>
            </a:bodyPr>
            <a:lstStyle/>
            <a:p>
              <a:pPr marL="742950" indent="-742950" algn="ctr"/>
              <a:r>
                <a:rPr lang="en-US" sz="2800" dirty="0" smtClean="0">
                  <a:solidFill>
                    <a:srgbClr val="FF6600"/>
                  </a:solidFill>
                </a:rPr>
                <a:t>This polygon cannot be guarded by</a:t>
              </a:r>
            </a:p>
            <a:p>
              <a:pPr marL="742950" indent="-742950" algn="ctr"/>
              <a:r>
                <a:rPr lang="en-US" sz="2800" dirty="0" smtClean="0">
                  <a:solidFill>
                    <a:srgbClr val="FF6600"/>
                  </a:solidFill>
                </a:rPr>
                <a:t>open or closed hidden edge guards.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Starshaped</a:t>
            </a:r>
            <a:r>
              <a:rPr lang="en-US" sz="3600" dirty="0" smtClean="0">
                <a:solidFill>
                  <a:schemeClr val="bg1"/>
                </a:solidFill>
              </a:rPr>
              <a:t> admissibility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59864" y="863516"/>
            <a:ext cx="5597056" cy="56997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tarshaped-unadmissibility-ex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43387" y="988786"/>
            <a:ext cx="5440968" cy="544096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1759864" y="5132810"/>
            <a:ext cx="5597056" cy="954107"/>
            <a:chOff x="1759864" y="4896964"/>
            <a:chExt cx="5597056" cy="954107"/>
          </a:xfrm>
        </p:grpSpPr>
        <p:sp>
          <p:nvSpPr>
            <p:cNvPr id="10" name="Rectangle 9"/>
            <p:cNvSpPr/>
            <p:nvPr/>
          </p:nvSpPr>
          <p:spPr>
            <a:xfrm>
              <a:off x="1759864" y="4896964"/>
              <a:ext cx="5597056" cy="95410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9864" y="4896964"/>
              <a:ext cx="5597056" cy="954107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square" rtlCol="0">
              <a:spAutoFit/>
            </a:bodyPr>
            <a:lstStyle/>
            <a:p>
              <a:pPr marL="742950" indent="-742950" algn="ctr"/>
              <a:r>
                <a:rPr lang="en-US" sz="2800" dirty="0" smtClean="0">
                  <a:solidFill>
                    <a:srgbClr val="FF6600"/>
                  </a:solidFill>
                </a:rPr>
                <a:t>This polygon cannot be guarded by</a:t>
              </a:r>
            </a:p>
            <a:p>
              <a:pPr marL="742950" indent="-742950" algn="ctr"/>
              <a:r>
                <a:rPr lang="en-US" sz="2800" dirty="0" smtClean="0">
                  <a:solidFill>
                    <a:srgbClr val="FF6600"/>
                  </a:solidFill>
                </a:rPr>
                <a:t>open or closed hidden edge guards.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1102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For </a:t>
            </a:r>
            <a:r>
              <a:rPr lang="en-US" sz="3200" dirty="0" smtClean="0">
                <a:solidFill>
                  <a:srgbClr val="FF6600"/>
                </a:solidFill>
              </a:rPr>
              <a:t>vertex</a:t>
            </a:r>
            <a:r>
              <a:rPr lang="en-US" sz="3200" dirty="0" smtClean="0">
                <a:solidFill>
                  <a:schemeClr val="bg1"/>
                </a:solidFill>
              </a:rPr>
              <a:t> guards, not always possible for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simple, monotone, or </a:t>
            </a:r>
            <a:r>
              <a:rPr lang="en-US" sz="3200" dirty="0" err="1" smtClean="0">
                <a:solidFill>
                  <a:schemeClr val="bg1"/>
                </a:solidFill>
              </a:rPr>
              <a:t>starshaped</a:t>
            </a:r>
            <a:r>
              <a:rPr lang="en-US" sz="3200" dirty="0" smtClean="0">
                <a:solidFill>
                  <a:schemeClr val="bg1"/>
                </a:solidFill>
              </a:rPr>
              <a:t> polygons.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3746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For </a:t>
            </a:r>
            <a:r>
              <a:rPr lang="en-US" sz="3200" dirty="0" smtClean="0">
                <a:solidFill>
                  <a:srgbClr val="FF6600"/>
                </a:solidFill>
              </a:rPr>
              <a:t>edge guards</a:t>
            </a:r>
            <a:r>
              <a:rPr lang="en-US" sz="3200" dirty="0" smtClean="0">
                <a:solidFill>
                  <a:schemeClr val="bg1"/>
                </a:solidFill>
              </a:rPr>
              <a:t>, not always possible for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simple, monotone, or </a:t>
            </a:r>
            <a:r>
              <a:rPr lang="en-US" sz="3200" dirty="0" err="1" smtClean="0">
                <a:solidFill>
                  <a:schemeClr val="bg1"/>
                </a:solidFill>
              </a:rPr>
              <a:t>starshaped</a:t>
            </a:r>
            <a:r>
              <a:rPr lang="en-US" sz="3200" dirty="0" smtClean="0">
                <a:solidFill>
                  <a:schemeClr val="bg1"/>
                </a:solidFill>
              </a:rPr>
              <a:t> polygons.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17926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 attempting to guard any polygon with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hidden guards that may not see each other.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6387" y="2989355"/>
            <a:ext cx="11992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OLD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6387" y="4594995"/>
            <a:ext cx="11992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NEW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49432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Interesting new problems can be found by making small changes to old problems.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76457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Today we considered problems and results from before 1990 (the old) and after 2010 (the new).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6858" y="2921000"/>
            <a:ext cx="292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3491491" y="2052932"/>
            <a:ext cx="3993507" cy="3021108"/>
            <a:chOff x="3472138" y="2300603"/>
            <a:chExt cx="3993507" cy="3021108"/>
          </a:xfrm>
        </p:grpSpPr>
        <p:sp>
          <p:nvSpPr>
            <p:cNvPr id="48" name="Isosceles Triangle 47"/>
            <p:cNvSpPr/>
            <p:nvPr/>
          </p:nvSpPr>
          <p:spPr>
            <a:xfrm rot="12546225">
              <a:off x="4544388" y="2486999"/>
              <a:ext cx="2921257" cy="871603"/>
            </a:xfrm>
            <a:prstGeom prst="triangle">
              <a:avLst>
                <a:gd name="adj" fmla="val 61184"/>
              </a:avLst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8195906">
              <a:off x="3472138" y="3604749"/>
              <a:ext cx="3838814" cy="1716962"/>
            </a:xfrm>
            <a:prstGeom prst="triangle">
              <a:avLst>
                <a:gd name="adj" fmla="val 66186"/>
              </a:avLst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8681391">
              <a:off x="4399960" y="2911002"/>
              <a:ext cx="2937759" cy="1716962"/>
            </a:xfrm>
            <a:prstGeom prst="triangle">
              <a:avLst>
                <a:gd name="adj" fmla="val 66186"/>
              </a:avLst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667852" y="2218559"/>
            <a:ext cx="4451767" cy="2715272"/>
            <a:chOff x="1657195" y="2488763"/>
            <a:chExt cx="4451767" cy="2715272"/>
          </a:xfrm>
        </p:grpSpPr>
        <p:sp>
          <p:nvSpPr>
            <p:cNvPr id="38" name="Isosceles Triangle 37"/>
            <p:cNvSpPr/>
            <p:nvPr/>
          </p:nvSpPr>
          <p:spPr>
            <a:xfrm rot="637193">
              <a:off x="1657195" y="3019799"/>
              <a:ext cx="4044813" cy="2184236"/>
            </a:xfrm>
            <a:prstGeom prst="triangle">
              <a:avLst>
                <a:gd name="adj" fmla="val 30238"/>
              </a:avLst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18613573">
              <a:off x="851897" y="3634381"/>
              <a:ext cx="2605196" cy="313960"/>
            </a:xfrm>
            <a:prstGeom prst="triangle">
              <a:avLst>
                <a:gd name="adj" fmla="val 54401"/>
              </a:avLst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1821267">
              <a:off x="1886734" y="4191169"/>
              <a:ext cx="4222228" cy="908677"/>
            </a:xfrm>
            <a:prstGeom prst="triangle">
              <a:avLst>
                <a:gd name="adj" fmla="val 10457"/>
              </a:avLst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Polygon visibility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330545" y="1420108"/>
            <a:ext cx="6275439" cy="3927287"/>
            <a:chOff x="1330545" y="1683167"/>
            <a:chExt cx="6275439" cy="3927287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2131026" y="2925209"/>
              <a:ext cx="985792" cy="671571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3051887" y="2990138"/>
              <a:ext cx="1343142" cy="121328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330100" y="3149066"/>
              <a:ext cx="1198121" cy="111928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168014" y="3862159"/>
              <a:ext cx="1228392" cy="697639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433388" y="4825177"/>
              <a:ext cx="4094836" cy="682432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5378748" y="3383220"/>
              <a:ext cx="2273868" cy="197491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3" idx="4"/>
            </p:cNvCxnSpPr>
            <p:nvPr/>
          </p:nvCxnSpPr>
          <p:spPr>
            <a:xfrm rot="16200000" flipV="1">
              <a:off x="4614947" y="2235791"/>
              <a:ext cx="1260209" cy="56634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330545" y="4722329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013973" y="2822362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227255" y="4165509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425379" y="3028052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859036" y="1683167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425376" y="5404764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3" idx="5"/>
            </p:cNvCxnSpPr>
            <p:nvPr/>
          </p:nvCxnSpPr>
          <p:spPr>
            <a:xfrm rot="16200000" flipH="1">
              <a:off x="5529944" y="1363392"/>
              <a:ext cx="1375011" cy="23656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7400294" y="3130897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028181" y="3493938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2028181" y="3224230"/>
            <a:ext cx="205690" cy="20569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425376" y="2764993"/>
            <a:ext cx="205690" cy="20569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501895" y="5526905"/>
            <a:ext cx="399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vertices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2308690" y="1582161"/>
            <a:ext cx="5140024" cy="3680531"/>
          </a:xfrm>
          <a:custGeom>
            <a:avLst/>
            <a:gdLst>
              <a:gd name="connsiteX0" fmla="*/ 1765033 w 3411679"/>
              <a:gd name="connsiteY0" fmla="*/ 0 h 2442944"/>
              <a:gd name="connsiteX1" fmla="*/ 2152479 w 3411679"/>
              <a:gd name="connsiteY1" fmla="*/ 850188 h 2442944"/>
              <a:gd name="connsiteX2" fmla="*/ 1313012 w 3411679"/>
              <a:gd name="connsiteY2" fmla="*/ 1635804 h 2442944"/>
              <a:gd name="connsiteX3" fmla="*/ 0 w 3411679"/>
              <a:gd name="connsiteY3" fmla="*/ 2087803 h 2442944"/>
              <a:gd name="connsiteX4" fmla="*/ 2120192 w 3411679"/>
              <a:gd name="connsiteY4" fmla="*/ 2442944 h 2442944"/>
              <a:gd name="connsiteX5" fmla="*/ 3411679 w 3411679"/>
              <a:gd name="connsiteY5" fmla="*/ 936283 h 2442944"/>
              <a:gd name="connsiteX6" fmla="*/ 1765033 w 3411679"/>
              <a:gd name="connsiteY6" fmla="*/ 0 h 244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1679" h="2442944">
                <a:moveTo>
                  <a:pt x="1765033" y="0"/>
                </a:moveTo>
                <a:lnTo>
                  <a:pt x="2152479" y="850188"/>
                </a:lnTo>
                <a:lnTo>
                  <a:pt x="1313012" y="1635804"/>
                </a:lnTo>
                <a:lnTo>
                  <a:pt x="0" y="2087803"/>
                </a:lnTo>
                <a:lnTo>
                  <a:pt x="2120192" y="2442944"/>
                </a:lnTo>
                <a:lnTo>
                  <a:pt x="3411679" y="936283"/>
                </a:lnTo>
                <a:lnTo>
                  <a:pt x="1765033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1424003" y="2674284"/>
            <a:ext cx="5903723" cy="2582402"/>
          </a:xfrm>
          <a:custGeom>
            <a:avLst/>
            <a:gdLst>
              <a:gd name="connsiteX0" fmla="*/ 2013858 w 7030358"/>
              <a:gd name="connsiteY0" fmla="*/ 0 h 3075214"/>
              <a:gd name="connsiteX1" fmla="*/ 834572 w 7030358"/>
              <a:gd name="connsiteY1" fmla="*/ 798286 h 3075214"/>
              <a:gd name="connsiteX2" fmla="*/ 0 w 7030358"/>
              <a:gd name="connsiteY2" fmla="*/ 2276929 h 3075214"/>
              <a:gd name="connsiteX3" fmla="*/ 4916715 w 7030358"/>
              <a:gd name="connsiteY3" fmla="*/ 3075214 h 3075214"/>
              <a:gd name="connsiteX4" fmla="*/ 7030358 w 7030358"/>
              <a:gd name="connsiteY4" fmla="*/ 635000 h 3075214"/>
              <a:gd name="connsiteX5" fmla="*/ 3465286 w 7030358"/>
              <a:gd name="connsiteY5" fmla="*/ 1587500 h 3075214"/>
              <a:gd name="connsiteX6" fmla="*/ 2013858 w 7030358"/>
              <a:gd name="connsiteY6" fmla="*/ 0 h 30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30358" h="3075214">
                <a:moveTo>
                  <a:pt x="2013858" y="0"/>
                </a:moveTo>
                <a:lnTo>
                  <a:pt x="834572" y="798286"/>
                </a:lnTo>
                <a:lnTo>
                  <a:pt x="0" y="2276929"/>
                </a:lnTo>
                <a:lnTo>
                  <a:pt x="4916715" y="3075214"/>
                </a:lnTo>
                <a:lnTo>
                  <a:pt x="7030358" y="635000"/>
                </a:lnTo>
                <a:lnTo>
                  <a:pt x="3465286" y="1587500"/>
                </a:lnTo>
                <a:lnTo>
                  <a:pt x="2013858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Edge Guards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330545" y="1420108"/>
            <a:ext cx="6275439" cy="3927287"/>
            <a:chOff x="1330545" y="1683167"/>
            <a:chExt cx="6275439" cy="3927287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2131026" y="2925209"/>
              <a:ext cx="985792" cy="671571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3051887" y="2990138"/>
              <a:ext cx="1343142" cy="121328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330100" y="3149066"/>
              <a:ext cx="1198121" cy="111928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168014" y="3862159"/>
              <a:ext cx="1228392" cy="697639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433388" y="4825177"/>
              <a:ext cx="4094836" cy="682432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5378748" y="3383220"/>
              <a:ext cx="2273868" cy="197491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46" idx="4"/>
            </p:cNvCxnSpPr>
            <p:nvPr/>
          </p:nvCxnSpPr>
          <p:spPr>
            <a:xfrm rot="16200000" flipV="1">
              <a:off x="4614947" y="2235791"/>
              <a:ext cx="1260209" cy="56634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330545" y="4722329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013973" y="2822362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227255" y="4165509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425379" y="3028052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25376" y="5404764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6" idx="5"/>
            </p:cNvCxnSpPr>
            <p:nvPr/>
          </p:nvCxnSpPr>
          <p:spPr>
            <a:xfrm rot="16200000" flipH="1">
              <a:off x="5529944" y="1363392"/>
              <a:ext cx="1375011" cy="23656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400294" y="3130897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028181" y="3493938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859036" y="1683167"/>
              <a:ext cx="205690" cy="2056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5016307" y="1582161"/>
            <a:ext cx="2396123" cy="1383388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1460758" y="3397220"/>
            <a:ext cx="612778" cy="1092173"/>
          </a:xfrm>
          <a:prstGeom prst="line">
            <a:avLst/>
          </a:prstGeom>
          <a:ln w="6985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01895" y="5526905"/>
            <a:ext cx="399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Klee’s Art Gallery Problem</a:t>
            </a:r>
          </a:p>
        </p:txBody>
      </p:sp>
      <p:grpSp>
        <p:nvGrpSpPr>
          <p:cNvPr id="4" name="Group 38"/>
          <p:cNvGrpSpPr/>
          <p:nvPr/>
        </p:nvGrpSpPr>
        <p:grpSpPr>
          <a:xfrm>
            <a:off x="54426" y="2514262"/>
            <a:ext cx="8948308" cy="1851954"/>
            <a:chOff x="0" y="2750108"/>
            <a:chExt cx="8948308" cy="1851954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0998" y="2750108"/>
              <a:ext cx="1597310" cy="185195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0" y="3080426"/>
              <a:ext cx="851418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3200" dirty="0" smtClean="0">
                  <a:solidFill>
                    <a:schemeClr val="bg1"/>
                  </a:solidFill>
                </a:rPr>
                <a:t>Victor Klee (1973): How many guards </a:t>
              </a:r>
            </a:p>
            <a:p>
              <a:pPr marL="742950" indent="-742950"/>
              <a:r>
                <a:rPr lang="en-US" sz="3200" dirty="0" smtClean="0">
                  <a:solidFill>
                    <a:schemeClr val="bg1"/>
                  </a:solidFill>
                </a:rPr>
                <a:t>are needed to see the entire floor plan?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1145281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Consider the floor plan of an art gallery, and point</a:t>
            </a:r>
          </a:p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guards that stand stationary and look in all directions.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4426" y="4497173"/>
            <a:ext cx="8948308" cy="1850217"/>
            <a:chOff x="0" y="4778374"/>
            <a:chExt cx="8948308" cy="1850217"/>
          </a:xfrm>
        </p:grpSpPr>
        <p:sp>
          <p:nvSpPr>
            <p:cNvPr id="26" name="TextBox 25"/>
            <p:cNvSpPr txBox="1"/>
            <p:nvPr/>
          </p:nvSpPr>
          <p:spPr>
            <a:xfrm>
              <a:off x="0" y="5127638"/>
              <a:ext cx="722085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/>
              <a:r>
                <a:rPr lang="en-US" sz="3200" dirty="0" err="1" smtClean="0">
                  <a:solidFill>
                    <a:schemeClr val="bg1"/>
                  </a:solidFill>
                </a:rPr>
                <a:t>Vasek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Chvatal</a:t>
              </a:r>
              <a:r>
                <a:rPr lang="en-US" sz="3200" dirty="0" smtClean="0">
                  <a:solidFill>
                    <a:schemeClr val="bg1"/>
                  </a:solidFill>
                </a:rPr>
                <a:t> (1975): For simple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n-gons</a:t>
              </a:r>
              <a:r>
                <a:rPr lang="en-US" sz="3200" dirty="0" smtClean="0">
                  <a:solidFill>
                    <a:schemeClr val="bg1"/>
                  </a:solidFill>
                </a:rPr>
                <a:t>,</a:t>
              </a:r>
            </a:p>
            <a:p>
              <a:pPr marL="742950" indent="-742950"/>
              <a:r>
                <a:rPr lang="en-US" sz="3200" dirty="0" smtClean="0">
                  <a:solidFill>
                    <a:srgbClr val="FF6600"/>
                  </a:solidFill>
                </a:rPr>
                <a:t>n/3 </a:t>
              </a:r>
              <a:r>
                <a:rPr lang="en-US" sz="3200" dirty="0" smtClean="0">
                  <a:solidFill>
                    <a:schemeClr val="bg1"/>
                  </a:solidFill>
                </a:rPr>
                <a:t>vertex guards are always sufficient.</a:t>
              </a:r>
            </a:p>
          </p:txBody>
        </p:sp>
        <p:pic>
          <p:nvPicPr>
            <p:cNvPr id="27" name="Picture 26" descr="download.jpe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0998" y="4778374"/>
              <a:ext cx="1597310" cy="185021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>
            <a:stCxn id="56" idx="5"/>
            <a:endCxn id="58" idx="2"/>
          </p:cNvCxnSpPr>
          <p:nvPr/>
        </p:nvCxnSpPr>
        <p:spPr>
          <a:xfrm rot="16200000" flipH="1">
            <a:off x="5669476" y="3638663"/>
            <a:ext cx="407691" cy="1377587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5" idx="6"/>
            <a:endCxn id="58" idx="3"/>
          </p:cNvCxnSpPr>
          <p:nvPr/>
        </p:nvCxnSpPr>
        <p:spPr>
          <a:xfrm flipV="1">
            <a:off x="4730090" y="4580812"/>
            <a:ext cx="1852532" cy="329570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1" idx="1"/>
            <a:endCxn id="59" idx="4"/>
          </p:cNvCxnSpPr>
          <p:nvPr/>
        </p:nvCxnSpPr>
        <p:spPr>
          <a:xfrm rot="5400000" flipH="1" flipV="1">
            <a:off x="6673788" y="4551454"/>
            <a:ext cx="1498521" cy="49511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1" idx="1"/>
            <a:endCxn id="58" idx="5"/>
          </p:cNvCxnSpPr>
          <p:nvPr/>
        </p:nvCxnSpPr>
        <p:spPr>
          <a:xfrm rot="16200000" flipV="1">
            <a:off x="6667639" y="4594814"/>
            <a:ext cx="744657" cy="716653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59965" y="-25399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Triangulations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810" y="1974659"/>
            <a:ext cx="5631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 </a:t>
            </a:r>
            <a:r>
              <a:rPr lang="en-US" sz="3200" i="1" dirty="0" smtClean="0">
                <a:solidFill>
                  <a:schemeClr val="bg1"/>
                </a:solidFill>
              </a:rPr>
              <a:t>triangulation</a:t>
            </a:r>
            <a:r>
              <a:rPr lang="en-US" sz="3200" dirty="0" smtClean="0">
                <a:solidFill>
                  <a:schemeClr val="bg1"/>
                </a:solidFill>
              </a:rPr>
              <a:t> of a polygon P is a </a:t>
            </a:r>
            <a:r>
              <a:rPr lang="en-US" sz="3200" dirty="0" smtClean="0">
                <a:solidFill>
                  <a:srgbClr val="FF6600"/>
                </a:solidFill>
              </a:rPr>
              <a:t>partition</a:t>
            </a: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of P into triangles.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135019" y="3616901"/>
            <a:ext cx="671119" cy="4572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5761934" y="3661104"/>
            <a:ext cx="914400" cy="825993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632131" y="3769301"/>
            <a:ext cx="815671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4479408" y="4254769"/>
            <a:ext cx="836279" cy="474947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660073" y="4910384"/>
            <a:ext cx="2787731" cy="46459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7438964" y="4540143"/>
            <a:ext cx="843676" cy="825996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447802" y="3769301"/>
            <a:ext cx="825998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590058" y="4840366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065003" y="4004087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736122" y="3546884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562115" y="4461287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377788" y="3686916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203784" y="4461287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377786" y="5304962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Coloring a triangulation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161552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600" dirty="0" smtClean="0">
                <a:solidFill>
                  <a:schemeClr val="bg1"/>
                </a:solidFill>
              </a:rPr>
              <a:t>Consider </a:t>
            </a:r>
            <a:r>
              <a:rPr lang="en-US" sz="3600" dirty="0" smtClean="0">
                <a:solidFill>
                  <a:srgbClr val="FF6600"/>
                </a:solidFill>
              </a:rPr>
              <a:t>3-color vertex coloring</a:t>
            </a:r>
            <a:r>
              <a:rPr lang="en-US" sz="3600" dirty="0" smtClean="0">
                <a:solidFill>
                  <a:schemeClr val="bg1"/>
                </a:solidFill>
              </a:rPr>
              <a:t> a triangulation:</a:t>
            </a:r>
          </a:p>
        </p:txBody>
      </p:sp>
      <p:cxnSp>
        <p:nvCxnSpPr>
          <p:cNvPr id="34" name="Straight Connector 33"/>
          <p:cNvCxnSpPr>
            <a:stCxn id="49" idx="5"/>
            <a:endCxn id="51" idx="2"/>
          </p:cNvCxnSpPr>
          <p:nvPr/>
        </p:nvCxnSpPr>
        <p:spPr>
          <a:xfrm rot="16200000" flipH="1">
            <a:off x="6176102" y="3056944"/>
            <a:ext cx="407691" cy="13775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8" idx="6"/>
            <a:endCxn id="51" idx="3"/>
          </p:cNvCxnSpPr>
          <p:nvPr/>
        </p:nvCxnSpPr>
        <p:spPr>
          <a:xfrm flipV="1">
            <a:off x="5236716" y="3999093"/>
            <a:ext cx="1852532" cy="32957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4" idx="1"/>
            <a:endCxn id="52" idx="4"/>
          </p:cNvCxnSpPr>
          <p:nvPr/>
        </p:nvCxnSpPr>
        <p:spPr>
          <a:xfrm rot="5400000" flipH="1" flipV="1">
            <a:off x="7180414" y="3969735"/>
            <a:ext cx="1498521" cy="4951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4" idx="1"/>
            <a:endCxn id="51" idx="5"/>
          </p:cNvCxnSpPr>
          <p:nvPr/>
        </p:nvCxnSpPr>
        <p:spPr>
          <a:xfrm rot="16200000" flipV="1">
            <a:off x="7174265" y="4013095"/>
            <a:ext cx="744657" cy="71665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641645" y="3035182"/>
            <a:ext cx="671119" cy="4572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6268560" y="3079385"/>
            <a:ext cx="914400" cy="825993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138757" y="3187582"/>
            <a:ext cx="815671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986034" y="3673050"/>
            <a:ext cx="836279" cy="474947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66699" y="4328665"/>
            <a:ext cx="2787731" cy="46459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7945590" y="3958424"/>
            <a:ext cx="843676" cy="825996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954428" y="3187582"/>
            <a:ext cx="825998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096684" y="4258647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571629" y="3422368"/>
            <a:ext cx="140032" cy="140032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42748" y="2965165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068741" y="3879568"/>
            <a:ext cx="140032" cy="1400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884414" y="3105197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710410" y="3879568"/>
            <a:ext cx="140032" cy="1400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884412" y="4723243"/>
            <a:ext cx="140032" cy="140032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90" idx="5"/>
            <a:endCxn id="92" idx="2"/>
          </p:cNvCxnSpPr>
          <p:nvPr/>
        </p:nvCxnSpPr>
        <p:spPr>
          <a:xfrm rot="16200000" flipH="1">
            <a:off x="1313182" y="3056945"/>
            <a:ext cx="407691" cy="13775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9" idx="6"/>
            <a:endCxn id="92" idx="3"/>
          </p:cNvCxnSpPr>
          <p:nvPr/>
        </p:nvCxnSpPr>
        <p:spPr>
          <a:xfrm flipV="1">
            <a:off x="373796" y="3999094"/>
            <a:ext cx="1852532" cy="32957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5" idx="1"/>
            <a:endCxn id="93" idx="4"/>
          </p:cNvCxnSpPr>
          <p:nvPr/>
        </p:nvCxnSpPr>
        <p:spPr>
          <a:xfrm rot="5400000" flipH="1" flipV="1">
            <a:off x="2317494" y="3969736"/>
            <a:ext cx="1498521" cy="4951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5" idx="1"/>
            <a:endCxn id="92" idx="5"/>
          </p:cNvCxnSpPr>
          <p:nvPr/>
        </p:nvCxnSpPr>
        <p:spPr>
          <a:xfrm rot="16200000" flipV="1">
            <a:off x="2311345" y="4013096"/>
            <a:ext cx="744657" cy="71665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78725" y="3035183"/>
            <a:ext cx="671119" cy="4572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H="1">
            <a:off x="1405640" y="3079386"/>
            <a:ext cx="914400" cy="825993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275837" y="3187583"/>
            <a:ext cx="815671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123114" y="3673051"/>
            <a:ext cx="836279" cy="474947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03779" y="4328666"/>
            <a:ext cx="2787731" cy="46459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 flipH="1" flipV="1">
            <a:off x="3082670" y="3958425"/>
            <a:ext cx="843676" cy="825996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091508" y="3187583"/>
            <a:ext cx="825998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233764" y="4258648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08709" y="3422369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379828" y="2965166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2205821" y="3879569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021494" y="3105198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847490" y="3879569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021492" y="4723244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4202240" y="3928939"/>
            <a:ext cx="774368" cy="37907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Coloring algorithm</a:t>
            </a:r>
          </a:p>
        </p:txBody>
      </p:sp>
      <p:cxnSp>
        <p:nvCxnSpPr>
          <p:cNvPr id="4" name="Straight Connector 3"/>
          <p:cNvCxnSpPr>
            <a:stCxn id="16" idx="5"/>
            <a:endCxn id="18" idx="2"/>
          </p:cNvCxnSpPr>
          <p:nvPr/>
        </p:nvCxnSpPr>
        <p:spPr>
          <a:xfrm rot="16200000" flipH="1">
            <a:off x="4853895" y="2732953"/>
            <a:ext cx="407691" cy="13775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5" idx="6"/>
            <a:endCxn id="18" idx="3"/>
          </p:cNvCxnSpPr>
          <p:nvPr/>
        </p:nvCxnSpPr>
        <p:spPr>
          <a:xfrm flipV="1">
            <a:off x="3914509" y="3675102"/>
            <a:ext cx="1852532" cy="32957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1" idx="1"/>
            <a:endCxn id="19" idx="4"/>
          </p:cNvCxnSpPr>
          <p:nvPr/>
        </p:nvCxnSpPr>
        <p:spPr>
          <a:xfrm rot="5400000" flipH="1" flipV="1">
            <a:off x="5858207" y="3645744"/>
            <a:ext cx="1498521" cy="4951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1" idx="1"/>
            <a:endCxn id="18" idx="5"/>
          </p:cNvCxnSpPr>
          <p:nvPr/>
        </p:nvCxnSpPr>
        <p:spPr>
          <a:xfrm rot="16200000" flipV="1">
            <a:off x="5852058" y="3689104"/>
            <a:ext cx="744657" cy="71665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19438" y="2711191"/>
            <a:ext cx="671119" cy="4572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4946353" y="2755394"/>
            <a:ext cx="914400" cy="825993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816550" y="2863591"/>
            <a:ext cx="815671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663827" y="3349059"/>
            <a:ext cx="836279" cy="474947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44492" y="4004674"/>
            <a:ext cx="2787731" cy="46459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6623383" y="3634433"/>
            <a:ext cx="843676" cy="825996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32221" y="2863591"/>
            <a:ext cx="825998" cy="7620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774477" y="3934656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49422" y="3098377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20541" y="2641174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746534" y="3555577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62207" y="2781206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88203" y="3555577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62205" y="4399252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0650" y="1524000"/>
            <a:ext cx="60415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Start by removing ears recursively.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90650" y="5003232"/>
            <a:ext cx="77711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dirty="0" smtClean="0">
                <a:solidFill>
                  <a:schemeClr val="bg1"/>
                </a:solidFill>
              </a:rPr>
              <a:t>Then add them back, coloring as you go…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1" grpId="0" animBg="1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86"/>
          <p:cNvGrpSpPr/>
          <p:nvPr/>
        </p:nvGrpSpPr>
        <p:grpSpPr>
          <a:xfrm>
            <a:off x="6134287" y="2411263"/>
            <a:ext cx="2857745" cy="864182"/>
            <a:chOff x="6134287" y="2411263"/>
            <a:chExt cx="2857745" cy="864182"/>
          </a:xfrm>
        </p:grpSpPr>
        <p:cxnSp>
          <p:nvCxnSpPr>
            <p:cNvPr id="90" name="Straight Connector 89"/>
            <p:cNvCxnSpPr>
              <a:stCxn id="104" idx="1"/>
              <a:endCxn id="101" idx="5"/>
            </p:cNvCxnSpPr>
            <p:nvPr/>
          </p:nvCxnSpPr>
          <p:spPr>
            <a:xfrm rot="16200000" flipV="1">
              <a:off x="8141853" y="2425265"/>
              <a:ext cx="744657" cy="716653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134287" y="2740835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8852000" y="3135413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0" y="-51620"/>
            <a:ext cx="8514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Example coloring</a:t>
            </a:r>
          </a:p>
        </p:txBody>
      </p:sp>
      <p:sp>
        <p:nvSpPr>
          <p:cNvPr id="142" name="Right Arrow 141"/>
          <p:cNvSpPr/>
          <p:nvPr/>
        </p:nvSpPr>
        <p:spPr>
          <a:xfrm rot="5400000">
            <a:off x="6908068" y="3500753"/>
            <a:ext cx="829694" cy="37907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/>
          <p:cNvGrpSpPr/>
          <p:nvPr/>
        </p:nvGrpSpPr>
        <p:grpSpPr>
          <a:xfrm>
            <a:off x="2901021" y="1904555"/>
            <a:ext cx="1992564" cy="906295"/>
            <a:chOff x="2901021" y="1904555"/>
            <a:chExt cx="1992564" cy="906295"/>
          </a:xfrm>
        </p:grpSpPr>
        <p:cxnSp>
          <p:nvCxnSpPr>
            <p:cNvPr id="5" name="Straight Connector 4"/>
            <p:cNvCxnSpPr>
              <a:stCxn id="15" idx="6"/>
              <a:endCxn id="18" idx="3"/>
            </p:cNvCxnSpPr>
            <p:nvPr/>
          </p:nvCxnSpPr>
          <p:spPr>
            <a:xfrm flipV="1">
              <a:off x="3041053" y="2411264"/>
              <a:ext cx="1852532" cy="32957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790371" y="2085221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901021" y="2670818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3375966" y="1377336"/>
            <a:ext cx="1637144" cy="1054435"/>
            <a:chOff x="3375966" y="1377336"/>
            <a:chExt cx="1637144" cy="1054435"/>
          </a:xfrm>
        </p:grpSpPr>
        <p:cxnSp>
          <p:nvCxnSpPr>
            <p:cNvPr id="4" name="Straight Connector 3"/>
            <p:cNvCxnSpPr>
              <a:stCxn id="16" idx="5"/>
              <a:endCxn id="18" idx="2"/>
            </p:cNvCxnSpPr>
            <p:nvPr/>
          </p:nvCxnSpPr>
          <p:spPr>
            <a:xfrm rot="16200000" flipH="1">
              <a:off x="3980439" y="1469115"/>
              <a:ext cx="407691" cy="1377587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445982" y="1447353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4072897" y="1491556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75966" y="1834539"/>
              <a:ext cx="140032" cy="140032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047085" y="1377336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873078" y="2291739"/>
              <a:ext cx="140032" cy="140032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Oval 80"/>
          <p:cNvSpPr/>
          <p:nvPr/>
        </p:nvSpPr>
        <p:spPr>
          <a:xfrm>
            <a:off x="2901021" y="2670818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6" name="Group 185"/>
          <p:cNvGrpSpPr/>
          <p:nvPr/>
        </p:nvGrpSpPr>
        <p:grpSpPr>
          <a:xfrm>
            <a:off x="6064272" y="1377335"/>
            <a:ext cx="2112089" cy="1433514"/>
            <a:chOff x="6064272" y="1377335"/>
            <a:chExt cx="2112089" cy="1433514"/>
          </a:xfrm>
        </p:grpSpPr>
        <p:cxnSp>
          <p:nvCxnSpPr>
            <p:cNvPr id="87" name="Straight Connector 86"/>
            <p:cNvCxnSpPr>
              <a:stCxn id="99" idx="5"/>
              <a:endCxn id="101" idx="2"/>
            </p:cNvCxnSpPr>
            <p:nvPr/>
          </p:nvCxnSpPr>
          <p:spPr>
            <a:xfrm rot="16200000" flipH="1">
              <a:off x="7143690" y="1469114"/>
              <a:ext cx="407691" cy="1377587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8" idx="6"/>
              <a:endCxn id="101" idx="3"/>
            </p:cNvCxnSpPr>
            <p:nvPr/>
          </p:nvCxnSpPr>
          <p:spPr>
            <a:xfrm flipV="1">
              <a:off x="6204304" y="2411263"/>
              <a:ext cx="1852532" cy="32957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6609233" y="1447352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7236148" y="1491555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5953622" y="2085220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064272" y="2670817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539217" y="1834538"/>
              <a:ext cx="140032" cy="140032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210336" y="1377335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8036329" y="2291738"/>
              <a:ext cx="140032" cy="140032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Oval 81"/>
          <p:cNvSpPr/>
          <p:nvPr/>
        </p:nvSpPr>
        <p:spPr>
          <a:xfrm>
            <a:off x="8852000" y="3135413"/>
            <a:ext cx="140032" cy="140032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/>
          <p:cNvGrpSpPr/>
          <p:nvPr/>
        </p:nvGrpSpPr>
        <p:grpSpPr>
          <a:xfrm>
            <a:off x="7309171" y="4570385"/>
            <a:ext cx="906195" cy="1659610"/>
            <a:chOff x="7309171" y="4570385"/>
            <a:chExt cx="906195" cy="1659610"/>
          </a:xfrm>
        </p:grpSpPr>
        <p:cxnSp>
          <p:nvCxnSpPr>
            <p:cNvPr id="85" name="Straight Connector 84"/>
            <p:cNvCxnSpPr>
              <a:endCxn id="158" idx="4"/>
            </p:cNvCxnSpPr>
            <p:nvPr/>
          </p:nvCxnSpPr>
          <p:spPr>
            <a:xfrm rot="16200000" flipV="1">
              <a:off x="7385864" y="5469903"/>
              <a:ext cx="1519578" cy="606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7309171" y="4640401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8075334" y="4570385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5267098" y="4417984"/>
            <a:ext cx="2927760" cy="1898110"/>
            <a:chOff x="5013110" y="4417984"/>
            <a:chExt cx="2927760" cy="1898110"/>
          </a:xfrm>
        </p:grpSpPr>
        <p:cxnSp>
          <p:nvCxnSpPr>
            <p:cNvPr id="83" name="Straight Connector 82"/>
            <p:cNvCxnSpPr>
              <a:stCxn id="155" idx="5"/>
              <a:endCxn id="157" idx="2"/>
            </p:cNvCxnSpPr>
            <p:nvPr/>
          </p:nvCxnSpPr>
          <p:spPr>
            <a:xfrm rot="16200000" flipH="1">
              <a:off x="6092528" y="4509763"/>
              <a:ext cx="407691" cy="1377587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154" idx="6"/>
              <a:endCxn id="157" idx="3"/>
            </p:cNvCxnSpPr>
            <p:nvPr/>
          </p:nvCxnSpPr>
          <p:spPr>
            <a:xfrm flipV="1">
              <a:off x="5153142" y="5451912"/>
              <a:ext cx="1852532" cy="32957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160" idx="1"/>
              <a:endCxn id="157" idx="5"/>
            </p:cNvCxnSpPr>
            <p:nvPr/>
          </p:nvCxnSpPr>
          <p:spPr>
            <a:xfrm rot="16200000" flipV="1">
              <a:off x="7090691" y="5465914"/>
              <a:ext cx="744657" cy="716653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5558071" y="4488001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6184986" y="4532204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4902460" y="5125869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5083125" y="5781484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/>
          </p:nvSpPr>
          <p:spPr>
            <a:xfrm>
              <a:off x="5013110" y="5711466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488055" y="4875187"/>
              <a:ext cx="140032" cy="140032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6159174" y="4417984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6985167" y="5332387"/>
              <a:ext cx="140032" cy="140032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7800838" y="6176062"/>
              <a:ext cx="140032" cy="140032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Oval 157"/>
          <p:cNvSpPr/>
          <p:nvPr/>
        </p:nvSpPr>
        <p:spPr>
          <a:xfrm>
            <a:off x="8075334" y="4570385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90"/>
          <p:cNvGrpSpPr/>
          <p:nvPr/>
        </p:nvGrpSpPr>
        <p:grpSpPr>
          <a:xfrm>
            <a:off x="3484581" y="4656482"/>
            <a:ext cx="896014" cy="1605678"/>
            <a:chOff x="3230593" y="4656482"/>
            <a:chExt cx="896014" cy="1605678"/>
          </a:xfrm>
        </p:grpSpPr>
        <p:cxnSp>
          <p:nvCxnSpPr>
            <p:cNvPr id="114" name="Straight Connector 113"/>
            <p:cNvCxnSpPr/>
            <p:nvPr/>
          </p:nvCxnSpPr>
          <p:spPr>
            <a:xfrm rot="5400000" flipH="1" flipV="1">
              <a:off x="3221755" y="5427324"/>
              <a:ext cx="843676" cy="825996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230593" y="4656482"/>
              <a:ext cx="825998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3986575" y="5348468"/>
              <a:ext cx="140032" cy="140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626837" y="4434065"/>
            <a:ext cx="2927762" cy="1898110"/>
            <a:chOff x="372849" y="4434065"/>
            <a:chExt cx="2927762" cy="1898110"/>
          </a:xfrm>
        </p:grpSpPr>
        <p:cxnSp>
          <p:nvCxnSpPr>
            <p:cNvPr id="105" name="Straight Connector 104"/>
            <p:cNvCxnSpPr>
              <a:stCxn id="117" idx="5"/>
              <a:endCxn id="119" idx="2"/>
            </p:cNvCxnSpPr>
            <p:nvPr/>
          </p:nvCxnSpPr>
          <p:spPr>
            <a:xfrm rot="16200000" flipH="1">
              <a:off x="1452267" y="4525844"/>
              <a:ext cx="407691" cy="1377587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6" idx="6"/>
              <a:endCxn id="119" idx="3"/>
            </p:cNvCxnSpPr>
            <p:nvPr/>
          </p:nvCxnSpPr>
          <p:spPr>
            <a:xfrm flipV="1">
              <a:off x="512881" y="5467993"/>
              <a:ext cx="1852532" cy="32957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22" idx="1"/>
              <a:endCxn id="120" idx="4"/>
            </p:cNvCxnSpPr>
            <p:nvPr/>
          </p:nvCxnSpPr>
          <p:spPr>
            <a:xfrm rot="5400000" flipH="1" flipV="1">
              <a:off x="2456579" y="5438635"/>
              <a:ext cx="1498521" cy="49511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22" idx="1"/>
              <a:endCxn id="119" idx="5"/>
            </p:cNvCxnSpPr>
            <p:nvPr/>
          </p:nvCxnSpPr>
          <p:spPr>
            <a:xfrm rot="16200000" flipV="1">
              <a:off x="2450430" y="5481995"/>
              <a:ext cx="744657" cy="716653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917810" y="4504082"/>
              <a:ext cx="671119" cy="4572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1544725" y="4548285"/>
              <a:ext cx="914400" cy="825993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2414922" y="4656482"/>
              <a:ext cx="815671" cy="76200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262199" y="5141950"/>
              <a:ext cx="836279" cy="47494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42864" y="5797565"/>
              <a:ext cx="2787731" cy="46459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72849" y="5727547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847794" y="4891268"/>
              <a:ext cx="140032" cy="140032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1518913" y="4434065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2344906" y="5348468"/>
              <a:ext cx="140032" cy="140032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160579" y="4574097"/>
              <a:ext cx="140032" cy="140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160577" y="6192143"/>
              <a:ext cx="140032" cy="140032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Oval 162"/>
          <p:cNvSpPr/>
          <p:nvPr/>
        </p:nvSpPr>
        <p:spPr>
          <a:xfrm>
            <a:off x="4240563" y="5348468"/>
            <a:ext cx="140032" cy="1400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>
            <a:stCxn id="170" idx="5"/>
            <a:endCxn id="172" idx="2"/>
          </p:cNvCxnSpPr>
          <p:nvPr/>
        </p:nvCxnSpPr>
        <p:spPr>
          <a:xfrm rot="16200000" flipH="1">
            <a:off x="837290" y="1489621"/>
            <a:ext cx="407691" cy="13775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302833" y="1467859"/>
            <a:ext cx="671119" cy="4572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929748" y="1512062"/>
            <a:ext cx="914400" cy="825993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232817" y="1855045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903936" y="1397842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171"/>
          <p:cNvSpPr/>
          <p:nvPr/>
        </p:nvSpPr>
        <p:spPr>
          <a:xfrm>
            <a:off x="1729929" y="2312245"/>
            <a:ext cx="140032" cy="1400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ight Arrow 173"/>
          <p:cNvSpPr/>
          <p:nvPr/>
        </p:nvSpPr>
        <p:spPr>
          <a:xfrm>
            <a:off x="2075526" y="2122711"/>
            <a:ext cx="678791" cy="37907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232817" y="1855046"/>
            <a:ext cx="140032" cy="140032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29929" y="2312246"/>
            <a:ext cx="140032" cy="1400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903936" y="1397843"/>
            <a:ext cx="140032" cy="140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ight Arrow 177"/>
          <p:cNvSpPr/>
          <p:nvPr/>
        </p:nvSpPr>
        <p:spPr>
          <a:xfrm>
            <a:off x="5247359" y="2122711"/>
            <a:ext cx="678791" cy="37907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ight Arrow 178"/>
          <p:cNvSpPr/>
          <p:nvPr/>
        </p:nvSpPr>
        <p:spPr>
          <a:xfrm rot="10800000">
            <a:off x="4588307" y="5212861"/>
            <a:ext cx="678791" cy="37907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81" grpId="0" animBg="1"/>
      <p:bldP spid="82" grpId="0" animBg="1"/>
      <p:bldP spid="158" grpId="0" animBg="1"/>
      <p:bldP spid="16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5695</TotalTime>
  <Words>658</Words>
  <Application>Microsoft Macintosh PowerPoint</Application>
  <PresentationFormat>On-screen Show (4:3)</PresentationFormat>
  <Paragraphs>98</Paragraphs>
  <Slides>29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Some New and Old Problems  In Polygon Visibility</vt:lpstr>
      <vt:lpstr>Slide 2</vt:lpstr>
      <vt:lpstr>Slide 3</vt:lpstr>
      <vt:lpstr>Slide 4</vt:lpstr>
      <vt:lpstr>Slide 5</vt:lpstr>
      <vt:lpstr>Triangulations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Galleries</dc:title>
  <dc:creator>Andrew Winslow</dc:creator>
  <cp:lastModifiedBy>Andrew Winslow</cp:lastModifiedBy>
  <cp:revision>327</cp:revision>
  <dcterms:created xsi:type="dcterms:W3CDTF">2011-12-07T15:57:50Z</dcterms:created>
  <dcterms:modified xsi:type="dcterms:W3CDTF">2011-12-07T16:39:18Z</dcterms:modified>
</cp:coreProperties>
</file>