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99" r:id="rId3"/>
    <p:sldId id="259" r:id="rId4"/>
    <p:sldId id="258" r:id="rId5"/>
    <p:sldId id="260" r:id="rId6"/>
    <p:sldId id="266" r:id="rId7"/>
    <p:sldId id="267" r:id="rId8"/>
    <p:sldId id="275" r:id="rId9"/>
    <p:sldId id="269" r:id="rId10"/>
    <p:sldId id="268" r:id="rId11"/>
    <p:sldId id="270" r:id="rId12"/>
    <p:sldId id="277" r:id="rId13"/>
    <p:sldId id="278" r:id="rId14"/>
    <p:sldId id="279" r:id="rId15"/>
    <p:sldId id="280" r:id="rId16"/>
    <p:sldId id="282" r:id="rId17"/>
    <p:sldId id="283" r:id="rId18"/>
    <p:sldId id="284" r:id="rId19"/>
    <p:sldId id="285" r:id="rId20"/>
    <p:sldId id="272" r:id="rId21"/>
    <p:sldId id="273" r:id="rId22"/>
    <p:sldId id="286" r:id="rId23"/>
    <p:sldId id="287" r:id="rId24"/>
    <p:sldId id="289" r:id="rId25"/>
    <p:sldId id="290" r:id="rId26"/>
    <p:sldId id="288" r:id="rId27"/>
    <p:sldId id="291" r:id="rId28"/>
    <p:sldId id="293" r:id="rId29"/>
    <p:sldId id="292" r:id="rId30"/>
    <p:sldId id="294" r:id="rId31"/>
    <p:sldId id="295" r:id="rId32"/>
    <p:sldId id="296" r:id="rId33"/>
    <p:sldId id="297" r:id="rId34"/>
    <p:sldId id="298" r:id="rId35"/>
    <p:sldId id="262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DDC"/>
    <a:srgbClr val="FF8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058D-3E9B-C64E-9C75-F00F2DC8DA43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352CD-D074-DB4D-B760-F502D9346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what happens if an assembly has same left and right side glues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use by wet lab collaborators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interleaved</a:t>
            </a:r>
            <a:r>
              <a:rPr lang="en-US" baseline="0" dirty="0" smtClean="0"/>
              <a:t> string pattern is obvious (to us), but difficult for </a:t>
            </a:r>
            <a:r>
              <a:rPr lang="en-US" baseline="0" dirty="0" err="1" smtClean="0"/>
              <a:t>RCFGs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</a:t>
            </a:r>
            <a:r>
              <a:rPr lang="en-US" baseline="0" dirty="0" smtClean="0"/>
              <a:t> *many* tiles mixing simultaneously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is a formalization of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afbced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reference to ‘staged </a:t>
            </a:r>
            <a:r>
              <a:rPr lang="en-US" dirty="0" err="1" smtClean="0"/>
              <a:t>nano</a:t>
            </a:r>
            <a:r>
              <a:rPr lang="en-US" dirty="0" smtClean="0"/>
              <a:t>-scale manufacture’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justify</a:t>
            </a:r>
            <a:r>
              <a:rPr lang="en-US" baseline="0" dirty="0" smtClean="0"/>
              <a:t> realism by collaboration with </a:t>
            </a:r>
            <a:r>
              <a:rPr lang="en-US" baseline="0" dirty="0" err="1" smtClean="0"/>
              <a:t>Hyunmin</a:t>
            </a:r>
            <a:r>
              <a:rPr lang="en-US" baseline="0" dirty="0" smtClean="0"/>
              <a:t>, mention existing community/work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using binary productions (two right-hand side symbols), but this will be fixed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352CD-D074-DB4D-B760-F502D93465F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C09-70DC-B44B-BD5F-353D8FCC1045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A697-5C90-A947-A280-6418F569B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5214"/>
            <a:ext cx="7772400" cy="1470025"/>
          </a:xfrm>
        </p:spPr>
        <p:txBody>
          <a:bodyPr/>
          <a:lstStyle/>
          <a:p>
            <a:r>
              <a:rPr lang="en-US" dirty="0" smtClean="0"/>
              <a:t>One-dimensional Staged </a:t>
            </a:r>
            <a:br>
              <a:rPr lang="en-US" dirty="0" smtClean="0"/>
            </a:br>
            <a:r>
              <a:rPr lang="en-US" dirty="0" smtClean="0"/>
              <a:t>Self-Assembly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4680867"/>
            <a:ext cx="8236857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Andrew Winslow</a:t>
            </a:r>
            <a:endParaRPr lang="en-US" dirty="0" smtClean="0"/>
          </a:p>
          <a:p>
            <a:r>
              <a:rPr lang="en-US" dirty="0" smtClean="0"/>
              <a:t>Ph.D</a:t>
            </a:r>
            <a:r>
              <a:rPr lang="en-US" dirty="0" smtClean="0"/>
              <a:t>. Qualifications Research Talk</a:t>
            </a:r>
            <a:endParaRPr lang="en-US" dirty="0" smtClean="0"/>
          </a:p>
          <a:p>
            <a:r>
              <a:rPr lang="en-US" dirty="0" smtClean="0"/>
              <a:t>Department </a:t>
            </a:r>
            <a:r>
              <a:rPr lang="en-US" dirty="0" smtClean="0"/>
              <a:t>of Computer Science, Tufts University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6579" y="2648857"/>
            <a:ext cx="861784" cy="86178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7652" y="3265713"/>
            <a:ext cx="861784" cy="861784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821" y="3079749"/>
            <a:ext cx="861784" cy="861784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Converting SAS to RCFG </a:t>
            </a:r>
            <a:endParaRPr lang="en-US" sz="3200" dirty="0"/>
          </a:p>
        </p:txBody>
      </p:sp>
      <p:grpSp>
        <p:nvGrpSpPr>
          <p:cNvPr id="261" name="Group 260"/>
          <p:cNvGrpSpPr/>
          <p:nvPr/>
        </p:nvGrpSpPr>
        <p:grpSpPr>
          <a:xfrm>
            <a:off x="1405946" y="871493"/>
            <a:ext cx="2506407" cy="2170203"/>
            <a:chOff x="2951855" y="1902351"/>
            <a:chExt cx="5503359" cy="4765151"/>
          </a:xfrm>
        </p:grpSpPr>
        <p:grpSp>
          <p:nvGrpSpPr>
            <p:cNvPr id="179" name="Group 178"/>
            <p:cNvGrpSpPr/>
            <p:nvPr/>
          </p:nvGrpSpPr>
          <p:grpSpPr>
            <a:xfrm>
              <a:off x="3275582" y="1902351"/>
              <a:ext cx="4855905" cy="4154093"/>
              <a:chOff x="3275582" y="1902351"/>
              <a:chExt cx="4855905" cy="4154093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599309" y="5110406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6350990" y="1902351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570490" y="4193819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Arrow Connector 182"/>
              <p:cNvCxnSpPr>
                <a:stCxn id="202" idx="0"/>
                <a:endCxn id="180" idx="2"/>
              </p:cNvCxnSpPr>
              <p:nvPr/>
            </p:nvCxnSpPr>
            <p:spPr>
              <a:xfrm rot="5400000" flipH="1" flipV="1">
                <a:off x="3198124" y="5493394"/>
                <a:ext cx="640507" cy="485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>
                <a:stCxn id="203" idx="0"/>
                <a:endCxn id="180" idx="2"/>
              </p:cNvCxnSpPr>
              <p:nvPr/>
            </p:nvCxnSpPr>
            <p:spPr>
              <a:xfrm rot="16200000" flipV="1">
                <a:off x="3683715" y="5493394"/>
                <a:ext cx="640507" cy="485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5541671" y="3277232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Arrow Connector 187"/>
              <p:cNvCxnSpPr>
                <a:stCxn id="205" idx="0"/>
                <a:endCxn id="182" idx="2"/>
              </p:cNvCxnSpPr>
              <p:nvPr/>
            </p:nvCxnSpPr>
            <p:spPr>
              <a:xfrm rot="16200000" flipV="1">
                <a:off x="4196602" y="5035100"/>
                <a:ext cx="1557094" cy="485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80" idx="0"/>
                <a:endCxn id="182" idx="2"/>
              </p:cNvCxnSpPr>
              <p:nvPr/>
            </p:nvCxnSpPr>
            <p:spPr>
              <a:xfrm rot="5400000" flipH="1" flipV="1">
                <a:off x="3941234" y="4319287"/>
                <a:ext cx="611058" cy="9711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6512852" y="5110408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Arrow Connector 192"/>
              <p:cNvCxnSpPr>
                <a:stCxn id="209" idx="0"/>
                <a:endCxn id="190" idx="2"/>
              </p:cNvCxnSpPr>
              <p:nvPr/>
            </p:nvCxnSpPr>
            <p:spPr>
              <a:xfrm rot="16200000" flipV="1">
                <a:off x="6597258" y="5493395"/>
                <a:ext cx="640506" cy="485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208" idx="0"/>
                <a:endCxn id="190" idx="2"/>
              </p:cNvCxnSpPr>
              <p:nvPr/>
            </p:nvCxnSpPr>
            <p:spPr>
              <a:xfrm rot="5400000" flipH="1" flipV="1">
                <a:off x="6111667" y="5493395"/>
                <a:ext cx="640506" cy="485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0" idx="0"/>
                <a:endCxn id="187" idx="2"/>
              </p:cNvCxnSpPr>
              <p:nvPr/>
            </p:nvCxnSpPr>
            <p:spPr>
              <a:xfrm rot="16200000" flipV="1">
                <a:off x="5425303" y="3860994"/>
                <a:ext cx="1527647" cy="9711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82" idx="0"/>
                <a:endCxn id="187" idx="2"/>
              </p:cNvCxnSpPr>
              <p:nvPr/>
            </p:nvCxnSpPr>
            <p:spPr>
              <a:xfrm rot="5400000" flipH="1" flipV="1">
                <a:off x="4912415" y="3402700"/>
                <a:ext cx="611058" cy="9711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207" idx="0"/>
                <a:endCxn id="181" idx="2"/>
              </p:cNvCxnSpPr>
              <p:nvPr/>
            </p:nvCxnSpPr>
            <p:spPr>
              <a:xfrm rot="16200000" flipV="1">
                <a:off x="5397889" y="3322845"/>
                <a:ext cx="3848564" cy="1618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>
                <a:stCxn id="187" idx="0"/>
                <a:endCxn id="181" idx="2"/>
              </p:cNvCxnSpPr>
              <p:nvPr/>
            </p:nvCxnSpPr>
            <p:spPr>
              <a:xfrm rot="5400000" flipH="1" flipV="1">
                <a:off x="5573518" y="2337897"/>
                <a:ext cx="1069352" cy="8093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Rectangle 201"/>
            <p:cNvSpPr/>
            <p:nvPr/>
          </p:nvSpPr>
          <p:spPr>
            <a:xfrm>
              <a:off x="2951855" y="6056442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923036" y="6056442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894217" y="6056442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807760" y="6056444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65398" y="6056443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836579" y="6056443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3127550" y="6213936"/>
              <a:ext cx="301739" cy="299357"/>
              <a:chOff x="1427005" y="3520186"/>
              <a:chExt cx="301739" cy="299357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254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/>
            <p:cNvGrpSpPr/>
            <p:nvPr/>
          </p:nvGrpSpPr>
          <p:grpSpPr>
            <a:xfrm>
              <a:off x="7010976" y="6213936"/>
              <a:ext cx="301739" cy="299357"/>
              <a:chOff x="1434778" y="4060987"/>
              <a:chExt cx="301739" cy="299357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1435572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 rot="5400000">
                <a:off x="1295361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5400000">
                <a:off x="1595511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/>
            <p:cNvGrpSpPr/>
            <p:nvPr/>
          </p:nvGrpSpPr>
          <p:grpSpPr>
            <a:xfrm>
              <a:off x="5069912" y="6213936"/>
              <a:ext cx="301739" cy="299357"/>
              <a:chOff x="6030601" y="6213936"/>
              <a:chExt cx="301739" cy="299357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6031395" y="621393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 rot="5400000">
                <a:off x="5891184" y="6363218"/>
                <a:ext cx="280424" cy="1589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5400000">
                <a:off x="6191334" y="6363218"/>
                <a:ext cx="280424" cy="1589"/>
              </a:xfrm>
              <a:prstGeom prst="line">
                <a:avLst/>
              </a:prstGeom>
              <a:ln w="254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/>
            <p:cNvGrpSpPr/>
            <p:nvPr/>
          </p:nvGrpSpPr>
          <p:grpSpPr>
            <a:xfrm>
              <a:off x="6041092" y="6213936"/>
              <a:ext cx="301739" cy="299357"/>
              <a:chOff x="2184341" y="4112820"/>
              <a:chExt cx="301739" cy="299357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185135" y="4112820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 rot="5400000">
                <a:off x="2044924" y="4262102"/>
                <a:ext cx="280424" cy="1589"/>
              </a:xfrm>
              <a:prstGeom prst="line">
                <a:avLst/>
              </a:prstGeom>
              <a:ln w="254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5400000">
                <a:off x="2345074" y="4262102"/>
                <a:ext cx="280424" cy="1589"/>
              </a:xfrm>
              <a:prstGeom prst="line">
                <a:avLst/>
              </a:prstGeom>
              <a:ln w="254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/>
            <p:cNvGrpSpPr/>
            <p:nvPr/>
          </p:nvGrpSpPr>
          <p:grpSpPr>
            <a:xfrm>
              <a:off x="7965314" y="6213936"/>
              <a:ext cx="301739" cy="299357"/>
              <a:chOff x="3089967" y="3449927"/>
              <a:chExt cx="301739" cy="299357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3090761" y="344992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3" name="Straight Connector 252"/>
              <p:cNvCxnSpPr/>
              <p:nvPr/>
            </p:nvCxnSpPr>
            <p:spPr>
              <a:xfrm rot="5400000">
                <a:off x="2950550" y="3599209"/>
                <a:ext cx="280424" cy="1589"/>
              </a:xfrm>
              <a:prstGeom prst="line">
                <a:avLst/>
              </a:prstGeom>
              <a:ln w="254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rot="5400000">
                <a:off x="3250700" y="3599209"/>
                <a:ext cx="280424" cy="1589"/>
              </a:xfrm>
              <a:prstGeom prst="line">
                <a:avLst/>
              </a:prstGeom>
              <a:ln w="254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4098732" y="6213936"/>
              <a:ext cx="301739" cy="299357"/>
              <a:chOff x="2745253" y="4060987"/>
              <a:chExt cx="301739" cy="299357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2746047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 rot="5400000">
                <a:off x="2605836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5400000">
                <a:off x="2905986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1" name="Group 460"/>
          <p:cNvGrpSpPr/>
          <p:nvPr/>
        </p:nvGrpSpPr>
        <p:grpSpPr>
          <a:xfrm>
            <a:off x="4191070" y="871493"/>
            <a:ext cx="3792025" cy="2170203"/>
            <a:chOff x="4191070" y="871493"/>
            <a:chExt cx="3792025" cy="2170203"/>
          </a:xfrm>
        </p:grpSpPr>
        <p:grpSp>
          <p:nvGrpSpPr>
            <p:cNvPr id="309" name="Group 308"/>
            <p:cNvGrpSpPr/>
            <p:nvPr/>
          </p:nvGrpSpPr>
          <p:grpSpPr>
            <a:xfrm>
              <a:off x="5476688" y="871493"/>
              <a:ext cx="2506407" cy="2170203"/>
              <a:chOff x="3313059" y="2194176"/>
              <a:chExt cx="2506407" cy="2170203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3607931" y="3655228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4861135" y="2194176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050238" y="3237784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Arrow Connector 296"/>
              <p:cNvCxnSpPr>
                <a:stCxn id="264" idx="0"/>
                <a:endCxn id="294" idx="2"/>
              </p:cNvCxnSpPr>
              <p:nvPr/>
            </p:nvCxnSpPr>
            <p:spPr>
              <a:xfrm rot="5400000" flipH="1" flipV="1">
                <a:off x="3425218" y="3829653"/>
                <a:ext cx="291708" cy="2211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>
                <a:stCxn id="265" idx="0"/>
                <a:endCxn id="294" idx="2"/>
              </p:cNvCxnSpPr>
              <p:nvPr/>
            </p:nvCxnSpPr>
            <p:spPr>
              <a:xfrm rot="16200000" flipV="1">
                <a:off x="3646372" y="3829653"/>
                <a:ext cx="291708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Rectangle 298"/>
              <p:cNvSpPr/>
              <p:nvPr/>
            </p:nvSpPr>
            <p:spPr>
              <a:xfrm>
                <a:off x="4492545" y="2820341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" name="Straight Arrow Connector 299"/>
              <p:cNvCxnSpPr>
                <a:stCxn id="266" idx="0"/>
                <a:endCxn id="296" idx="2"/>
              </p:cNvCxnSpPr>
              <p:nvPr/>
            </p:nvCxnSpPr>
            <p:spPr>
              <a:xfrm rot="16200000" flipV="1">
                <a:off x="3879957" y="3620931"/>
                <a:ext cx="709151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>
                <a:stCxn id="294" idx="0"/>
                <a:endCxn id="296" idx="2"/>
              </p:cNvCxnSpPr>
              <p:nvPr/>
            </p:nvCxnSpPr>
            <p:spPr>
              <a:xfrm rot="5400000" flipH="1" flipV="1">
                <a:off x="3763654" y="3294927"/>
                <a:ext cx="278296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Rectangle 301"/>
              <p:cNvSpPr/>
              <p:nvPr/>
            </p:nvSpPr>
            <p:spPr>
              <a:xfrm>
                <a:off x="4934852" y="3655229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3" name="Straight Arrow Connector 302"/>
              <p:cNvCxnSpPr>
                <a:stCxn id="269" idx="0"/>
                <a:endCxn id="302" idx="2"/>
              </p:cNvCxnSpPr>
              <p:nvPr/>
            </p:nvCxnSpPr>
            <p:spPr>
              <a:xfrm rot="16200000" flipV="1">
                <a:off x="4973294" y="3829653"/>
                <a:ext cx="291707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>
                <a:stCxn id="268" idx="0"/>
                <a:endCxn id="302" idx="2"/>
              </p:cNvCxnSpPr>
              <p:nvPr/>
            </p:nvCxnSpPr>
            <p:spPr>
              <a:xfrm rot="5400000" flipH="1" flipV="1">
                <a:off x="4752140" y="3829653"/>
                <a:ext cx="291707" cy="2211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>
                <a:stCxn id="302" idx="0"/>
                <a:endCxn id="299" idx="2"/>
              </p:cNvCxnSpPr>
              <p:nvPr/>
            </p:nvCxnSpPr>
            <p:spPr>
              <a:xfrm rot="16200000" flipV="1">
                <a:off x="4439547" y="3086205"/>
                <a:ext cx="695740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>
                <a:stCxn id="296" idx="0"/>
                <a:endCxn id="299" idx="2"/>
              </p:cNvCxnSpPr>
              <p:nvPr/>
            </p:nvCxnSpPr>
            <p:spPr>
              <a:xfrm rot="5400000" flipH="1" flipV="1">
                <a:off x="4205962" y="2877483"/>
                <a:ext cx="278296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>
                <a:stCxn id="267" idx="0"/>
                <a:endCxn id="295" idx="2"/>
              </p:cNvCxnSpPr>
              <p:nvPr/>
            </p:nvCxnSpPr>
            <p:spPr>
              <a:xfrm rot="16200000" flipV="1">
                <a:off x="4427062" y="2841115"/>
                <a:ext cx="1752760" cy="737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>
                <a:stCxn id="299" idx="0"/>
                <a:endCxn id="295" idx="2"/>
              </p:cNvCxnSpPr>
              <p:nvPr/>
            </p:nvCxnSpPr>
            <p:spPr>
              <a:xfrm rot="5400000" flipH="1" flipV="1">
                <a:off x="4507049" y="2392538"/>
                <a:ext cx="487017" cy="368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 263"/>
              <p:cNvSpPr/>
              <p:nvPr/>
            </p:nvSpPr>
            <p:spPr>
              <a:xfrm>
                <a:off x="3313059" y="4086083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3755366" y="4086083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197673" y="4086083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5524595" y="4086084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639980" y="4086083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082287" y="4086083"/>
                <a:ext cx="294871" cy="27829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0" name="Group 209"/>
              <p:cNvGrpSpPr/>
              <p:nvPr/>
            </p:nvGrpSpPr>
            <p:grpSpPr>
              <a:xfrm>
                <a:off x="3393076" y="4157810"/>
                <a:ext cx="137422" cy="136337"/>
                <a:chOff x="1427005" y="3520186"/>
                <a:chExt cx="301739" cy="299357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1427799" y="352018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/>
                <p:cNvCxnSpPr/>
                <p:nvPr/>
              </p:nvCxnSpPr>
              <p:spPr>
                <a:xfrm rot="5400000">
                  <a:off x="1287588" y="366946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5400000">
                  <a:off x="1587738" y="366946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31"/>
              <p:cNvGrpSpPr/>
              <p:nvPr/>
            </p:nvGrpSpPr>
            <p:grpSpPr>
              <a:xfrm>
                <a:off x="5161713" y="4157810"/>
                <a:ext cx="137422" cy="136337"/>
                <a:chOff x="1434778" y="4060987"/>
                <a:chExt cx="301739" cy="299357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1435572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/>
                <p:cNvCxnSpPr/>
                <p:nvPr/>
              </p:nvCxnSpPr>
              <p:spPr>
                <a:xfrm rot="5400000">
                  <a:off x="1295361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 rot="5400000">
                  <a:off x="1595511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40"/>
              <p:cNvGrpSpPr/>
              <p:nvPr/>
            </p:nvGrpSpPr>
            <p:grpSpPr>
              <a:xfrm>
                <a:off x="4277690" y="4157810"/>
                <a:ext cx="137422" cy="136337"/>
                <a:chOff x="6030601" y="6213936"/>
                <a:chExt cx="301739" cy="299357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6031395" y="621393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 rot="5400000">
                  <a:off x="5891184" y="636321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5400000">
                  <a:off x="6191334" y="636321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45"/>
              <p:cNvGrpSpPr/>
              <p:nvPr/>
            </p:nvGrpSpPr>
            <p:grpSpPr>
              <a:xfrm>
                <a:off x="4719997" y="4157810"/>
                <a:ext cx="137422" cy="136337"/>
                <a:chOff x="2184341" y="4112820"/>
                <a:chExt cx="301739" cy="299357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2185135" y="4112820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/>
                <p:cNvCxnSpPr/>
                <p:nvPr/>
              </p:nvCxnSpPr>
              <p:spPr>
                <a:xfrm rot="5400000">
                  <a:off x="2044924" y="4262102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rot="5400000">
                  <a:off x="2345074" y="4262102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50"/>
              <p:cNvGrpSpPr/>
              <p:nvPr/>
            </p:nvGrpSpPr>
            <p:grpSpPr>
              <a:xfrm>
                <a:off x="5596350" y="4157810"/>
                <a:ext cx="137422" cy="136337"/>
                <a:chOff x="3089967" y="3449927"/>
                <a:chExt cx="301739" cy="299357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3090761" y="344992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/>
                <p:nvPr/>
              </p:nvCxnSpPr>
              <p:spPr>
                <a:xfrm rot="5400000">
                  <a:off x="2950550" y="359920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rot="5400000">
                  <a:off x="3250700" y="359920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55"/>
              <p:cNvGrpSpPr/>
              <p:nvPr/>
            </p:nvGrpSpPr>
            <p:grpSpPr>
              <a:xfrm>
                <a:off x="3835384" y="4157810"/>
                <a:ext cx="137422" cy="136337"/>
                <a:chOff x="2745253" y="4060987"/>
                <a:chExt cx="301739" cy="299357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2746047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Connector 276"/>
                <p:cNvCxnSpPr/>
                <p:nvPr/>
              </p:nvCxnSpPr>
              <p:spPr>
                <a:xfrm rot="5400000">
                  <a:off x="2605836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rot="5400000">
                  <a:off x="2905986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53" name="Straight Arrow Connector 452"/>
            <p:cNvCxnSpPr/>
            <p:nvPr/>
          </p:nvCxnSpPr>
          <p:spPr>
            <a:xfrm>
              <a:off x="4191070" y="1915102"/>
              <a:ext cx="1066760" cy="1588"/>
            </a:xfrm>
            <a:prstGeom prst="straightConnector1">
              <a:avLst/>
            </a:prstGeom>
            <a:ln w="63500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/>
          <p:cNvGrpSpPr/>
          <p:nvPr/>
        </p:nvGrpSpPr>
        <p:grpSpPr>
          <a:xfrm>
            <a:off x="1264438" y="3351184"/>
            <a:ext cx="4047460" cy="3014202"/>
            <a:chOff x="1264438" y="3351184"/>
            <a:chExt cx="4047460" cy="3014202"/>
          </a:xfrm>
        </p:grpSpPr>
        <p:grpSp>
          <p:nvGrpSpPr>
            <p:cNvPr id="451" name="Group 450"/>
            <p:cNvGrpSpPr/>
            <p:nvPr/>
          </p:nvGrpSpPr>
          <p:grpSpPr>
            <a:xfrm>
              <a:off x="1264438" y="4164725"/>
              <a:ext cx="2547306" cy="2200661"/>
              <a:chOff x="1267296" y="3989297"/>
              <a:chExt cx="2547306" cy="2200661"/>
            </a:xfrm>
          </p:grpSpPr>
          <p:sp>
            <p:nvSpPr>
              <p:cNvPr id="311" name="Rectangle 310"/>
              <p:cNvSpPr/>
              <p:nvPr/>
            </p:nvSpPr>
            <p:spPr>
              <a:xfrm>
                <a:off x="1580309" y="5450349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2833513" y="3989297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2022616" y="5032905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Arrow Connector 313"/>
              <p:cNvCxnSpPr>
                <a:endCxn id="311" idx="2"/>
              </p:cNvCxnSpPr>
              <p:nvPr/>
            </p:nvCxnSpPr>
            <p:spPr>
              <a:xfrm rot="5400000" flipH="1" flipV="1">
                <a:off x="1397596" y="5624774"/>
                <a:ext cx="291708" cy="2211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/>
              <p:cNvCxnSpPr>
                <a:endCxn id="311" idx="2"/>
              </p:cNvCxnSpPr>
              <p:nvPr/>
            </p:nvCxnSpPr>
            <p:spPr>
              <a:xfrm rot="16200000" flipV="1">
                <a:off x="1618750" y="5624774"/>
                <a:ext cx="291708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tangle 315"/>
              <p:cNvSpPr/>
              <p:nvPr/>
            </p:nvSpPr>
            <p:spPr>
              <a:xfrm>
                <a:off x="2464923" y="4615462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Arrow Connector 316"/>
              <p:cNvCxnSpPr>
                <a:endCxn id="313" idx="2"/>
              </p:cNvCxnSpPr>
              <p:nvPr/>
            </p:nvCxnSpPr>
            <p:spPr>
              <a:xfrm rot="16200000" flipV="1">
                <a:off x="1852335" y="5416052"/>
                <a:ext cx="709151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/>
              <p:cNvCxnSpPr>
                <a:stCxn id="311" idx="0"/>
                <a:endCxn id="313" idx="2"/>
              </p:cNvCxnSpPr>
              <p:nvPr/>
            </p:nvCxnSpPr>
            <p:spPr>
              <a:xfrm rot="5400000" flipH="1" flipV="1">
                <a:off x="1736032" y="5090048"/>
                <a:ext cx="278296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2907230" y="5450350"/>
                <a:ext cx="147436" cy="13914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Arrow Connector 319"/>
              <p:cNvCxnSpPr>
                <a:endCxn id="319" idx="2"/>
              </p:cNvCxnSpPr>
              <p:nvPr/>
            </p:nvCxnSpPr>
            <p:spPr>
              <a:xfrm rot="16200000" flipV="1">
                <a:off x="2945672" y="5624774"/>
                <a:ext cx="291707" cy="221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/>
              <p:cNvCxnSpPr>
                <a:endCxn id="319" idx="2"/>
              </p:cNvCxnSpPr>
              <p:nvPr/>
            </p:nvCxnSpPr>
            <p:spPr>
              <a:xfrm rot="5400000" flipH="1" flipV="1">
                <a:off x="2724518" y="5624774"/>
                <a:ext cx="291707" cy="2211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/>
              <p:cNvCxnSpPr>
                <a:stCxn id="319" idx="0"/>
                <a:endCxn id="316" idx="2"/>
              </p:cNvCxnSpPr>
              <p:nvPr/>
            </p:nvCxnSpPr>
            <p:spPr>
              <a:xfrm rot="16200000" flipV="1">
                <a:off x="2411925" y="4881326"/>
                <a:ext cx="695740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313" idx="0"/>
                <a:endCxn id="316" idx="2"/>
              </p:cNvCxnSpPr>
              <p:nvPr/>
            </p:nvCxnSpPr>
            <p:spPr>
              <a:xfrm rot="5400000" flipH="1" flipV="1">
                <a:off x="2178340" y="4672604"/>
                <a:ext cx="278296" cy="4423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>
                <a:endCxn id="312" idx="2"/>
              </p:cNvCxnSpPr>
              <p:nvPr/>
            </p:nvCxnSpPr>
            <p:spPr>
              <a:xfrm rot="16200000" flipV="1">
                <a:off x="2399440" y="4636236"/>
                <a:ext cx="1752760" cy="737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>
                <a:stCxn id="316" idx="0"/>
                <a:endCxn id="312" idx="2"/>
              </p:cNvCxnSpPr>
              <p:nvPr/>
            </p:nvCxnSpPr>
            <p:spPr>
              <a:xfrm rot="5400000" flipH="1" flipV="1">
                <a:off x="2479427" y="4187659"/>
                <a:ext cx="487017" cy="368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6" name="TextBox 355"/>
              <p:cNvSpPr txBox="1"/>
              <p:nvPr/>
            </p:nvSpPr>
            <p:spPr>
              <a:xfrm>
                <a:off x="1267296" y="5817707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1718675" y="5820626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2170052" y="5820626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2612360" y="5820626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3031910" y="5820626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3474218" y="5820626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456" name="Straight Arrow Connector 455"/>
            <p:cNvCxnSpPr/>
            <p:nvPr/>
          </p:nvCxnSpPr>
          <p:spPr>
            <a:xfrm rot="10800000" flipV="1">
              <a:off x="3617483" y="3351184"/>
              <a:ext cx="1694415" cy="1189946"/>
            </a:xfrm>
            <a:prstGeom prst="straightConnector1">
              <a:avLst/>
            </a:prstGeom>
            <a:ln w="63500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4062256" y="3637479"/>
            <a:ext cx="3978703" cy="2815240"/>
            <a:chOff x="4062256" y="3637479"/>
            <a:chExt cx="3978703" cy="2815240"/>
          </a:xfrm>
        </p:grpSpPr>
        <p:grpSp>
          <p:nvGrpSpPr>
            <p:cNvPr id="450" name="Group 449"/>
            <p:cNvGrpSpPr/>
            <p:nvPr/>
          </p:nvGrpSpPr>
          <p:grpSpPr>
            <a:xfrm>
              <a:off x="5257830" y="3637479"/>
              <a:ext cx="2783129" cy="2815240"/>
              <a:chOff x="5403764" y="3804631"/>
              <a:chExt cx="2783129" cy="2815240"/>
            </a:xfrm>
          </p:grpSpPr>
          <p:cxnSp>
            <p:nvCxnSpPr>
              <p:cNvPr id="365" name="Straight Arrow Connector 364"/>
              <p:cNvCxnSpPr>
                <a:stCxn id="377" idx="0"/>
                <a:endCxn id="384" idx="2"/>
              </p:cNvCxnSpPr>
              <p:nvPr/>
            </p:nvCxnSpPr>
            <p:spPr>
              <a:xfrm rot="5400000" flipH="1" flipV="1">
                <a:off x="5587524" y="6042288"/>
                <a:ext cx="194683" cy="221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>
                <a:stCxn id="378" idx="0"/>
                <a:endCxn id="384" idx="2"/>
              </p:cNvCxnSpPr>
              <p:nvPr/>
            </p:nvCxnSpPr>
            <p:spPr>
              <a:xfrm rot="16200000" flipV="1">
                <a:off x="5820056" y="6031574"/>
                <a:ext cx="194683" cy="2432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>
                <a:stCxn id="379" idx="0"/>
                <a:endCxn id="385" idx="2"/>
              </p:cNvCxnSpPr>
              <p:nvPr/>
            </p:nvCxnSpPr>
            <p:spPr>
              <a:xfrm rot="16200000" flipV="1">
                <a:off x="6061492" y="5749963"/>
                <a:ext cx="818331" cy="1828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384" idx="0"/>
                <a:endCxn id="385" idx="2"/>
              </p:cNvCxnSpPr>
              <p:nvPr/>
            </p:nvCxnSpPr>
            <p:spPr>
              <a:xfrm rot="5400000" flipH="1" flipV="1">
                <a:off x="5960353" y="5267630"/>
                <a:ext cx="254315" cy="5834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stCxn id="381" idx="0"/>
                <a:endCxn id="386" idx="2"/>
              </p:cNvCxnSpPr>
              <p:nvPr/>
            </p:nvCxnSpPr>
            <p:spPr>
              <a:xfrm rot="16200000" flipV="1">
                <a:off x="7246171" y="5999563"/>
                <a:ext cx="291708" cy="210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>
                <a:stCxn id="380" idx="0"/>
                <a:endCxn id="386" idx="2"/>
              </p:cNvCxnSpPr>
              <p:nvPr/>
            </p:nvCxnSpPr>
            <p:spPr>
              <a:xfrm rot="5400000" flipH="1" flipV="1">
                <a:off x="7044511" y="6008145"/>
                <a:ext cx="291707" cy="193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>
                <a:stCxn id="386" idx="0"/>
                <a:endCxn id="387" idx="2"/>
              </p:cNvCxnSpPr>
              <p:nvPr/>
            </p:nvCxnSpPr>
            <p:spPr>
              <a:xfrm rot="16200000" flipV="1">
                <a:off x="6699684" y="5002277"/>
                <a:ext cx="737453" cy="4369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>
                <a:stCxn id="385" idx="0"/>
                <a:endCxn id="387" idx="2"/>
              </p:cNvCxnSpPr>
              <p:nvPr/>
            </p:nvCxnSpPr>
            <p:spPr>
              <a:xfrm rot="5400000" flipH="1" flipV="1">
                <a:off x="6509165" y="4722127"/>
                <a:ext cx="210831" cy="4706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>
                <a:stCxn id="382" idx="0"/>
                <a:endCxn id="388" idx="2"/>
              </p:cNvCxnSpPr>
              <p:nvPr/>
            </p:nvCxnSpPr>
            <p:spPr>
              <a:xfrm rot="16200000" flipV="1">
                <a:off x="6590694" y="4824530"/>
                <a:ext cx="2076574" cy="7754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>
                <a:stCxn id="387" idx="0"/>
                <a:endCxn id="388" idx="2"/>
              </p:cNvCxnSpPr>
              <p:nvPr/>
            </p:nvCxnSpPr>
            <p:spPr>
              <a:xfrm rot="5400000" flipH="1" flipV="1">
                <a:off x="6891213" y="4132665"/>
                <a:ext cx="308750" cy="391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TextBox 376"/>
              <p:cNvSpPr txBox="1"/>
              <p:nvPr/>
            </p:nvSpPr>
            <p:spPr>
              <a:xfrm>
                <a:off x="5403764" y="6250538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A</a:t>
                </a:r>
                <a:endParaRPr lang="en-US" i="1" dirty="0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5868828" y="6250538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F</a:t>
                </a:r>
                <a:endParaRPr lang="en-US" i="1" dirty="0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6391875" y="6250539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</a:t>
                </a:r>
                <a:endParaRPr lang="en-US" i="1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6923633" y="6250537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</a:t>
                </a:r>
                <a:endParaRPr lang="en-US" i="1" dirty="0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7326953" y="6250538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E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7846509" y="6250537"/>
                <a:ext cx="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D</a:t>
                </a:r>
                <a:endParaRPr lang="en-US" i="1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5552528" y="5686523"/>
                <a:ext cx="486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FA</a:t>
                </a:r>
                <a:endParaRPr lang="en-US" i="1" dirty="0"/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6095992" y="5062876"/>
                <a:ext cx="566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FAB</a:t>
                </a:r>
                <a:endParaRPr lang="en-US" i="1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7003650" y="5589498"/>
                <a:ext cx="566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 CE</a:t>
                </a:r>
                <a:endParaRPr lang="en-US" i="1" dirty="0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6456864" y="4482713"/>
                <a:ext cx="786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FABCE</a:t>
                </a:r>
                <a:endParaRPr lang="en-US" i="1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6740059" y="3804631"/>
                <a:ext cx="1002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FABCED</a:t>
                </a:r>
                <a:endParaRPr lang="en-US" i="1" dirty="0"/>
              </a:p>
            </p:txBody>
          </p:sp>
        </p:grpSp>
        <p:cxnSp>
          <p:nvCxnSpPr>
            <p:cNvPr id="459" name="Straight Arrow Connector 458"/>
            <p:cNvCxnSpPr/>
            <p:nvPr/>
          </p:nvCxnSpPr>
          <p:spPr>
            <a:xfrm>
              <a:off x="4062256" y="5206745"/>
              <a:ext cx="1066760" cy="1588"/>
            </a:xfrm>
            <a:prstGeom prst="straightConnector1">
              <a:avLst/>
            </a:prstGeom>
            <a:ln w="63500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69940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Implications of SAS-to-RCFG Conversion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117928" y="1434086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string S, a SAS encoding S can be converted to a RCFG encoding S of the same size. 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17928" y="3100813"/>
            <a:ext cx="924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Thus, </a:t>
            </a:r>
            <a:r>
              <a:rPr lang="en-US" sz="2800" dirty="0" err="1" smtClean="0"/>
              <a:t>RCFGs</a:t>
            </a:r>
            <a:r>
              <a:rPr lang="en-US" sz="2800" dirty="0" smtClean="0"/>
              <a:t> </a:t>
            </a:r>
            <a:r>
              <a:rPr lang="en-US" sz="2800" dirty="0" smtClean="0"/>
              <a:t>are at least as good at encoding strings as </a:t>
            </a:r>
            <a:r>
              <a:rPr lang="en-US" sz="2800" dirty="0" err="1" smtClean="0"/>
              <a:t>SASs</a:t>
            </a:r>
            <a:r>
              <a:rPr lang="en-US" sz="2800" dirty="0" smtClean="0"/>
              <a:t>. 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7928" y="4284279"/>
            <a:ext cx="924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Question: Can a RCFG be converted to a SAS too?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17928" y="4807499"/>
            <a:ext cx="924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Answer: Yes, but the conversion produces a SAS 12x larger.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35" grpId="0"/>
      <p:bldP spid="2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69940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RCFG-to-SAS Conversion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117928" y="998678"/>
            <a:ext cx="902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natural idea is to do a SAS-to-RCFG conversion in reverse:</a:t>
            </a:r>
          </a:p>
        </p:txBody>
      </p:sp>
      <p:grpSp>
        <p:nvGrpSpPr>
          <p:cNvPr id="10" name="Group 449"/>
          <p:cNvGrpSpPr/>
          <p:nvPr/>
        </p:nvGrpSpPr>
        <p:grpSpPr>
          <a:xfrm>
            <a:off x="2118295" y="1887709"/>
            <a:ext cx="1992900" cy="2391565"/>
            <a:chOff x="5403764" y="3641353"/>
            <a:chExt cx="2783129" cy="3339876"/>
          </a:xfrm>
        </p:grpSpPr>
        <p:cxnSp>
          <p:nvCxnSpPr>
            <p:cNvPr id="12" name="Straight Arrow Connector 11"/>
            <p:cNvCxnSpPr>
              <a:stCxn id="22" idx="0"/>
              <a:endCxn id="28" idx="2"/>
            </p:cNvCxnSpPr>
            <p:nvPr/>
          </p:nvCxnSpPr>
          <p:spPr>
            <a:xfrm rot="5400000" flipH="1" flipV="1">
              <a:off x="5582344" y="5959223"/>
              <a:ext cx="282929" cy="29970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3" idx="0"/>
              <a:endCxn id="28" idx="2"/>
            </p:cNvCxnSpPr>
            <p:nvPr/>
          </p:nvCxnSpPr>
          <p:spPr>
            <a:xfrm rot="16200000" flipV="1">
              <a:off x="5814876" y="6026393"/>
              <a:ext cx="282929" cy="1653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4" idx="0"/>
              <a:endCxn id="29" idx="2"/>
            </p:cNvCxnSpPr>
            <p:nvPr/>
          </p:nvCxnSpPr>
          <p:spPr>
            <a:xfrm rot="16200000" flipV="1">
              <a:off x="6041844" y="5730316"/>
              <a:ext cx="857626" cy="1828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29" idx="2"/>
            </p:cNvCxnSpPr>
            <p:nvPr/>
          </p:nvCxnSpPr>
          <p:spPr>
            <a:xfrm flipV="1">
              <a:off x="5868831" y="5392914"/>
              <a:ext cx="510413" cy="248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0"/>
              <a:endCxn id="30" idx="2"/>
            </p:cNvCxnSpPr>
            <p:nvPr/>
          </p:nvCxnSpPr>
          <p:spPr>
            <a:xfrm rot="16200000" flipV="1">
              <a:off x="7249201" y="6002596"/>
              <a:ext cx="285648" cy="210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5" idx="0"/>
              <a:endCxn id="30" idx="2"/>
            </p:cNvCxnSpPr>
            <p:nvPr/>
          </p:nvCxnSpPr>
          <p:spPr>
            <a:xfrm rot="5400000" flipH="1" flipV="1">
              <a:off x="7047540" y="6011178"/>
              <a:ext cx="285648" cy="193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31" idx="2"/>
            </p:cNvCxnSpPr>
            <p:nvPr/>
          </p:nvCxnSpPr>
          <p:spPr>
            <a:xfrm rot="16200000" flipV="1">
              <a:off x="6616316" y="5010067"/>
              <a:ext cx="858556" cy="3913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31" idx="2"/>
            </p:cNvCxnSpPr>
            <p:nvPr/>
          </p:nvCxnSpPr>
          <p:spPr>
            <a:xfrm flipV="1">
              <a:off x="6456866" y="4776467"/>
              <a:ext cx="393050" cy="2966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7" idx="0"/>
              <a:endCxn id="32" idx="2"/>
            </p:cNvCxnSpPr>
            <p:nvPr/>
          </p:nvCxnSpPr>
          <p:spPr>
            <a:xfrm rot="16200000" flipV="1">
              <a:off x="6539296" y="4773135"/>
              <a:ext cx="2179369" cy="775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32" idx="2"/>
            </p:cNvCxnSpPr>
            <p:nvPr/>
          </p:nvCxnSpPr>
          <p:spPr>
            <a:xfrm rot="5400000" flipH="1" flipV="1">
              <a:off x="6885347" y="4109458"/>
              <a:ext cx="394201" cy="31762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403764" y="6250537"/>
              <a:ext cx="340384" cy="73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A</a:t>
              </a:r>
              <a:endParaRPr lang="en-US" sz="140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68828" y="6250537"/>
              <a:ext cx="340384" cy="73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F</a:t>
              </a:r>
              <a:endParaRPr lang="en-US" sz="140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1875" y="6250540"/>
              <a:ext cx="340384" cy="73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B</a:t>
              </a:r>
              <a:endParaRPr lang="en-US" sz="1400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23633" y="6250540"/>
              <a:ext cx="340384" cy="73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C</a:t>
              </a:r>
              <a:endParaRPr lang="en-US" sz="1400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26952" y="6250540"/>
              <a:ext cx="340384" cy="73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46509" y="6250540"/>
              <a:ext cx="340384" cy="73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D</a:t>
              </a:r>
              <a:endParaRPr lang="en-US" sz="1400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30413" y="5537791"/>
              <a:ext cx="486491" cy="429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</a:t>
              </a:r>
              <a:r>
                <a:rPr lang="en-US" sz="1400" baseline="-25000" dirty="0" smtClean="0"/>
                <a:t>4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5991" y="4963097"/>
              <a:ext cx="566508" cy="429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S</a:t>
              </a:r>
              <a:r>
                <a:rPr lang="en-US" sz="1400" baseline="-25000" dirty="0" smtClean="0"/>
                <a:t>3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03651" y="5535075"/>
              <a:ext cx="566508" cy="429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 </a:t>
              </a:r>
              <a:r>
                <a:rPr lang="en-US" sz="1400" dirty="0" smtClean="0"/>
                <a:t>S</a:t>
              </a:r>
              <a:r>
                <a:rPr lang="en-US" sz="1400" baseline="-25000" dirty="0" smtClean="0"/>
                <a:t>5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56865" y="4346649"/>
              <a:ext cx="786101" cy="429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S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40058" y="3641353"/>
              <a:ext cx="1002403" cy="429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  S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4230105" y="2918235"/>
            <a:ext cx="1066760" cy="1588"/>
          </a:xfrm>
          <a:prstGeom prst="straightConnector1">
            <a:avLst/>
          </a:prstGeom>
          <a:ln w="63500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385324" y="2139756"/>
            <a:ext cx="1848101" cy="1600201"/>
            <a:chOff x="2951855" y="1902351"/>
            <a:chExt cx="5503359" cy="4765151"/>
          </a:xfrm>
        </p:grpSpPr>
        <p:grpSp>
          <p:nvGrpSpPr>
            <p:cNvPr id="34" name="Group 178"/>
            <p:cNvGrpSpPr/>
            <p:nvPr/>
          </p:nvGrpSpPr>
          <p:grpSpPr>
            <a:xfrm>
              <a:off x="3275582" y="1902351"/>
              <a:ext cx="4855905" cy="4154093"/>
              <a:chOff x="3275582" y="1902351"/>
              <a:chExt cx="4855905" cy="415409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599309" y="5110406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350990" y="1902351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70490" y="4193819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stCxn id="35" idx="0"/>
                <a:endCxn id="66" idx="2"/>
              </p:cNvCxnSpPr>
              <p:nvPr/>
            </p:nvCxnSpPr>
            <p:spPr>
              <a:xfrm rot="5400000" flipH="1" flipV="1">
                <a:off x="3198124" y="5493394"/>
                <a:ext cx="640507" cy="485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36" idx="0"/>
                <a:endCxn id="66" idx="2"/>
              </p:cNvCxnSpPr>
              <p:nvPr/>
            </p:nvCxnSpPr>
            <p:spPr>
              <a:xfrm rot="16200000" flipV="1">
                <a:off x="3683715" y="5493394"/>
                <a:ext cx="640507" cy="485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5541671" y="3277232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stCxn id="37" idx="0"/>
                <a:endCxn id="68" idx="2"/>
              </p:cNvCxnSpPr>
              <p:nvPr/>
            </p:nvCxnSpPr>
            <p:spPr>
              <a:xfrm rot="16200000" flipV="1">
                <a:off x="4196602" y="5035100"/>
                <a:ext cx="1557094" cy="485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6" idx="0"/>
                <a:endCxn id="68" idx="2"/>
              </p:cNvCxnSpPr>
              <p:nvPr/>
            </p:nvCxnSpPr>
            <p:spPr>
              <a:xfrm rot="5400000" flipH="1" flipV="1">
                <a:off x="3941234" y="4319287"/>
                <a:ext cx="611058" cy="9711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6512852" y="5110408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40" idx="0"/>
                <a:endCxn id="74" idx="2"/>
              </p:cNvCxnSpPr>
              <p:nvPr/>
            </p:nvCxnSpPr>
            <p:spPr>
              <a:xfrm rot="16200000" flipV="1">
                <a:off x="6597258" y="5493395"/>
                <a:ext cx="640506" cy="485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39" idx="0"/>
                <a:endCxn id="74" idx="2"/>
              </p:cNvCxnSpPr>
              <p:nvPr/>
            </p:nvCxnSpPr>
            <p:spPr>
              <a:xfrm rot="5400000" flipH="1" flipV="1">
                <a:off x="6111667" y="5493395"/>
                <a:ext cx="640506" cy="485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4" idx="0"/>
                <a:endCxn id="71" idx="2"/>
              </p:cNvCxnSpPr>
              <p:nvPr/>
            </p:nvCxnSpPr>
            <p:spPr>
              <a:xfrm rot="16200000" flipV="1">
                <a:off x="5425303" y="3860994"/>
                <a:ext cx="1527647" cy="9711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68" idx="0"/>
                <a:endCxn id="71" idx="2"/>
              </p:cNvCxnSpPr>
              <p:nvPr/>
            </p:nvCxnSpPr>
            <p:spPr>
              <a:xfrm rot="5400000" flipH="1" flipV="1">
                <a:off x="4912415" y="3402700"/>
                <a:ext cx="611058" cy="9711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38" idx="0"/>
                <a:endCxn id="67" idx="2"/>
              </p:cNvCxnSpPr>
              <p:nvPr/>
            </p:nvCxnSpPr>
            <p:spPr>
              <a:xfrm rot="16200000" flipV="1">
                <a:off x="5397889" y="3322845"/>
                <a:ext cx="3848564" cy="1618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1" idx="0"/>
                <a:endCxn id="67" idx="2"/>
              </p:cNvCxnSpPr>
              <p:nvPr/>
            </p:nvCxnSpPr>
            <p:spPr>
              <a:xfrm rot="5400000" flipH="1" flipV="1">
                <a:off x="5573518" y="2337897"/>
                <a:ext cx="1069352" cy="8093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>
              <a:off x="2951855" y="6056442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23036" y="6056442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94217" y="6056442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7760" y="6056444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65398" y="6056443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36579" y="6056443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209"/>
            <p:cNvGrpSpPr/>
            <p:nvPr/>
          </p:nvGrpSpPr>
          <p:grpSpPr>
            <a:xfrm>
              <a:off x="3127550" y="6213936"/>
              <a:ext cx="301739" cy="299357"/>
              <a:chOff x="1427005" y="3520186"/>
              <a:chExt cx="301739" cy="29935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254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231"/>
            <p:cNvGrpSpPr/>
            <p:nvPr/>
          </p:nvGrpSpPr>
          <p:grpSpPr>
            <a:xfrm>
              <a:off x="7010976" y="6213936"/>
              <a:ext cx="301739" cy="299357"/>
              <a:chOff x="1434778" y="4060987"/>
              <a:chExt cx="301739" cy="29935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435572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rot="5400000">
                <a:off x="1295361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1595511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240"/>
            <p:cNvGrpSpPr/>
            <p:nvPr/>
          </p:nvGrpSpPr>
          <p:grpSpPr>
            <a:xfrm>
              <a:off x="5069912" y="6213936"/>
              <a:ext cx="301739" cy="299357"/>
              <a:chOff x="6030601" y="6213936"/>
              <a:chExt cx="301739" cy="299357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031395" y="621393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rot="5400000">
                <a:off x="5891184" y="6363218"/>
                <a:ext cx="280424" cy="1589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6191334" y="6363218"/>
                <a:ext cx="280424" cy="1589"/>
              </a:xfrm>
              <a:prstGeom prst="line">
                <a:avLst/>
              </a:prstGeom>
              <a:ln w="254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245"/>
            <p:cNvGrpSpPr/>
            <p:nvPr/>
          </p:nvGrpSpPr>
          <p:grpSpPr>
            <a:xfrm>
              <a:off x="6041092" y="6213936"/>
              <a:ext cx="301739" cy="299357"/>
              <a:chOff x="2184341" y="4112820"/>
              <a:chExt cx="301739" cy="29935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185135" y="4112820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rot="5400000">
                <a:off x="2044924" y="4262102"/>
                <a:ext cx="280424" cy="1589"/>
              </a:xfrm>
              <a:prstGeom prst="line">
                <a:avLst/>
              </a:prstGeom>
              <a:ln w="254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2345074" y="4262102"/>
                <a:ext cx="280424" cy="1589"/>
              </a:xfrm>
              <a:prstGeom prst="line">
                <a:avLst/>
              </a:prstGeom>
              <a:ln w="254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250"/>
            <p:cNvGrpSpPr/>
            <p:nvPr/>
          </p:nvGrpSpPr>
          <p:grpSpPr>
            <a:xfrm>
              <a:off x="7965314" y="6213936"/>
              <a:ext cx="301739" cy="299357"/>
              <a:chOff x="3089967" y="3449927"/>
              <a:chExt cx="301739" cy="29935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090761" y="344992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5400000">
                <a:off x="2950550" y="3599209"/>
                <a:ext cx="280424" cy="1589"/>
              </a:xfrm>
              <a:prstGeom prst="line">
                <a:avLst/>
              </a:prstGeom>
              <a:ln w="254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3250700" y="3599209"/>
                <a:ext cx="280424" cy="1589"/>
              </a:xfrm>
              <a:prstGeom prst="line">
                <a:avLst/>
              </a:prstGeom>
              <a:ln w="254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255"/>
            <p:cNvGrpSpPr/>
            <p:nvPr/>
          </p:nvGrpSpPr>
          <p:grpSpPr>
            <a:xfrm>
              <a:off x="4098732" y="6213936"/>
              <a:ext cx="301739" cy="299357"/>
              <a:chOff x="2745253" y="4060987"/>
              <a:chExt cx="301739" cy="29935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6047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>
                <a:off x="2605836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2905986" y="4210269"/>
                <a:ext cx="280424" cy="1589"/>
              </a:xfrm>
              <a:prstGeom prst="line">
                <a:avLst/>
              </a:prstGeom>
              <a:ln w="254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117928" y="4284679"/>
            <a:ext cx="9026071" cy="2361704"/>
            <a:chOff x="117928" y="4284679"/>
            <a:chExt cx="9026071" cy="2361704"/>
          </a:xfrm>
        </p:grpSpPr>
        <p:sp>
          <p:nvSpPr>
            <p:cNvPr id="87" name="TextBox 86"/>
            <p:cNvSpPr txBox="1"/>
            <p:nvPr/>
          </p:nvSpPr>
          <p:spPr>
            <a:xfrm>
              <a:off x="117928" y="4284679"/>
              <a:ext cx="9026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This requires converting productions to mixings:</a:t>
              </a:r>
            </a:p>
          </p:txBody>
        </p:sp>
        <p:grpSp>
          <p:nvGrpSpPr>
            <p:cNvPr id="163" name="Group 200"/>
            <p:cNvGrpSpPr/>
            <p:nvPr/>
          </p:nvGrpSpPr>
          <p:grpSpPr>
            <a:xfrm>
              <a:off x="1738299" y="5390835"/>
              <a:ext cx="1931274" cy="1138773"/>
              <a:chOff x="5577114" y="1935781"/>
              <a:chExt cx="2233385" cy="1316913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5577114" y="1935781"/>
                <a:ext cx="2233385" cy="1316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</a:t>
                </a:r>
                <a:r>
                  <a:rPr lang="en-US" sz="3200" baseline="-25000" dirty="0"/>
                  <a:t>3</a:t>
                </a:r>
                <a:r>
                  <a:rPr lang="en-US" sz="3200" dirty="0" smtClean="0"/>
                  <a:t>       S</a:t>
                </a:r>
                <a:r>
                  <a:rPr lang="en-US" sz="3200" baseline="-25000" dirty="0" smtClean="0"/>
                  <a:t>4</a:t>
                </a:r>
                <a:r>
                  <a:rPr lang="en-US" sz="3200" i="1" dirty="0"/>
                  <a:t>B</a:t>
                </a:r>
                <a:endParaRPr lang="en-US" sz="3200" i="1" dirty="0" smtClean="0"/>
              </a:p>
              <a:p>
                <a:r>
                  <a:rPr lang="en-US" sz="3600" dirty="0" smtClean="0">
                    <a:latin typeface="Wingdings"/>
                    <a:ea typeface="Wingdings"/>
                    <a:cs typeface="Wingdings"/>
                    <a:sym typeface="Wingdings"/>
                  </a:rPr>
                  <a:t> </a:t>
                </a:r>
                <a:endParaRPr lang="en-US" sz="3600" dirty="0"/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 rot="10800000">
                <a:off x="6159498" y="2292858"/>
                <a:ext cx="462643" cy="1588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Straight Arrow Connector 165"/>
            <p:cNvCxnSpPr/>
            <p:nvPr/>
          </p:nvCxnSpPr>
          <p:spPr>
            <a:xfrm>
              <a:off x="4230105" y="5700984"/>
              <a:ext cx="1066760" cy="1588"/>
            </a:xfrm>
            <a:prstGeom prst="straightConnector1">
              <a:avLst/>
            </a:prstGeom>
            <a:ln w="63500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7568004" y="6035325"/>
              <a:ext cx="647454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13"/>
            <p:cNvGrpSpPr/>
            <p:nvPr/>
          </p:nvGrpSpPr>
          <p:grpSpPr>
            <a:xfrm>
              <a:off x="7709609" y="6156188"/>
              <a:ext cx="344714" cy="369332"/>
              <a:chOff x="6024418" y="6162103"/>
              <a:chExt cx="344714" cy="369332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6031395" y="621393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rot="5400000">
                <a:off x="5891184" y="636321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>
                <a:off x="6191334" y="6363218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6024418" y="616210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6044138" y="6035325"/>
              <a:ext cx="1048233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584444" y="6192819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/>
            <p:cNvCxnSpPr/>
            <p:nvPr/>
          </p:nvCxnSpPr>
          <p:spPr>
            <a:xfrm rot="5400000">
              <a:off x="6744383" y="6342101"/>
              <a:ext cx="280424" cy="158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6577467" y="6140986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282991" y="6192819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/>
            <p:nvPr/>
          </p:nvCxnSpPr>
          <p:spPr>
            <a:xfrm rot="5400000">
              <a:off x="6142780" y="6342101"/>
              <a:ext cx="280424" cy="1589"/>
            </a:xfrm>
            <a:prstGeom prst="line">
              <a:avLst/>
            </a:prstGeom>
            <a:ln w="38100" cap="rnd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276014" y="6140986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543453" y="4982662"/>
              <a:ext cx="1392947" cy="6110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791377" y="5140156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 rot="5400000">
              <a:off x="6651166" y="5289438"/>
              <a:ext cx="280424" cy="1589"/>
            </a:xfrm>
            <a:prstGeom prst="line">
              <a:avLst/>
            </a:prstGeom>
            <a:ln w="38100" cap="rnd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6784400" y="5088323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4" name="Straight Arrow Connector 183"/>
            <p:cNvCxnSpPr>
              <a:endCxn id="167" idx="0"/>
            </p:cNvCxnSpPr>
            <p:nvPr/>
          </p:nvCxnSpPr>
          <p:spPr>
            <a:xfrm rot="16200000" flipH="1">
              <a:off x="7509067" y="5652660"/>
              <a:ext cx="441603" cy="323725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73" idx="0"/>
            </p:cNvCxnSpPr>
            <p:nvPr/>
          </p:nvCxnSpPr>
          <p:spPr>
            <a:xfrm rot="10800000" flipV="1">
              <a:off x="6568255" y="5590761"/>
              <a:ext cx="447746" cy="44456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/>
            <p:cNvSpPr/>
            <p:nvPr/>
          </p:nvSpPr>
          <p:spPr>
            <a:xfrm>
              <a:off x="7092830" y="5140156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085853" y="5088323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399163" y="5140080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5400000">
              <a:off x="7559102" y="5289362"/>
              <a:ext cx="280424" cy="1589"/>
            </a:xfrm>
            <a:prstGeom prst="line">
              <a:avLst/>
            </a:prstGeom>
            <a:ln w="381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7392186" y="5088247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184"/>
          <p:cNvSpPr txBox="1"/>
          <p:nvPr/>
        </p:nvSpPr>
        <p:spPr>
          <a:xfrm>
            <a:off x="117929" y="5708824"/>
            <a:ext cx="902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glues</a:t>
            </a:r>
            <a:r>
              <a:rPr lang="en-US" sz="2800" dirty="0" smtClean="0"/>
              <a:t> can’t </a:t>
            </a:r>
            <a:r>
              <a:rPr lang="en-US" sz="2800" dirty="0" smtClean="0"/>
              <a:t>match!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7929" y="816437"/>
            <a:ext cx="902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requires converting productions to mixings:</a:t>
            </a:r>
          </a:p>
        </p:txBody>
      </p:sp>
      <p:grpSp>
        <p:nvGrpSpPr>
          <p:cNvPr id="34" name="Group 200"/>
          <p:cNvGrpSpPr/>
          <p:nvPr/>
        </p:nvGrpSpPr>
        <p:grpSpPr>
          <a:xfrm>
            <a:off x="1738300" y="2082409"/>
            <a:ext cx="1931274" cy="1138773"/>
            <a:chOff x="5577114" y="1935781"/>
            <a:chExt cx="2233385" cy="1316913"/>
          </a:xfrm>
        </p:grpSpPr>
        <p:sp>
          <p:nvSpPr>
            <p:cNvPr id="90" name="TextBox 89"/>
            <p:cNvSpPr txBox="1"/>
            <p:nvPr/>
          </p:nvSpPr>
          <p:spPr>
            <a:xfrm>
              <a:off x="5577114" y="1935781"/>
              <a:ext cx="2233385" cy="131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S</a:t>
              </a:r>
              <a:r>
                <a:rPr lang="en-US" sz="3200" baseline="-25000" dirty="0"/>
                <a:t>3</a:t>
              </a:r>
              <a:r>
                <a:rPr lang="en-US" sz="3200" dirty="0" smtClean="0"/>
                <a:t>       S</a:t>
              </a:r>
              <a:r>
                <a:rPr lang="en-US" sz="3200" baseline="-25000" dirty="0" smtClean="0"/>
                <a:t>4</a:t>
              </a:r>
              <a:r>
                <a:rPr lang="en-US" sz="3200" i="1" dirty="0"/>
                <a:t>B</a:t>
              </a:r>
              <a:endParaRPr lang="en-US" sz="3200" i="1" dirty="0" smtClean="0"/>
            </a:p>
            <a:p>
              <a:r>
                <a:rPr lang="en-US" sz="3600" dirty="0" smtClean="0">
                  <a:latin typeface="Wingdings"/>
                  <a:ea typeface="Wingdings"/>
                  <a:cs typeface="Wingdings"/>
                  <a:sym typeface="Wingdings"/>
                </a:rPr>
                <a:t> </a:t>
              </a:r>
              <a:endParaRPr lang="en-US" sz="3600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0800000">
              <a:off x="6159498" y="2292858"/>
              <a:ext cx="462643" cy="158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>
            <a:off x="4230106" y="2392558"/>
            <a:ext cx="1066760" cy="1588"/>
          </a:xfrm>
          <a:prstGeom prst="straightConnector1">
            <a:avLst/>
          </a:prstGeom>
          <a:ln w="63500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568005" y="2726899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13"/>
          <p:cNvGrpSpPr/>
          <p:nvPr/>
        </p:nvGrpSpPr>
        <p:grpSpPr>
          <a:xfrm>
            <a:off x="7709610" y="2847762"/>
            <a:ext cx="344714" cy="369332"/>
            <a:chOff x="6024418" y="6162103"/>
            <a:chExt cx="344714" cy="369332"/>
          </a:xfrm>
        </p:grpSpPr>
        <p:sp>
          <p:nvSpPr>
            <p:cNvPr id="115" name="Rectangle 114"/>
            <p:cNvSpPr/>
            <p:nvPr/>
          </p:nvSpPr>
          <p:spPr>
            <a:xfrm>
              <a:off x="6031395" y="6213936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5891184" y="6363218"/>
              <a:ext cx="280424" cy="158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191334" y="6363218"/>
              <a:ext cx="280424" cy="1589"/>
            </a:xfrm>
            <a:prstGeom prst="line">
              <a:avLst/>
            </a:prstGeom>
            <a:ln w="381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024418" y="6162103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6044139" y="2726899"/>
            <a:ext cx="1048233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584445" y="2884393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rot="5400000">
            <a:off x="6744384" y="3033675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77468" y="2832560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282992" y="2884393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rot="5400000">
            <a:off x="6142781" y="3033675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276015" y="2832560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43454" y="1674236"/>
            <a:ext cx="1392947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6791378" y="1831730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rot="5400000">
            <a:off x="6651167" y="1981012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784401" y="1779897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7" name="Straight Arrow Connector 156"/>
          <p:cNvCxnSpPr>
            <a:endCxn id="100" idx="0"/>
          </p:cNvCxnSpPr>
          <p:nvPr/>
        </p:nvCxnSpPr>
        <p:spPr>
          <a:xfrm rot="16200000" flipH="1">
            <a:off x="7509068" y="2344234"/>
            <a:ext cx="441603" cy="323725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98" idx="0"/>
          </p:cNvCxnSpPr>
          <p:nvPr/>
        </p:nvCxnSpPr>
        <p:spPr>
          <a:xfrm rot="10800000" flipV="1">
            <a:off x="6568256" y="2282335"/>
            <a:ext cx="447746" cy="444564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17929" y="3525313"/>
            <a:ext cx="9026071" cy="584776"/>
            <a:chOff x="117929" y="3525313"/>
            <a:chExt cx="9026071" cy="584776"/>
          </a:xfrm>
        </p:grpSpPr>
        <p:cxnSp>
          <p:nvCxnSpPr>
            <p:cNvPr id="184" name="Straight Arrow Connector 183"/>
            <p:cNvCxnSpPr/>
            <p:nvPr/>
          </p:nvCxnSpPr>
          <p:spPr>
            <a:xfrm rot="10800000">
              <a:off x="2617338" y="3852611"/>
              <a:ext cx="400061" cy="1373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117929" y="3525313"/>
              <a:ext cx="902607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What if a rule </a:t>
              </a:r>
              <a:r>
                <a:rPr lang="en-US" sz="3200" dirty="0" err="1" smtClean="0"/>
                <a:t>S</a:t>
              </a:r>
              <a:r>
                <a:rPr lang="en-US" sz="3200" baseline="-25000" dirty="0" err="1" smtClean="0"/>
                <a:t>j</a:t>
              </a:r>
              <a:r>
                <a:rPr lang="en-US" sz="3200" dirty="0" smtClean="0"/>
                <a:t>       </a:t>
              </a:r>
              <a:r>
                <a:rPr lang="en-US" sz="3200" i="1" dirty="0" smtClean="0"/>
                <a:t>ABCDEF </a:t>
              </a:r>
              <a:r>
                <a:rPr lang="en-US" sz="2800" dirty="0" smtClean="0"/>
                <a:t>exists?</a:t>
              </a:r>
              <a:endParaRPr lang="en-US" sz="2800" i="1" dirty="0" smtClean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17929" y="4110089"/>
            <a:ext cx="902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need tiles with many different glues!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17929" y="117929"/>
            <a:ext cx="69940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RCFG-to-SAS Conversion</a:t>
            </a:r>
            <a:endParaRPr lang="en-US" sz="3200" dirty="0"/>
          </a:p>
        </p:txBody>
      </p:sp>
      <p:sp>
        <p:nvSpPr>
          <p:cNvPr id="145" name="Rectangle 144"/>
          <p:cNvSpPr/>
          <p:nvPr/>
        </p:nvSpPr>
        <p:spPr>
          <a:xfrm>
            <a:off x="7092831" y="1831730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7085854" y="1779897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399164" y="1831654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 rot="5400000">
            <a:off x="7559103" y="1980936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392187" y="1779821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7929" y="5124048"/>
            <a:ext cx="9026071" cy="584776"/>
            <a:chOff x="117929" y="5124048"/>
            <a:chExt cx="9026071" cy="584776"/>
          </a:xfrm>
        </p:grpSpPr>
        <p:sp>
          <p:nvSpPr>
            <p:cNvPr id="121" name="TextBox 120"/>
            <p:cNvSpPr txBox="1"/>
            <p:nvPr/>
          </p:nvSpPr>
          <p:spPr>
            <a:xfrm>
              <a:off x="117929" y="5124048"/>
              <a:ext cx="902607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What if</a:t>
              </a:r>
              <a:r>
                <a:rPr lang="en-US" sz="2800" dirty="0" smtClean="0"/>
                <a:t> both rules  </a:t>
              </a:r>
              <a:r>
                <a:rPr lang="en-US" sz="3200" dirty="0" smtClean="0"/>
                <a:t>S</a:t>
              </a:r>
              <a:r>
                <a:rPr lang="en-US" sz="3200" baseline="-25000" dirty="0" smtClean="0"/>
                <a:t>i         </a:t>
              </a:r>
              <a:r>
                <a:rPr lang="en-US" sz="3200" i="1" dirty="0" err="1" smtClean="0"/>
                <a:t>B</a:t>
              </a:r>
              <a:r>
                <a:rPr lang="en-US" sz="3200" dirty="0" err="1" smtClean="0"/>
                <a:t>S</a:t>
              </a:r>
              <a:r>
                <a:rPr lang="en-US" sz="3200" baseline="-25000" dirty="0" err="1" smtClean="0"/>
                <a:t>k</a:t>
              </a:r>
              <a:r>
                <a:rPr lang="en-US" sz="3200" dirty="0" smtClean="0"/>
                <a:t> </a:t>
              </a:r>
              <a:r>
                <a:rPr lang="en-US" sz="3200" i="1" dirty="0" smtClean="0"/>
                <a:t>and 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S</a:t>
              </a:r>
              <a:r>
                <a:rPr lang="en-US" sz="3200" baseline="-25000" dirty="0" err="1" smtClean="0"/>
                <a:t>j</a:t>
              </a:r>
              <a:r>
                <a:rPr lang="en-US" sz="3200" baseline="-25000" dirty="0" smtClean="0"/>
                <a:t>         </a:t>
              </a:r>
              <a:r>
                <a:rPr lang="en-US" sz="3200" dirty="0" err="1" smtClean="0"/>
                <a:t>S</a:t>
              </a:r>
              <a:r>
                <a:rPr lang="en-US" sz="3200" baseline="-25000" dirty="0" err="1" smtClean="0"/>
                <a:t>k</a:t>
              </a:r>
              <a:r>
                <a:rPr lang="en-US" sz="3200" i="1" dirty="0" err="1" smtClean="0"/>
                <a:t>B</a:t>
              </a:r>
              <a:r>
                <a:rPr lang="en-US" sz="3200" dirty="0" smtClean="0"/>
                <a:t> </a:t>
              </a:r>
              <a:r>
                <a:rPr lang="en-US" sz="2800" dirty="0" smtClean="0"/>
                <a:t>exist</a:t>
              </a:r>
              <a:r>
                <a:rPr lang="en-US" sz="2800" dirty="0" smtClean="0"/>
                <a:t>?</a:t>
              </a:r>
              <a:endParaRPr lang="en-US" sz="2800" dirty="0" smtClean="0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rot="10800000">
              <a:off x="3324876" y="5458256"/>
              <a:ext cx="400061" cy="1373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5553368" y="5456883"/>
              <a:ext cx="400061" cy="1373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69940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RCFG-to-SAS Conversion</a:t>
            </a:r>
            <a:endParaRPr lang="en-US" sz="3200" dirty="0"/>
          </a:p>
        </p:txBody>
      </p:sp>
      <p:sp>
        <p:nvSpPr>
          <p:cNvPr id="87" name="TextBox 86"/>
          <p:cNvSpPr txBox="1"/>
          <p:nvPr/>
        </p:nvSpPr>
        <p:spPr>
          <a:xfrm>
            <a:off x="117929" y="934360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Intuition: A production rule contains more information than a mixing (specifies input </a:t>
            </a:r>
            <a:r>
              <a:rPr lang="en-US" sz="2800" i="1" dirty="0" smtClean="0"/>
              <a:t>and</a:t>
            </a:r>
            <a:r>
              <a:rPr lang="en-US" sz="2800" dirty="0" smtClean="0"/>
              <a:t> positions).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17929" y="2240643"/>
            <a:ext cx="9026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Approach for conversion: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Convert the RCFG to a binary RCFG.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six copies of the same assembly in six bins. Each copy has a unique pair of glues.</a:t>
            </a:r>
          </a:p>
          <a:p>
            <a:pPr marL="514350" indent="-514350">
              <a:buAutoNum type="arabicPeriod"/>
            </a:pPr>
            <a:endParaRPr lang="en-US" sz="2800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1044204" y="4183982"/>
            <a:ext cx="7829640" cy="2592982"/>
            <a:chOff x="1044204" y="4183982"/>
            <a:chExt cx="7829640" cy="2592982"/>
          </a:xfrm>
        </p:grpSpPr>
        <p:grpSp>
          <p:nvGrpSpPr>
            <p:cNvPr id="200" name="Group 199"/>
            <p:cNvGrpSpPr/>
            <p:nvPr/>
          </p:nvGrpSpPr>
          <p:grpSpPr>
            <a:xfrm>
              <a:off x="4326965" y="4183982"/>
              <a:ext cx="4546879" cy="2592982"/>
              <a:chOff x="2313203" y="4183982"/>
              <a:chExt cx="4546879" cy="259298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149898" y="4672340"/>
                <a:ext cx="3156843" cy="2104624"/>
                <a:chOff x="395122" y="4435398"/>
                <a:chExt cx="3156843" cy="2104624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 rot="5400000">
                  <a:off x="1594434" y="4182429"/>
                  <a:ext cx="761178" cy="1267116"/>
                  <a:chOff x="1597393" y="4578869"/>
                  <a:chExt cx="761178" cy="1267116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1597393" y="4578869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1597393" y="5052041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2054182" y="4581829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054182" y="5052041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1597393" y="5525213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2054182" y="5525213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9" name="Group 108"/>
                <p:cNvGrpSpPr/>
                <p:nvPr/>
              </p:nvGrpSpPr>
              <p:grpSpPr>
                <a:xfrm rot="5400000">
                  <a:off x="648091" y="5525874"/>
                  <a:ext cx="761178" cy="1267116"/>
                  <a:chOff x="1597393" y="4578869"/>
                  <a:chExt cx="761178" cy="1267116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1597393" y="4578869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1597393" y="5052041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2054182" y="4581829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2054182" y="5052041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1597393" y="5525213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2054182" y="5525213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" name="Group 119"/>
                <p:cNvGrpSpPr/>
                <p:nvPr/>
              </p:nvGrpSpPr>
              <p:grpSpPr>
                <a:xfrm rot="5400000">
                  <a:off x="2537818" y="5525875"/>
                  <a:ext cx="761178" cy="1267116"/>
                  <a:chOff x="1597393" y="4578869"/>
                  <a:chExt cx="761178" cy="126711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1597393" y="4578869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97393" y="5052041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2054182" y="4581829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2054182" y="5052041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1597393" y="5525213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054182" y="5525213"/>
                    <a:ext cx="304389" cy="320772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  <a:alpha val="50000"/>
                    </a:schemeClr>
                  </a:solidFill>
                  <a:ln w="25400">
                    <a:solidFill>
                      <a:schemeClr val="bg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2" name="Straight Arrow Connector 71"/>
                <p:cNvCxnSpPr/>
                <p:nvPr/>
              </p:nvCxnSpPr>
              <p:spPr>
                <a:xfrm rot="10800000" flipV="1">
                  <a:off x="566184" y="5002597"/>
                  <a:ext cx="917067" cy="915090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 rot="5400000">
                  <a:off x="140871" y="5032852"/>
                  <a:ext cx="1767694" cy="917066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483251" y="4607538"/>
                  <a:ext cx="1901601" cy="1767694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1483251" y="5002597"/>
                  <a:ext cx="1418355" cy="1372635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rot="5400000">
                  <a:off x="588352" y="4989009"/>
                  <a:ext cx="1811746" cy="960705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1974578" y="4607540"/>
                  <a:ext cx="1410273" cy="1328585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 rot="10800000" flipV="1">
                  <a:off x="1013874" y="5002599"/>
                  <a:ext cx="960705" cy="905870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 rot="16200000" flipH="1">
                  <a:off x="1506133" y="5471044"/>
                  <a:ext cx="1386461" cy="449570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rot="5400000">
                  <a:off x="1069852" y="5020937"/>
                  <a:ext cx="1767697" cy="940898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 rot="16200000" flipH="1">
                  <a:off x="2004983" y="5026704"/>
                  <a:ext cx="1328587" cy="490253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 rot="5400000">
                  <a:off x="1497378" y="5009354"/>
                  <a:ext cx="933524" cy="920018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rot="16200000" flipH="1">
                  <a:off x="1979939" y="5446811"/>
                  <a:ext cx="905868" cy="17447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2313203" y="6188416"/>
                <a:ext cx="646167" cy="369332"/>
                <a:chOff x="6276015" y="2723708"/>
                <a:chExt cx="646167" cy="369332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6584445" y="2775541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6577468" y="2723708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6282992" y="2775541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276015" y="2723708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F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2" name="Rectangle 181"/>
              <p:cNvSpPr/>
              <p:nvPr/>
            </p:nvSpPr>
            <p:spPr>
              <a:xfrm>
                <a:off x="6522345" y="6203965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6515368" y="6152132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4258907" y="4183982"/>
                <a:ext cx="952500" cy="369408"/>
                <a:chOff x="6784401" y="1670969"/>
                <a:chExt cx="952500" cy="369408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6791378" y="1722878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6784401" y="1671045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F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7092831" y="1722878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7085854" y="1671045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7399164" y="1722802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7392187" y="1670969"/>
                  <a:ext cx="344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B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4" name="Group 200"/>
            <p:cNvGrpSpPr/>
            <p:nvPr/>
          </p:nvGrpSpPr>
          <p:grpSpPr>
            <a:xfrm>
              <a:off x="1044204" y="5199545"/>
              <a:ext cx="1931274" cy="1138773"/>
              <a:chOff x="5577114" y="1935781"/>
              <a:chExt cx="2233385" cy="1316913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577114" y="1935781"/>
                <a:ext cx="2233385" cy="1316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</a:t>
                </a:r>
                <a:r>
                  <a:rPr lang="en-US" sz="3200" baseline="-25000" dirty="0"/>
                  <a:t>3</a:t>
                </a:r>
                <a:r>
                  <a:rPr lang="en-US" sz="3200" dirty="0" smtClean="0"/>
                  <a:t>       S</a:t>
                </a:r>
                <a:r>
                  <a:rPr lang="en-US" sz="3200" baseline="-25000" dirty="0" smtClean="0"/>
                  <a:t>4</a:t>
                </a:r>
                <a:r>
                  <a:rPr lang="en-US" sz="3200" i="1" dirty="0"/>
                  <a:t>B</a:t>
                </a:r>
                <a:endParaRPr lang="en-US" sz="3200" i="1" dirty="0" smtClean="0"/>
              </a:p>
              <a:p>
                <a:r>
                  <a:rPr lang="en-US" sz="3600" dirty="0" smtClean="0">
                    <a:latin typeface="Wingdings"/>
                    <a:ea typeface="Wingdings"/>
                    <a:cs typeface="Wingdings"/>
                    <a:sym typeface="Wingdings"/>
                  </a:rPr>
                  <a:t> </a:t>
                </a:r>
                <a:endParaRPr lang="en-US" sz="3600" dirty="0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rot="10800000">
                <a:off x="6159498" y="2292858"/>
                <a:ext cx="462643" cy="1588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/>
            <p:cNvCxnSpPr/>
            <p:nvPr/>
          </p:nvCxnSpPr>
          <p:spPr>
            <a:xfrm>
              <a:off x="3260205" y="5566681"/>
              <a:ext cx="1066760" cy="1588"/>
            </a:xfrm>
            <a:prstGeom prst="straightConnector1">
              <a:avLst/>
            </a:prstGeom>
            <a:ln w="63500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/>
          <p:cNvCxnSpPr>
            <a:stCxn id="32" idx="2"/>
            <a:endCxn id="54" idx="0"/>
          </p:cNvCxnSpPr>
          <p:nvPr/>
        </p:nvCxnSpPr>
        <p:spPr>
          <a:xfrm rot="16200000" flipH="1">
            <a:off x="3702964" y="2051581"/>
            <a:ext cx="2703930" cy="4599672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41" idx="2"/>
            <a:endCxn id="133" idx="0"/>
          </p:cNvCxnSpPr>
          <p:nvPr/>
        </p:nvCxnSpPr>
        <p:spPr>
          <a:xfrm rot="16200000" flipH="1">
            <a:off x="5092087" y="1360239"/>
            <a:ext cx="2933615" cy="3720669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84" idx="2"/>
            <a:endCxn id="121" idx="0"/>
          </p:cNvCxnSpPr>
          <p:nvPr/>
        </p:nvCxnSpPr>
        <p:spPr>
          <a:xfrm rot="16200000" flipH="1">
            <a:off x="5522658" y="2855274"/>
            <a:ext cx="2938773" cy="725441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84" idx="2"/>
            <a:endCxn id="160" idx="0"/>
          </p:cNvCxnSpPr>
          <p:nvPr/>
        </p:nvCxnSpPr>
        <p:spPr>
          <a:xfrm rot="5400000">
            <a:off x="3361279" y="2435336"/>
            <a:ext cx="3954773" cy="2581318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94" idx="2"/>
            <a:endCxn id="167" idx="0"/>
          </p:cNvCxnSpPr>
          <p:nvPr/>
        </p:nvCxnSpPr>
        <p:spPr>
          <a:xfrm rot="5400000">
            <a:off x="4495610" y="2553668"/>
            <a:ext cx="1693088" cy="2574341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94" idx="2"/>
            <a:endCxn id="115" idx="0"/>
          </p:cNvCxnSpPr>
          <p:nvPr/>
        </p:nvCxnSpPr>
        <p:spPr>
          <a:xfrm rot="5400000">
            <a:off x="5613269" y="3671327"/>
            <a:ext cx="1693088" cy="339023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67" idx="2"/>
            <a:endCxn id="103" idx="0"/>
          </p:cNvCxnSpPr>
          <p:nvPr/>
        </p:nvCxnSpPr>
        <p:spPr>
          <a:xfrm rot="16200000" flipH="1">
            <a:off x="3611559" y="895711"/>
            <a:ext cx="3949615" cy="5665726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50" idx="2"/>
            <a:endCxn id="127" idx="0"/>
          </p:cNvCxnSpPr>
          <p:nvPr/>
        </p:nvCxnSpPr>
        <p:spPr>
          <a:xfrm rot="16200000" flipH="1">
            <a:off x="4142465" y="3555546"/>
            <a:ext cx="2703930" cy="1591741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32" idx="2"/>
            <a:endCxn id="139" idx="0"/>
          </p:cNvCxnSpPr>
          <p:nvPr/>
        </p:nvCxnSpPr>
        <p:spPr>
          <a:xfrm rot="5400000">
            <a:off x="973472" y="2905761"/>
            <a:ext cx="1687930" cy="1875313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67" idx="2"/>
            <a:endCxn id="60" idx="0"/>
          </p:cNvCxnSpPr>
          <p:nvPr/>
        </p:nvCxnSpPr>
        <p:spPr>
          <a:xfrm rot="5400000">
            <a:off x="-161654" y="2788224"/>
            <a:ext cx="3949615" cy="1880700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41" idx="2"/>
            <a:endCxn id="146" idx="0"/>
          </p:cNvCxnSpPr>
          <p:nvPr/>
        </p:nvCxnSpPr>
        <p:spPr>
          <a:xfrm rot="5400000">
            <a:off x="1580163" y="2584984"/>
            <a:ext cx="3949615" cy="2287181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929" y="117929"/>
            <a:ext cx="69940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RCFG-to-SAS </a:t>
            </a:r>
            <a:r>
              <a:rPr lang="en-US" sz="3200" dirty="0" smtClean="0"/>
              <a:t>Conversion Example</a:t>
            </a:r>
            <a:endParaRPr lang="en-US" sz="3200" dirty="0"/>
          </a:p>
        </p:txBody>
      </p:sp>
      <p:sp>
        <p:nvSpPr>
          <p:cNvPr id="54" name="Rectangle 53"/>
          <p:cNvSpPr/>
          <p:nvPr/>
        </p:nvSpPr>
        <p:spPr>
          <a:xfrm>
            <a:off x="7031038" y="570338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206833" y="5857936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7066622" y="6007218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7366772" y="6007218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99856" y="580610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8686" y="5703382"/>
            <a:ext cx="1048233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79780" y="5854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1039719" y="6004259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72803" y="5803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8327" y="5854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438116" y="6004259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1350" y="5803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057029" y="1142709"/>
            <a:ext cx="1392947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80181" y="1305996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2139970" y="1455278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73204" y="125416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1634" y="1305996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574657" y="125416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87967" y="1305920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3047906" y="1455202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80990" y="1254087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8619" y="2388394"/>
            <a:ext cx="1392947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81771" y="2551681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141560" y="2700963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74794" y="2499848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83224" y="2551681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76247" y="2499848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89557" y="2551605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049496" y="2700887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82580" y="2499772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02086" y="1142709"/>
            <a:ext cx="1392947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25238" y="1305996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4085027" y="1455278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18261" y="125416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26691" y="1305996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19714" y="125416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33024" y="1305920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4992963" y="1455202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6047" y="1254087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02086" y="2388394"/>
            <a:ext cx="1392947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225238" y="2551681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4085027" y="2700963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8261" y="2499848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26691" y="2551681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519714" y="2499848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833024" y="2551605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4992963" y="2700887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26047" y="2499772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932850" y="1137551"/>
            <a:ext cx="1392947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56002" y="1300838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6015791" y="1450120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149025" y="1249005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57455" y="1300838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450478" y="1249005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763788" y="1300762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6923727" y="1450044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56811" y="1248929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932850" y="2383236"/>
            <a:ext cx="1392947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156002" y="2546523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rot="5400000">
            <a:off x="6015791" y="2695805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49025" y="2494690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457455" y="2546523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6450478" y="2494690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763788" y="254644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rot="5400000">
            <a:off x="6923727" y="2695729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56811" y="249461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095502" y="570338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271297" y="5857936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rot="5400000">
            <a:off x="8131086" y="6007218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8431236" y="6007218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264320" y="580610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966574" y="468738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15156" y="4860078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rot="5400000">
            <a:off x="5974945" y="5009360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6275095" y="5009360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108179" y="4808245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031038" y="468738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179620" y="4860078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rot="5400000">
            <a:off x="7039409" y="5009360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7339559" y="5009360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72643" y="4808245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66574" y="570338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42369" y="5857936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rot="5400000">
            <a:off x="6002158" y="6007218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6302308" y="6007218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135392" y="580610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095502" y="468738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244084" y="4860078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8103873" y="5009360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8404023" y="5009360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237107" y="4808245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55663" y="4687382"/>
            <a:ext cx="1048233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886757" y="4838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1046696" y="4988259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879780" y="4787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85304" y="4838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445093" y="4988259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78327" y="4787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887262" y="5703382"/>
            <a:ext cx="1048233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418356" y="5854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rot="5400000">
            <a:off x="2578295" y="6004259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411379" y="5803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116903" y="5854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1976692" y="6004259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109926" y="5803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894239" y="4687382"/>
            <a:ext cx="1048233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425333" y="4838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/>
          <p:nvPr/>
        </p:nvCxnSpPr>
        <p:spPr>
          <a:xfrm rot="5400000">
            <a:off x="2585272" y="4988259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418356" y="4787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123880" y="4838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 rot="5400000">
            <a:off x="1983669" y="4988259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116903" y="4787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523889" y="5703382"/>
            <a:ext cx="1048233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054983" y="5854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/>
          <p:nvPr/>
        </p:nvCxnSpPr>
        <p:spPr>
          <a:xfrm rot="5400000">
            <a:off x="4214922" y="6004259"/>
            <a:ext cx="280424" cy="158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048006" y="5803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753530" y="5854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 rot="5400000">
            <a:off x="3613319" y="6004259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746553" y="5803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530866" y="4687382"/>
            <a:ext cx="1048233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061960" y="4838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rot="5400000">
            <a:off x="4221899" y="4988259"/>
            <a:ext cx="280424" cy="1589"/>
          </a:xfrm>
          <a:prstGeom prst="line">
            <a:avLst/>
          </a:prstGeom>
          <a:ln w="38100" cap="rnd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054983" y="4787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760507" y="4838977"/>
            <a:ext cx="299357" cy="299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 rot="5400000">
            <a:off x="3620296" y="4988259"/>
            <a:ext cx="280424" cy="1589"/>
          </a:xfrm>
          <a:prstGeom prst="line">
            <a:avLst/>
          </a:prstGeom>
          <a:ln w="38100" cap="rnd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753530" y="4787144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6" name="Straight Arrow Connector 255"/>
          <p:cNvCxnSpPr>
            <a:stCxn id="50" idx="2"/>
            <a:endCxn id="153" idx="0"/>
          </p:cNvCxnSpPr>
          <p:nvPr/>
        </p:nvCxnSpPr>
        <p:spPr>
          <a:xfrm rot="5400000">
            <a:off x="2714493" y="2703315"/>
            <a:ext cx="1687930" cy="2280204"/>
          </a:xfrm>
          <a:prstGeom prst="straightConnector1">
            <a:avLst/>
          </a:prstGeom>
          <a:ln w="38100" cap="rnd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0372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RCFG and SAS Conclusion</a:t>
            </a:r>
            <a:endParaRPr lang="en-US" sz="3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17929" y="1242774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main practical problem on </a:t>
            </a:r>
            <a:r>
              <a:rPr lang="en-US" sz="2800" dirty="0" err="1" smtClean="0"/>
              <a:t>SASs</a:t>
            </a:r>
            <a:r>
              <a:rPr lang="en-US" sz="2800" dirty="0" smtClean="0"/>
              <a:t> is </a:t>
            </a:r>
            <a:r>
              <a:rPr lang="en-US" sz="2800" i="1" dirty="0" smtClean="0"/>
              <a:t>disassembly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given an assembly, find the smallest SAS that produces it.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7929" y="2196881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Because of the conversion, a solution for the equivalent problem for </a:t>
            </a:r>
            <a:r>
              <a:rPr lang="en-US" sz="2800" dirty="0" err="1" smtClean="0"/>
              <a:t>RCFGs</a:t>
            </a:r>
            <a:r>
              <a:rPr lang="en-US" sz="2800" dirty="0" smtClean="0"/>
              <a:t> yields a solution for disassembly.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929" y="4535983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As a proof-of-concept, we built a web application for solving the disassembly problem.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7929" y="3581876"/>
            <a:ext cx="9144000" cy="1178303"/>
            <a:chOff x="117929" y="3581876"/>
            <a:chExt cx="9144000" cy="1178303"/>
          </a:xfrm>
        </p:grpSpPr>
        <p:sp>
          <p:nvSpPr>
            <p:cNvPr id="6" name="TextBox 5"/>
            <p:cNvSpPr txBox="1"/>
            <p:nvPr/>
          </p:nvSpPr>
          <p:spPr>
            <a:xfrm>
              <a:off x="117929" y="3581876"/>
              <a:ext cx="914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 smtClean="0"/>
            </a:p>
            <a:p>
              <a:r>
                <a:rPr lang="en-US" sz="2800" dirty="0" smtClean="0"/>
                <a:t>There </a:t>
              </a:r>
              <a:r>
                <a:rPr lang="en-US" sz="2800" i="1" dirty="0" smtClean="0"/>
                <a:t>are</a:t>
              </a:r>
              <a:r>
                <a:rPr lang="en-US" sz="2800" dirty="0" smtClean="0"/>
                <a:t> solutions to the grammar problem.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58922" y="4390847"/>
              <a:ext cx="1691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(approximation) 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0372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Web Application: Self</a:t>
            </a:r>
            <a:r>
              <a:rPr lang="en-US" sz="3200" dirty="0" smtClean="0"/>
              <a:t>-</a:t>
            </a:r>
            <a:r>
              <a:rPr lang="en-US" sz="3200" dirty="0" err="1" smtClean="0"/>
              <a:t>Disassembler</a:t>
            </a:r>
            <a:endParaRPr lang="en-US" sz="3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17929" y="988786"/>
            <a:ext cx="9026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algorithm is simple: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Take an input assembly.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Convert to a string.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Find a small RCFG generating the string.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Convert this RCFG to a SAS using the previous algorithm.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7929" y="3640852"/>
            <a:ext cx="9144000" cy="2115472"/>
            <a:chOff x="117929" y="3640852"/>
            <a:chExt cx="9144000" cy="2115472"/>
          </a:xfrm>
        </p:grpSpPr>
        <p:sp>
          <p:nvSpPr>
            <p:cNvPr id="8" name="TextBox 7"/>
            <p:cNvSpPr txBox="1"/>
            <p:nvPr/>
          </p:nvSpPr>
          <p:spPr>
            <a:xfrm>
              <a:off x="117929" y="3640852"/>
              <a:ext cx="91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The result is available at </a:t>
              </a:r>
              <a:r>
                <a:rPr lang="en-US" sz="2800" dirty="0" err="1" smtClean="0">
                  <a:solidFill>
                    <a:srgbClr val="FF6600"/>
                  </a:solidFill>
                </a:rPr>
                <a:t>selfdisassembler.appspot.com</a:t>
              </a:r>
              <a:endParaRPr lang="en-US" sz="2800" dirty="0" smtClean="0">
                <a:solidFill>
                  <a:srgbClr val="FF66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7929" y="4009865"/>
              <a:ext cx="9144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 smtClean="0"/>
            </a:p>
            <a:p>
              <a:r>
                <a:rPr lang="en-US" sz="2800" dirty="0" smtClean="0"/>
                <a:t>Gives a </a:t>
              </a:r>
              <a:r>
                <a:rPr lang="en-US" sz="2800" dirty="0" err="1" smtClean="0"/>
                <a:t>O(log</a:t>
              </a:r>
              <a:r>
                <a:rPr lang="en-US" sz="2800" dirty="0" err="1"/>
                <a:t>(</a:t>
              </a:r>
              <a:r>
                <a:rPr lang="en-US" sz="2800" dirty="0" err="1" smtClean="0"/>
                <a:t>n</a:t>
              </a:r>
              <a:r>
                <a:rPr lang="en-US" sz="2800" dirty="0" smtClean="0"/>
                <a:t>))-approximation to the </a:t>
              </a:r>
              <a:r>
                <a:rPr lang="en-US" sz="2800" i="1" dirty="0" smtClean="0"/>
                <a:t>smallest</a:t>
              </a:r>
              <a:r>
                <a:rPr lang="en-US" sz="2800" dirty="0" smtClean="0"/>
                <a:t> SAS that produces the assembly.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7929" y="4925327"/>
              <a:ext cx="914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 smtClean="0"/>
            </a:p>
            <a:p>
              <a:r>
                <a:rPr lang="en-US" sz="2000" dirty="0" smtClean="0"/>
                <a:t>(Doing better than </a:t>
              </a:r>
              <a:r>
                <a:rPr lang="en-US" sz="2000" dirty="0" err="1" smtClean="0"/>
                <a:t>O(log(n)/loglog(n</a:t>
              </a:r>
              <a:r>
                <a:rPr lang="en-US" sz="2000" dirty="0" smtClean="0"/>
                <a:t>)) in poly-time is probably impossible.)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1-04-02 at 12.36.5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594"/>
            <a:ext cx="9144000" cy="5489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9495" y="4432218"/>
            <a:ext cx="43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Computation of &lt; 1s for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sequences of 10,000 labels 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495" y="2507293"/>
            <a:ext cx="43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Software is using a grammar algorithm inside.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0372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Rude Awakening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7929" y="1667660"/>
            <a:ext cx="9026071" cy="1046440"/>
            <a:chOff x="117929" y="1205039"/>
            <a:chExt cx="9026071" cy="1046440"/>
          </a:xfrm>
        </p:grpSpPr>
        <p:sp>
          <p:nvSpPr>
            <p:cNvPr id="11" name="TextBox 10"/>
            <p:cNvSpPr txBox="1"/>
            <p:nvPr/>
          </p:nvSpPr>
          <p:spPr>
            <a:xfrm>
              <a:off x="117929" y="1205039"/>
              <a:ext cx="9026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The previous result made a subtle assumption about </a:t>
              </a:r>
              <a:r>
                <a:rPr lang="en-US" sz="2800" dirty="0" err="1" smtClean="0"/>
                <a:t>SASs</a:t>
              </a:r>
              <a:r>
                <a:rPr lang="en-US" sz="2800" dirty="0" smtClean="0"/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7929" y="1728259"/>
              <a:ext cx="9026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This assumption is consistent with previous </a:t>
              </a:r>
              <a:r>
                <a:rPr lang="en-US" sz="2800" dirty="0" smtClean="0"/>
                <a:t>work, but still!</a:t>
              </a:r>
              <a:endParaRPr lang="en-US" sz="2800" dirty="0" smtClean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17928" y="3187444"/>
            <a:ext cx="90260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truth is:</a:t>
            </a:r>
          </a:p>
          <a:p>
            <a:r>
              <a:rPr lang="en-US" sz="2800" dirty="0" smtClean="0"/>
              <a:t>1</a:t>
            </a:r>
            <a:r>
              <a:rPr lang="en-US" sz="2800" dirty="0" smtClean="0"/>
              <a:t>.</a:t>
            </a:r>
            <a:r>
              <a:rPr lang="en-US" sz="2800" dirty="0" smtClean="0"/>
              <a:t>   The </a:t>
            </a:r>
            <a:r>
              <a:rPr lang="en-US" sz="2800" dirty="0" err="1" smtClean="0"/>
              <a:t>SASs</a:t>
            </a:r>
            <a:r>
              <a:rPr lang="en-US" sz="2800" dirty="0" smtClean="0"/>
              <a:t> considered so far are actually a special subclass. </a:t>
            </a:r>
          </a:p>
          <a:p>
            <a:r>
              <a:rPr lang="en-US" sz="2800" dirty="0" smtClean="0"/>
              <a:t>2.</a:t>
            </a:r>
            <a:r>
              <a:rPr lang="en-US" sz="2800" dirty="0" smtClean="0"/>
              <a:t>   The </a:t>
            </a:r>
            <a:r>
              <a:rPr lang="en-US" sz="2800" dirty="0" smtClean="0"/>
              <a:t>general class has </a:t>
            </a:r>
            <a:r>
              <a:rPr lang="en-US" sz="2800" i="1" dirty="0" smtClean="0"/>
              <a:t>much</a:t>
            </a:r>
            <a:r>
              <a:rPr lang="en-US" sz="2800" dirty="0" smtClean="0"/>
              <a:t> greater compressive power.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7928" y="117929"/>
            <a:ext cx="4934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Computing in a </a:t>
            </a:r>
            <a:r>
              <a:rPr lang="en-US" sz="3200" dirty="0"/>
              <a:t>P</a:t>
            </a:r>
            <a:r>
              <a:rPr lang="en-US" sz="3200" dirty="0" smtClean="0"/>
              <a:t>etri </a:t>
            </a:r>
            <a:r>
              <a:rPr lang="en-US" sz="3200" dirty="0"/>
              <a:t>D</a:t>
            </a:r>
            <a:r>
              <a:rPr lang="en-US" sz="3200" dirty="0" smtClean="0"/>
              <a:t>ish 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814285" y="3222468"/>
            <a:ext cx="5021037" cy="2773752"/>
          </a:xfrm>
          <a:prstGeom prst="rect">
            <a:avLst/>
          </a:prstGeom>
          <a:solidFill>
            <a:schemeClr val="bg2">
              <a:lumMod val="40000"/>
              <a:lumOff val="60000"/>
              <a:alpha val="25000"/>
            </a:schemeClr>
          </a:solidFill>
          <a:ln w="76200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18971" y="6046449"/>
            <a:ext cx="27486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Petri dish</a:t>
            </a:r>
            <a:endParaRPr lang="en-US" sz="3200" dirty="0"/>
          </a:p>
        </p:txBody>
      </p:sp>
      <p:grpSp>
        <p:nvGrpSpPr>
          <p:cNvPr id="2" name="Group 36"/>
          <p:cNvGrpSpPr/>
          <p:nvPr/>
        </p:nvGrpSpPr>
        <p:grpSpPr>
          <a:xfrm>
            <a:off x="5595257" y="831809"/>
            <a:ext cx="3796600" cy="2210331"/>
            <a:chOff x="5595257" y="831809"/>
            <a:chExt cx="3796600" cy="2210331"/>
          </a:xfrm>
        </p:grpSpPr>
        <p:grpSp>
          <p:nvGrpSpPr>
            <p:cNvPr id="3" name="Group 10"/>
            <p:cNvGrpSpPr/>
            <p:nvPr/>
          </p:nvGrpSpPr>
          <p:grpSpPr>
            <a:xfrm>
              <a:off x="7471978" y="831809"/>
              <a:ext cx="1131158" cy="1040448"/>
              <a:chOff x="7471978" y="831809"/>
              <a:chExt cx="1131158" cy="104044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471978" y="1416585"/>
                <a:ext cx="455672" cy="45567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809721" y="831809"/>
                <a:ext cx="455672" cy="455672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147464" y="1416585"/>
                <a:ext cx="455672" cy="455672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rgbClr val="CCFFC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643215" y="1872257"/>
              <a:ext cx="274864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Particles</a:t>
              </a:r>
              <a:endParaRPr lang="en-US" sz="3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5595257" y="1871925"/>
              <a:ext cx="1498601" cy="11702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>
            <a:off x="2791135" y="3554236"/>
            <a:ext cx="3566122" cy="2307243"/>
            <a:chOff x="2791135" y="3554236"/>
            <a:chExt cx="3566122" cy="2307243"/>
          </a:xfrm>
        </p:grpSpPr>
        <p:sp>
          <p:nvSpPr>
            <p:cNvPr id="17" name="Rectangle 16"/>
            <p:cNvSpPr/>
            <p:nvPr/>
          </p:nvSpPr>
          <p:spPr>
            <a:xfrm>
              <a:off x="2791135" y="5204899"/>
              <a:ext cx="455672" cy="455672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9371" y="3782072"/>
              <a:ext cx="455672" cy="455672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11749" y="4797735"/>
              <a:ext cx="455672" cy="45567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01585" y="5405807"/>
              <a:ext cx="455672" cy="45567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1299" y="3554236"/>
              <a:ext cx="455672" cy="455672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39777" y="3782072"/>
              <a:ext cx="455672" cy="455672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3097078" y="4949469"/>
            <a:ext cx="2734032" cy="456338"/>
            <a:chOff x="2563299" y="1644088"/>
            <a:chExt cx="2734032" cy="456338"/>
          </a:xfrm>
        </p:grpSpPr>
        <p:sp>
          <p:nvSpPr>
            <p:cNvPr id="29" name="Rectangle 28"/>
            <p:cNvSpPr/>
            <p:nvPr/>
          </p:nvSpPr>
          <p:spPr>
            <a:xfrm>
              <a:off x="2563299" y="1644421"/>
              <a:ext cx="455672" cy="455672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18971" y="1644088"/>
              <a:ext cx="455672" cy="455672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74643" y="1644421"/>
              <a:ext cx="455672" cy="45567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30315" y="1644754"/>
              <a:ext cx="455672" cy="455672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85987" y="1644421"/>
              <a:ext cx="455672" cy="455672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41659" y="1644754"/>
              <a:ext cx="455672" cy="45567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1695779" y="3222468"/>
            <a:ext cx="5291040" cy="2773752"/>
            <a:chOff x="1676853" y="3183023"/>
            <a:chExt cx="5291040" cy="2773752"/>
          </a:xfrm>
        </p:grpSpPr>
        <p:sp>
          <p:nvSpPr>
            <p:cNvPr id="45" name="Rectangle 44"/>
            <p:cNvSpPr/>
            <p:nvPr/>
          </p:nvSpPr>
          <p:spPr>
            <a:xfrm>
              <a:off x="1814285" y="3183023"/>
              <a:ext cx="5021037" cy="27737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76200">
              <a:noFill/>
              <a:rou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853" y="3554236"/>
              <a:ext cx="52910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tx1">
                      <a:lumMod val="75000"/>
                    </a:schemeClr>
                  </a:solidFill>
                </a:rPr>
                <a:t>Computation</a:t>
              </a:r>
              <a:endParaRPr lang="en-US" sz="60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120939" y="2652991"/>
            <a:ext cx="4480343" cy="392584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Mixing Example</a:t>
            </a:r>
            <a:endParaRPr lang="en-US" sz="32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425332" y="2903896"/>
            <a:ext cx="4108020" cy="523220"/>
            <a:chOff x="425332" y="2903896"/>
            <a:chExt cx="4108020" cy="523220"/>
          </a:xfrm>
        </p:grpSpPr>
        <p:grpSp>
          <p:nvGrpSpPr>
            <p:cNvPr id="5" name="Group 128"/>
            <p:cNvGrpSpPr/>
            <p:nvPr/>
          </p:nvGrpSpPr>
          <p:grpSpPr>
            <a:xfrm>
              <a:off x="2204342" y="2903896"/>
              <a:ext cx="463155" cy="523220"/>
              <a:chOff x="7804592" y="4275566"/>
              <a:chExt cx="463155" cy="52322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7804593" y="4327938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rot="5400000" flipH="1" flipV="1">
                <a:off x="8035630" y="4560848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7574065" y="4560848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7851538" y="4275566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6" name="Group 82"/>
            <p:cNvGrpSpPr/>
            <p:nvPr/>
          </p:nvGrpSpPr>
          <p:grpSpPr>
            <a:xfrm>
              <a:off x="425332" y="2903896"/>
              <a:ext cx="687660" cy="523220"/>
              <a:chOff x="6441596" y="1139674"/>
              <a:chExt cx="687660" cy="52322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6441597" y="1192046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rot="5400000" flipH="1" flipV="1">
                <a:off x="6211069" y="1424956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6488541" y="1139674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845692" y="2903896"/>
              <a:ext cx="687660" cy="523220"/>
              <a:chOff x="4963841" y="1544117"/>
              <a:chExt cx="687660" cy="523220"/>
            </a:xfrm>
          </p:grpSpPr>
          <p:grpSp>
            <p:nvGrpSpPr>
              <p:cNvPr id="48" name="Group 82"/>
              <p:cNvGrpSpPr/>
              <p:nvPr/>
            </p:nvGrpSpPr>
            <p:grpSpPr>
              <a:xfrm>
                <a:off x="4963841" y="1544117"/>
                <a:ext cx="687660" cy="523220"/>
                <a:chOff x="6441596" y="1139674"/>
                <a:chExt cx="687660" cy="52322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644159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 rot="5400000" flipH="1" flipV="1">
                  <a:off x="6211069" y="1424956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648854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5194085" y="1826149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>
            <a:off x="4749602" y="3345903"/>
            <a:ext cx="69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Assemblies combine in all possible ways.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70165" y="3536687"/>
            <a:ext cx="1562420" cy="1079228"/>
            <a:chOff x="2470165" y="3536687"/>
            <a:chExt cx="1562420" cy="1079228"/>
          </a:xfrm>
        </p:grpSpPr>
        <p:grpSp>
          <p:nvGrpSpPr>
            <p:cNvPr id="73" name="Group 72"/>
            <p:cNvGrpSpPr/>
            <p:nvPr/>
          </p:nvGrpSpPr>
          <p:grpSpPr>
            <a:xfrm>
              <a:off x="2517110" y="4092695"/>
              <a:ext cx="1150815" cy="523220"/>
              <a:chOff x="1581679" y="4047223"/>
              <a:chExt cx="1150815" cy="52322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581679" y="4047223"/>
                <a:ext cx="463155" cy="523220"/>
                <a:chOff x="1627034" y="1588325"/>
                <a:chExt cx="463155" cy="52322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627035" y="1640697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rot="5400000" flipH="1" flipV="1">
                  <a:off x="1858072" y="1873607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5400000" flipH="1" flipV="1">
                  <a:off x="1396507" y="1873607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1673980" y="1588325"/>
                  <a:ext cx="4146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2035565" y="4047223"/>
                <a:ext cx="696929" cy="523220"/>
                <a:chOff x="4954572" y="1544117"/>
                <a:chExt cx="696929" cy="523220"/>
              </a:xfrm>
            </p:grpSpPr>
            <p:grpSp>
              <p:nvGrpSpPr>
                <p:cNvPr id="65" name="Group 82"/>
                <p:cNvGrpSpPr/>
                <p:nvPr/>
              </p:nvGrpSpPr>
              <p:grpSpPr>
                <a:xfrm>
                  <a:off x="4954572" y="1544117"/>
                  <a:ext cx="696929" cy="523220"/>
                  <a:chOff x="6432327" y="1139674"/>
                  <a:chExt cx="696929" cy="523220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6432327" y="1192046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488541" y="1139674"/>
                    <a:ext cx="6407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 rot="5400000" flipH="1" flipV="1">
                  <a:off x="5194085" y="1826149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traight Arrow Connector 84"/>
            <p:cNvCxnSpPr/>
            <p:nvPr/>
          </p:nvCxnSpPr>
          <p:spPr>
            <a:xfrm rot="10800000" flipV="1">
              <a:off x="3157826" y="3536687"/>
              <a:ext cx="874759" cy="5197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16200000" flipH="1">
              <a:off x="2357021" y="3649831"/>
              <a:ext cx="556008" cy="3297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214208" y="1582504"/>
            <a:ext cx="463155" cy="523220"/>
            <a:chOff x="1627034" y="1588325"/>
            <a:chExt cx="463155" cy="523220"/>
          </a:xfrm>
        </p:grpSpPr>
        <p:sp>
          <p:nvSpPr>
            <p:cNvPr id="67" name="Rectangle 66"/>
            <p:cNvSpPr/>
            <p:nvPr/>
          </p:nvSpPr>
          <p:spPr>
            <a:xfrm>
              <a:off x="1627035" y="1640697"/>
              <a:ext cx="461565" cy="46156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5400000" flipH="1" flipV="1">
              <a:off x="1858072" y="1873607"/>
              <a:ext cx="462644" cy="1590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1396507" y="1873607"/>
              <a:ext cx="462644" cy="1590"/>
            </a:xfrm>
            <a:prstGeom prst="line">
              <a:avLst/>
            </a:prstGeom>
            <a:ln w="508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673980" y="1588325"/>
              <a:ext cx="414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3" name="Group 82"/>
          <p:cNvGrpSpPr/>
          <p:nvPr/>
        </p:nvGrpSpPr>
        <p:grpSpPr>
          <a:xfrm>
            <a:off x="1060292" y="1574029"/>
            <a:ext cx="687660" cy="523220"/>
            <a:chOff x="6441596" y="1139674"/>
            <a:chExt cx="687660" cy="523220"/>
          </a:xfrm>
        </p:grpSpPr>
        <p:sp>
          <p:nvSpPr>
            <p:cNvPr id="105" name="Rectangle 104"/>
            <p:cNvSpPr/>
            <p:nvPr/>
          </p:nvSpPr>
          <p:spPr>
            <a:xfrm>
              <a:off x="6441597" y="1192046"/>
              <a:ext cx="461565" cy="46156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6211069" y="1424956"/>
              <a:ext cx="462644" cy="1590"/>
            </a:xfrm>
            <a:prstGeom prst="line">
              <a:avLst/>
            </a:prstGeom>
            <a:ln w="508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88541" y="1139674"/>
              <a:ext cx="640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rot="16200000" flipH="1">
            <a:off x="1266806" y="2241663"/>
            <a:ext cx="335646" cy="2651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2270887" y="2382725"/>
            <a:ext cx="335648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294236" y="2282656"/>
            <a:ext cx="335648" cy="19480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344925" y="1579042"/>
            <a:ext cx="687660" cy="523220"/>
            <a:chOff x="4963841" y="1544117"/>
            <a:chExt cx="687660" cy="523220"/>
          </a:xfrm>
        </p:grpSpPr>
        <p:grpSp>
          <p:nvGrpSpPr>
            <p:cNvPr id="30" name="Group 82"/>
            <p:cNvGrpSpPr/>
            <p:nvPr/>
          </p:nvGrpSpPr>
          <p:grpSpPr>
            <a:xfrm>
              <a:off x="4963841" y="1544117"/>
              <a:ext cx="687660" cy="523220"/>
              <a:chOff x="6441596" y="1139674"/>
              <a:chExt cx="687660" cy="5232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441597" y="1192046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rot="5400000" flipH="1" flipV="1">
                <a:off x="6211069" y="1424956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488541" y="1139674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 rot="5400000" flipH="1" flipV="1">
              <a:off x="5194085" y="1826149"/>
              <a:ext cx="462644" cy="1590"/>
            </a:xfrm>
            <a:prstGeom prst="line">
              <a:avLst/>
            </a:prstGeom>
            <a:ln w="508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22268" y="1089082"/>
            <a:ext cx="69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Mixing starts with all input assemblies.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779777" y="3536687"/>
            <a:ext cx="3112863" cy="1079228"/>
            <a:chOff x="779777" y="3536687"/>
            <a:chExt cx="3112863" cy="1079228"/>
          </a:xfrm>
        </p:grpSpPr>
        <p:grpSp>
          <p:nvGrpSpPr>
            <p:cNvPr id="84" name="Group 83"/>
            <p:cNvGrpSpPr/>
            <p:nvPr/>
          </p:nvGrpSpPr>
          <p:grpSpPr>
            <a:xfrm>
              <a:off x="936460" y="4092695"/>
              <a:ext cx="1150816" cy="523220"/>
              <a:chOff x="731242" y="4147450"/>
              <a:chExt cx="1150816" cy="523220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731242" y="4147450"/>
                <a:ext cx="687660" cy="523220"/>
                <a:chOff x="4963841" y="1544117"/>
                <a:chExt cx="687660" cy="523220"/>
              </a:xfrm>
            </p:grpSpPr>
            <p:grpSp>
              <p:nvGrpSpPr>
                <p:cNvPr id="75" name="Group 82"/>
                <p:cNvGrpSpPr/>
                <p:nvPr/>
              </p:nvGrpSpPr>
              <p:grpSpPr>
                <a:xfrm>
                  <a:off x="4963841" y="1544117"/>
                  <a:ext cx="687660" cy="523220"/>
                  <a:chOff x="6441596" y="1139674"/>
                  <a:chExt cx="687660" cy="523220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6441597" y="1192046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 rot="5400000" flipH="1" flipV="1">
                    <a:off x="6211069" y="1424956"/>
                    <a:ext cx="462644" cy="1590"/>
                  </a:xfrm>
                  <a:prstGeom prst="line">
                    <a:avLst/>
                  </a:prstGeom>
                  <a:ln w="508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488541" y="1139674"/>
                    <a:ext cx="6407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  <p:cxnSp>
              <p:nvCxnSpPr>
                <p:cNvPr id="76" name="Straight Connector 75"/>
                <p:cNvCxnSpPr/>
                <p:nvPr/>
              </p:nvCxnSpPr>
              <p:spPr>
                <a:xfrm rot="5400000" flipH="1" flipV="1">
                  <a:off x="5194085" y="1826149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82"/>
              <p:cNvGrpSpPr/>
              <p:nvPr/>
            </p:nvGrpSpPr>
            <p:grpSpPr>
              <a:xfrm>
                <a:off x="1194399" y="4147450"/>
                <a:ext cx="687659" cy="523220"/>
                <a:chOff x="6441597" y="1139674"/>
                <a:chExt cx="687659" cy="5232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44159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48854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90" name="Straight Arrow Connector 89"/>
            <p:cNvCxnSpPr/>
            <p:nvPr/>
          </p:nvCxnSpPr>
          <p:spPr>
            <a:xfrm rot="10800000" flipV="1">
              <a:off x="1861183" y="3536687"/>
              <a:ext cx="2031457" cy="5197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16200000" flipH="1">
              <a:off x="749907" y="3566557"/>
              <a:ext cx="519718" cy="4599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886898" y="3536687"/>
            <a:ext cx="3415544" cy="2500557"/>
            <a:chOff x="886898" y="3536687"/>
            <a:chExt cx="3415544" cy="25005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2665907" y="5514024"/>
              <a:ext cx="1636535" cy="523220"/>
              <a:chOff x="1163350" y="5261697"/>
              <a:chExt cx="1636535" cy="52322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350" y="5261697"/>
                <a:ext cx="1150815" cy="523220"/>
                <a:chOff x="1581679" y="4047223"/>
                <a:chExt cx="1150815" cy="523220"/>
              </a:xfrm>
            </p:grpSpPr>
            <p:grpSp>
              <p:nvGrpSpPr>
                <p:cNvPr id="96" name="Group 58"/>
                <p:cNvGrpSpPr/>
                <p:nvPr/>
              </p:nvGrpSpPr>
              <p:grpSpPr>
                <a:xfrm>
                  <a:off x="1581679" y="4047223"/>
                  <a:ext cx="463155" cy="523220"/>
                  <a:chOff x="1627034" y="1588325"/>
                  <a:chExt cx="463155" cy="523220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1627035" y="1640697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" name="Straight Connector 107"/>
                  <p:cNvCxnSpPr/>
                  <p:nvPr/>
                </p:nvCxnSpPr>
                <p:spPr>
                  <a:xfrm rot="5400000" flipH="1" flipV="1">
                    <a:off x="1858072" y="1873607"/>
                    <a:ext cx="462644" cy="1590"/>
                  </a:xfrm>
                  <a:prstGeom prst="line">
                    <a:avLst/>
                  </a:prstGeom>
                  <a:ln w="508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rot="5400000" flipH="1" flipV="1">
                    <a:off x="1396507" y="1873607"/>
                    <a:ext cx="462644" cy="1590"/>
                  </a:xfrm>
                  <a:prstGeom prst="line">
                    <a:avLst/>
                  </a:prstGeom>
                  <a:ln w="50800" cap="rnd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73980" y="1588325"/>
                    <a:ext cx="41462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98" name="Group 82"/>
                <p:cNvGrpSpPr/>
                <p:nvPr/>
              </p:nvGrpSpPr>
              <p:grpSpPr>
                <a:xfrm>
                  <a:off x="2035565" y="4047223"/>
                  <a:ext cx="696929" cy="523220"/>
                  <a:chOff x="6432327" y="1139674"/>
                  <a:chExt cx="696929" cy="523220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6432327" y="1192046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488541" y="1139674"/>
                    <a:ext cx="6407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114" name="Group 82"/>
              <p:cNvGrpSpPr/>
              <p:nvPr/>
            </p:nvGrpSpPr>
            <p:grpSpPr>
              <a:xfrm>
                <a:off x="2112226" y="5261697"/>
                <a:ext cx="687659" cy="523220"/>
                <a:chOff x="6441597" y="1139674"/>
                <a:chExt cx="687659" cy="52322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44159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648854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137" name="Straight Arrow Connector 136"/>
            <p:cNvCxnSpPr/>
            <p:nvPr/>
          </p:nvCxnSpPr>
          <p:spPr>
            <a:xfrm>
              <a:off x="886898" y="3536687"/>
              <a:ext cx="2289109" cy="197733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16200000" flipH="1">
              <a:off x="2841864" y="4914851"/>
              <a:ext cx="786619" cy="41172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453655" y="3536687"/>
            <a:ext cx="1908873" cy="2500556"/>
            <a:chOff x="453655" y="3536687"/>
            <a:chExt cx="1908873" cy="25005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453655" y="5514023"/>
              <a:ext cx="1636535" cy="523220"/>
              <a:chOff x="1163350" y="5261697"/>
              <a:chExt cx="1636535" cy="523220"/>
            </a:xfrm>
          </p:grpSpPr>
          <p:grpSp>
            <p:nvGrpSpPr>
              <p:cNvPr id="147" name="Group 94"/>
              <p:cNvGrpSpPr/>
              <p:nvPr/>
            </p:nvGrpSpPr>
            <p:grpSpPr>
              <a:xfrm>
                <a:off x="1163350" y="5261697"/>
                <a:ext cx="1150815" cy="523220"/>
                <a:chOff x="1581679" y="4047223"/>
                <a:chExt cx="1150815" cy="523220"/>
              </a:xfrm>
            </p:grpSpPr>
            <p:grpSp>
              <p:nvGrpSpPr>
                <p:cNvPr id="152" name="Group 58"/>
                <p:cNvGrpSpPr/>
                <p:nvPr/>
              </p:nvGrpSpPr>
              <p:grpSpPr>
                <a:xfrm>
                  <a:off x="1581679" y="4047223"/>
                  <a:ext cx="463155" cy="523220"/>
                  <a:chOff x="1627034" y="1588325"/>
                  <a:chExt cx="463155" cy="523220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1627035" y="1640697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0" name="Straight Connector 159"/>
                  <p:cNvCxnSpPr/>
                  <p:nvPr/>
                </p:nvCxnSpPr>
                <p:spPr>
                  <a:xfrm rot="5400000" flipH="1" flipV="1">
                    <a:off x="1858072" y="1873607"/>
                    <a:ext cx="462644" cy="1590"/>
                  </a:xfrm>
                  <a:prstGeom prst="line">
                    <a:avLst/>
                  </a:prstGeom>
                  <a:ln w="50800" cap="rnd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rot="5400000" flipH="1" flipV="1">
                    <a:off x="1396507" y="1873607"/>
                    <a:ext cx="462644" cy="1590"/>
                  </a:xfrm>
                  <a:prstGeom prst="line">
                    <a:avLst/>
                  </a:prstGeom>
                  <a:ln w="50800" cap="rnd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673980" y="1588325"/>
                    <a:ext cx="41462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54" name="Group 82"/>
                <p:cNvGrpSpPr/>
                <p:nvPr/>
              </p:nvGrpSpPr>
              <p:grpSpPr>
                <a:xfrm>
                  <a:off x="2035565" y="4047223"/>
                  <a:ext cx="696929" cy="523220"/>
                  <a:chOff x="6432327" y="1139674"/>
                  <a:chExt cx="696929" cy="523220"/>
                </a:xfrm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6432327" y="1192046"/>
                    <a:ext cx="461565" cy="461565"/>
                  </a:xfrm>
                  <a:prstGeom prst="rect">
                    <a:avLst/>
                  </a:prstGeom>
                  <a:solidFill>
                    <a:schemeClr val="tx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6488541" y="1139674"/>
                    <a:ext cx="6407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148" name="Group 82"/>
              <p:cNvGrpSpPr/>
              <p:nvPr/>
            </p:nvGrpSpPr>
            <p:grpSpPr>
              <a:xfrm>
                <a:off x="2112226" y="5261697"/>
                <a:ext cx="687659" cy="523220"/>
                <a:chOff x="6441597" y="1139674"/>
                <a:chExt cx="687659" cy="523220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644159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648854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163" name="Straight Arrow Connector 162"/>
            <p:cNvCxnSpPr/>
            <p:nvPr/>
          </p:nvCxnSpPr>
          <p:spPr>
            <a:xfrm rot="5400000">
              <a:off x="1008561" y="5118464"/>
              <a:ext cx="786617" cy="450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5400000">
              <a:off x="994831" y="4146326"/>
              <a:ext cx="1977336" cy="75805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4749602" y="5590766"/>
            <a:ext cx="696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mixing products are the distinct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terminal assemblies</a:t>
            </a:r>
            <a:r>
              <a:rPr lang="en-US" sz="2000" dirty="0" smtClean="0"/>
              <a:t>.</a:t>
            </a:r>
          </a:p>
        </p:txBody>
      </p:sp>
      <p:grpSp>
        <p:nvGrpSpPr>
          <p:cNvPr id="193" name="Group 192"/>
          <p:cNvGrpSpPr/>
          <p:nvPr/>
        </p:nvGrpSpPr>
        <p:grpSpPr>
          <a:xfrm>
            <a:off x="1567215" y="4345022"/>
            <a:ext cx="1613176" cy="523220"/>
            <a:chOff x="5373535" y="1692475"/>
            <a:chExt cx="1613176" cy="523220"/>
          </a:xfrm>
        </p:grpSpPr>
        <p:grpSp>
          <p:nvGrpSpPr>
            <p:cNvPr id="178" name="Group 177"/>
            <p:cNvGrpSpPr/>
            <p:nvPr/>
          </p:nvGrpSpPr>
          <p:grpSpPr>
            <a:xfrm>
              <a:off x="5373535" y="1692475"/>
              <a:ext cx="463155" cy="523220"/>
              <a:chOff x="1627034" y="1588325"/>
              <a:chExt cx="463155" cy="52322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627035" y="1640697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 rot="5400000" flipH="1" flipV="1">
                <a:off x="1858072" y="1873607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5400000" flipH="1" flipV="1">
                <a:off x="1396507" y="1873607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1673980" y="1588325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27421" y="1692475"/>
              <a:ext cx="687659" cy="523220"/>
              <a:chOff x="4954572" y="1544117"/>
              <a:chExt cx="687659" cy="523220"/>
            </a:xfrm>
          </p:grpSpPr>
          <p:grpSp>
            <p:nvGrpSpPr>
              <p:cNvPr id="184" name="Group 82"/>
              <p:cNvGrpSpPr/>
              <p:nvPr/>
            </p:nvGrpSpPr>
            <p:grpSpPr>
              <a:xfrm>
                <a:off x="4954572" y="1544117"/>
                <a:ext cx="687659" cy="523220"/>
                <a:chOff x="6432327" y="1139674"/>
                <a:chExt cx="687659" cy="52322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643232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647927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cxnSp>
            <p:nvCxnSpPr>
              <p:cNvPr id="185" name="Straight Connector 184"/>
              <p:cNvCxnSpPr/>
              <p:nvPr/>
            </p:nvCxnSpPr>
            <p:spPr>
              <a:xfrm rot="5400000" flipH="1" flipV="1">
                <a:off x="5194085" y="1826149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82"/>
            <p:cNvGrpSpPr/>
            <p:nvPr/>
          </p:nvGrpSpPr>
          <p:grpSpPr>
            <a:xfrm>
              <a:off x="6299052" y="1692475"/>
              <a:ext cx="687659" cy="523220"/>
              <a:chOff x="6441597" y="1139674"/>
              <a:chExt cx="687659" cy="52322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6441597" y="1192046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488541" y="1139674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Why This Definition Matters</a:t>
            </a:r>
            <a:endParaRPr lang="en-US" sz="3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7929" y="907157"/>
            <a:ext cx="852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Previous work only used mixings with </a:t>
            </a:r>
            <a:r>
              <a:rPr lang="en-US" sz="2800" dirty="0" smtClean="0">
                <a:solidFill>
                  <a:srgbClr val="FF6600"/>
                </a:solidFill>
              </a:rPr>
              <a:t>one</a:t>
            </a:r>
            <a:r>
              <a:rPr lang="en-US" sz="2800" dirty="0" smtClean="0"/>
              <a:t> product.</a:t>
            </a:r>
            <a:endParaRPr lang="en-US" sz="2800" i="1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117929" y="5451944"/>
            <a:ext cx="8527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SAS where every mixing has one product is a </a:t>
            </a:r>
            <a:r>
              <a:rPr lang="en-US" sz="2800" dirty="0" smtClean="0">
                <a:solidFill>
                  <a:srgbClr val="FF6600"/>
                </a:solidFill>
              </a:rPr>
              <a:t>SSAS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single self-assembly system.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117929" y="1430377"/>
            <a:ext cx="9026071" cy="3653345"/>
            <a:chOff x="117929" y="1430377"/>
            <a:chExt cx="9026071" cy="3653345"/>
          </a:xfrm>
        </p:grpSpPr>
        <p:sp>
          <p:nvSpPr>
            <p:cNvPr id="134" name="TextBox 133"/>
            <p:cNvSpPr txBox="1"/>
            <p:nvPr/>
          </p:nvSpPr>
          <p:spPr>
            <a:xfrm>
              <a:off x="117929" y="1430377"/>
              <a:ext cx="9026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 the general SAS model, mixings may have </a:t>
              </a:r>
              <a:r>
                <a:rPr lang="en-US" sz="2800" dirty="0" smtClean="0">
                  <a:solidFill>
                    <a:srgbClr val="FF6600"/>
                  </a:solidFill>
                </a:rPr>
                <a:t>many</a:t>
              </a:r>
              <a:r>
                <a:rPr lang="en-US" sz="2800" dirty="0" smtClean="0"/>
                <a:t> products.</a:t>
              </a:r>
              <a:endParaRPr lang="en-US" sz="2800" i="1" dirty="0" smtClean="0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1989288" y="2666594"/>
              <a:ext cx="1541770" cy="523220"/>
              <a:chOff x="6679032" y="1009570"/>
              <a:chExt cx="1541770" cy="52322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7757648" y="1061942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rot="5400000" flipH="1" flipV="1">
                <a:off x="7988685" y="1294852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5400000" flipH="1" flipV="1">
                <a:off x="7527120" y="1294852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7804593" y="1009570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grpSp>
            <p:nvGrpSpPr>
              <p:cNvPr id="167" name="Group 82"/>
              <p:cNvGrpSpPr/>
              <p:nvPr/>
            </p:nvGrpSpPr>
            <p:grpSpPr>
              <a:xfrm>
                <a:off x="6679032" y="1009570"/>
                <a:ext cx="687660" cy="523220"/>
                <a:chOff x="6441596" y="1139674"/>
                <a:chExt cx="687660" cy="523220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6441597" y="1192046"/>
                  <a:ext cx="461565" cy="461565"/>
                </a:xfrm>
                <a:prstGeom prst="rect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Connector 168"/>
                <p:cNvCxnSpPr/>
                <p:nvPr/>
              </p:nvCxnSpPr>
              <p:spPr>
                <a:xfrm rot="5400000" flipH="1" flipV="1">
                  <a:off x="6211069" y="1424956"/>
                  <a:ext cx="462644" cy="1590"/>
                </a:xfrm>
                <a:prstGeom prst="line">
                  <a:avLst/>
                </a:prstGeom>
                <a:ln w="508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/>
                <p:cNvSpPr txBox="1"/>
                <p:nvPr/>
              </p:nvSpPr>
              <p:spPr>
                <a:xfrm>
                  <a:off x="6488541" y="1139674"/>
                  <a:ext cx="6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1847373" y="3298991"/>
              <a:ext cx="1818813" cy="1397670"/>
              <a:chOff x="6524142" y="1641962"/>
              <a:chExt cx="1818813" cy="139767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6524142" y="2068318"/>
                <a:ext cx="1818813" cy="971314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/>
              <p:cNvCxnSpPr/>
              <p:nvPr/>
            </p:nvCxnSpPr>
            <p:spPr>
              <a:xfrm rot="16200000" flipH="1">
                <a:off x="6967795" y="1702892"/>
                <a:ext cx="335644" cy="21378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 rot="5400000">
                <a:off x="7613154" y="1703226"/>
                <a:ext cx="335645" cy="2131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2960641" y="3882455"/>
              <a:ext cx="463155" cy="523220"/>
              <a:chOff x="7804592" y="4275566"/>
              <a:chExt cx="463155" cy="52322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7804593" y="4327938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rot="5400000" flipH="1" flipV="1">
                <a:off x="8035630" y="4560848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 flipH="1" flipV="1">
                <a:off x="7574065" y="4560848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7851538" y="4275566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189" name="Group 82"/>
            <p:cNvGrpSpPr/>
            <p:nvPr/>
          </p:nvGrpSpPr>
          <p:grpSpPr>
            <a:xfrm>
              <a:off x="2108614" y="4000707"/>
              <a:ext cx="687660" cy="523220"/>
              <a:chOff x="6441596" y="1139674"/>
              <a:chExt cx="687660" cy="52322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441597" y="1192046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 rot="5400000" flipH="1" flipV="1">
                <a:off x="6211069" y="1424956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6488541" y="1139674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6089907" y="2277099"/>
              <a:ext cx="463155" cy="523220"/>
              <a:chOff x="4299366" y="2962805"/>
              <a:chExt cx="463155" cy="52322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4299367" y="3015177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 rot="5400000" flipH="1" flipV="1">
                <a:off x="4530404" y="3248087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 flipH="1" flipV="1">
                <a:off x="4068839" y="3248087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4346312" y="2962805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5256209" y="2277099"/>
              <a:ext cx="687660" cy="523220"/>
              <a:chOff x="3465668" y="2971876"/>
              <a:chExt cx="687660" cy="52322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3465669" y="3024248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5400000" flipH="1" flipV="1">
                <a:off x="3235141" y="3257158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/>
              <p:cNvSpPr txBox="1"/>
              <p:nvPr/>
            </p:nvSpPr>
            <p:spPr>
              <a:xfrm>
                <a:off x="3512613" y="2971876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5259430" y="3335851"/>
              <a:ext cx="2035677" cy="1747871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Arrow Connector 208"/>
            <p:cNvCxnSpPr/>
            <p:nvPr/>
          </p:nvCxnSpPr>
          <p:spPr>
            <a:xfrm rot="16200000" flipH="1">
              <a:off x="5621444" y="2970426"/>
              <a:ext cx="335644" cy="21378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rot="5400000">
              <a:off x="6684069" y="2970760"/>
              <a:ext cx="335645" cy="2131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 228"/>
            <p:cNvGrpSpPr/>
            <p:nvPr/>
          </p:nvGrpSpPr>
          <p:grpSpPr>
            <a:xfrm>
              <a:off x="6886378" y="2286383"/>
              <a:ext cx="463155" cy="523220"/>
              <a:chOff x="5095837" y="2972089"/>
              <a:chExt cx="463155" cy="52322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5095838" y="3024461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 rot="5400000" flipH="1" flipV="1">
                <a:off x="5326875" y="3257371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5400000" flipH="1" flipV="1">
                <a:off x="4865310" y="3257371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/>
              <p:cNvSpPr txBox="1"/>
              <p:nvPr/>
            </p:nvSpPr>
            <p:spPr>
              <a:xfrm>
                <a:off x="5142783" y="2972089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6" name="Straight Arrow Connector 225"/>
            <p:cNvCxnSpPr/>
            <p:nvPr/>
          </p:nvCxnSpPr>
          <p:spPr>
            <a:xfrm rot="5400000">
              <a:off x="6182147" y="3077322"/>
              <a:ext cx="33564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Group 249"/>
            <p:cNvGrpSpPr/>
            <p:nvPr/>
          </p:nvGrpSpPr>
          <p:grpSpPr>
            <a:xfrm>
              <a:off x="5831596" y="3492961"/>
              <a:ext cx="1141744" cy="523220"/>
              <a:chOff x="4095481" y="4178667"/>
              <a:chExt cx="1141744" cy="523220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4549566" y="4231039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 rot="5400000" flipH="1" flipV="1">
                <a:off x="4319038" y="4463949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Box 233"/>
              <p:cNvSpPr txBox="1"/>
              <p:nvPr/>
            </p:nvSpPr>
            <p:spPr>
              <a:xfrm>
                <a:off x="4596510" y="4178667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095482" y="4231039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 rot="5400000" flipH="1" flipV="1">
                <a:off x="3864954" y="4463949"/>
                <a:ext cx="462644" cy="1590"/>
              </a:xfrm>
              <a:prstGeom prst="line">
                <a:avLst/>
              </a:prstGeom>
              <a:ln w="508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extBox 239"/>
              <p:cNvSpPr txBox="1"/>
              <p:nvPr/>
            </p:nvSpPr>
            <p:spPr>
              <a:xfrm>
                <a:off x="4142427" y="4178667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5805493" y="4307167"/>
              <a:ext cx="1142224" cy="523220"/>
              <a:chOff x="4069378" y="4992873"/>
              <a:chExt cx="1142224" cy="52322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4523943" y="5045245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4570887" y="4992873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069379" y="5045245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 rot="5400000" flipH="1" flipV="1">
                <a:off x="3838851" y="5278155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4116324" y="4992873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SSAS </a:t>
            </a:r>
            <a:r>
              <a:rPr lang="en-US" sz="3200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r>
              <a:rPr lang="en-US" sz="3200" dirty="0" smtClean="0"/>
              <a:t> RCFG</a:t>
            </a:r>
            <a:endParaRPr lang="en-US" sz="3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7929" y="907157"/>
            <a:ext cx="8527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Until now, the “SAS” model we’ve explored is actually the restricted SSAS model.</a:t>
            </a:r>
            <a:endParaRPr lang="en-US" sz="2800" i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117929" y="2097110"/>
            <a:ext cx="8527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SSAS-to-RCFG conversion works because the mapping from mixing products to left-hand side symbols is 1-to-1.</a:t>
            </a:r>
            <a:endParaRPr lang="en-US" sz="3200" dirty="0" smtClean="0"/>
          </a:p>
          <a:p>
            <a:endParaRPr lang="en-US" sz="2800" dirty="0" smtClean="0"/>
          </a:p>
        </p:txBody>
      </p:sp>
      <p:grpSp>
        <p:nvGrpSpPr>
          <p:cNvPr id="62" name="Group 61"/>
          <p:cNvGrpSpPr/>
          <p:nvPr/>
        </p:nvGrpSpPr>
        <p:grpSpPr>
          <a:xfrm>
            <a:off x="117928" y="3664857"/>
            <a:ext cx="9026071" cy="2063744"/>
            <a:chOff x="117928" y="3664857"/>
            <a:chExt cx="9026071" cy="2063744"/>
          </a:xfrm>
        </p:grpSpPr>
        <p:sp>
          <p:nvSpPr>
            <p:cNvPr id="131" name="TextBox 130"/>
            <p:cNvSpPr txBox="1"/>
            <p:nvPr/>
          </p:nvSpPr>
          <p:spPr>
            <a:xfrm>
              <a:off x="117928" y="3664857"/>
              <a:ext cx="9026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Now we’ll examine </a:t>
              </a:r>
              <a:r>
                <a:rPr lang="en-US" sz="2800" dirty="0" err="1" smtClean="0"/>
                <a:t>SASs</a:t>
              </a:r>
              <a:r>
                <a:rPr lang="en-US" sz="2800" dirty="0" smtClean="0"/>
                <a:t> containing many-product mixings.</a:t>
              </a:r>
              <a:endParaRPr lang="en-US" sz="2800" i="1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7929" y="4774494"/>
              <a:ext cx="85271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We’ll see that the SAS-to-RCFG conversion may require a RCFG up to</a:t>
              </a:r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6600"/>
                  </a:solidFill>
                </a:rPr>
                <a:t>θ((n/log(n))^0.5)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larger.</a:t>
              </a:r>
              <a:endParaRPr lang="en-US" sz="2800" i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Intuition for RCFG vs. SAS</a:t>
            </a:r>
            <a:endParaRPr lang="en-US" sz="3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7929" y="1252206"/>
            <a:ext cx="852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Reconsider expressing a string as a RCFG and a SAS.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7929" y="3503370"/>
            <a:ext cx="8527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Good: </a:t>
            </a:r>
            <a:r>
              <a:rPr lang="en-US" sz="2800" i="1" dirty="0" smtClean="0">
                <a:solidFill>
                  <a:srgbClr val="008000"/>
                </a:solidFill>
              </a:rPr>
              <a:t>ABC</a:t>
            </a:r>
            <a:r>
              <a:rPr lang="en-US" sz="2800" i="1" dirty="0" smtClean="0">
                <a:solidFill>
                  <a:srgbClr val="3366FF"/>
                </a:solidFill>
              </a:rPr>
              <a:t>DEF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008000"/>
                </a:solidFill>
              </a:rPr>
              <a:t>ABC</a:t>
            </a:r>
            <a:r>
              <a:rPr lang="en-US" sz="2800" i="1" dirty="0" smtClean="0">
                <a:solidFill>
                  <a:srgbClr val="3366FF"/>
                </a:solidFill>
              </a:rPr>
              <a:t>DEF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008000"/>
                </a:solidFill>
              </a:rPr>
              <a:t>ABC</a:t>
            </a:r>
            <a:r>
              <a:rPr lang="en-US" sz="2800" i="1" dirty="0" smtClean="0">
                <a:solidFill>
                  <a:srgbClr val="3366FF"/>
                </a:solidFill>
              </a:rPr>
              <a:t>DEF</a:t>
            </a:r>
          </a:p>
          <a:p>
            <a:r>
              <a:rPr lang="en-US" sz="2800" dirty="0" smtClean="0"/>
              <a:t>Bad: </a:t>
            </a:r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3366FF"/>
                </a:solidFill>
              </a:rPr>
              <a:t> </a:t>
            </a:r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7927" y="2154648"/>
            <a:ext cx="941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RCFGs</a:t>
            </a:r>
            <a:r>
              <a:rPr lang="en-US" sz="2800" dirty="0" smtClean="0"/>
              <a:t> can describe patterns </a:t>
            </a:r>
            <a:r>
              <a:rPr lang="en-US" sz="2800" dirty="0" smtClean="0"/>
              <a:t>in adjacent characters. </a:t>
            </a:r>
          </a:p>
          <a:p>
            <a:r>
              <a:rPr lang="en-US" sz="2800" dirty="0" smtClean="0"/>
              <a:t>But</a:t>
            </a:r>
            <a:r>
              <a:rPr lang="en-US" sz="2800" dirty="0" smtClean="0"/>
              <a:t> they </a:t>
            </a:r>
            <a:r>
              <a:rPr lang="en-US" sz="2800" i="1" dirty="0" smtClean="0"/>
              <a:t>cannot</a:t>
            </a:r>
            <a:r>
              <a:rPr lang="en-US" sz="2800" dirty="0" smtClean="0"/>
              <a:t> describe p</a:t>
            </a:r>
            <a:r>
              <a:rPr lang="en-US" sz="2800" dirty="0" smtClean="0"/>
              <a:t>atterns </a:t>
            </a:r>
            <a:r>
              <a:rPr lang="en-US" sz="2800" dirty="0" smtClean="0"/>
              <a:t>in interleaved characters.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929" y="4989475"/>
            <a:ext cx="9026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SASs</a:t>
            </a:r>
            <a:r>
              <a:rPr lang="en-US" sz="2800" dirty="0" smtClean="0"/>
              <a:t> </a:t>
            </a:r>
            <a:r>
              <a:rPr lang="en-US" sz="2800" i="1" dirty="0" smtClean="0"/>
              <a:t>can</a:t>
            </a:r>
            <a:r>
              <a:rPr lang="en-US" sz="2800" dirty="0" smtClean="0"/>
              <a:t> describe these patterns.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829497" y="1023147"/>
            <a:ext cx="2038564" cy="634999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92994" y="1062358"/>
            <a:ext cx="210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1[ADBECF]</a:t>
            </a:r>
            <a:r>
              <a:rPr lang="en-US" sz="2800" dirty="0"/>
              <a:t>7</a:t>
            </a:r>
            <a:endParaRPr lang="en-US" sz="28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361639" y="1023147"/>
            <a:ext cx="2038564" cy="634999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25136" y="1062358"/>
            <a:ext cx="210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1[AFBDCE]</a:t>
            </a:r>
            <a:r>
              <a:rPr lang="en-US" sz="2800" dirty="0"/>
              <a:t>7</a:t>
            </a:r>
            <a:endParaRPr lang="en-US" sz="2800" dirty="0" smtClean="0"/>
          </a:p>
        </p:txBody>
      </p:sp>
      <p:cxnSp>
        <p:nvCxnSpPr>
          <p:cNvPr id="21" name="Straight Arrow Connector 20"/>
          <p:cNvCxnSpPr>
            <a:stCxn id="11" idx="0"/>
            <a:endCxn id="19" idx="2"/>
          </p:cNvCxnSpPr>
          <p:nvPr/>
        </p:nvCxnSpPr>
        <p:spPr>
          <a:xfrm rot="16200000" flipV="1">
            <a:off x="3421950" y="1084975"/>
            <a:ext cx="643738" cy="179007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0"/>
            <a:endCxn id="19" idx="2"/>
          </p:cNvCxnSpPr>
          <p:nvPr/>
        </p:nvCxnSpPr>
        <p:spPr>
          <a:xfrm rot="5400000" flipH="1" flipV="1">
            <a:off x="2425750" y="1870634"/>
            <a:ext cx="635517" cy="21054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0"/>
            <a:endCxn id="38" idx="2"/>
          </p:cNvCxnSpPr>
          <p:nvPr/>
        </p:nvCxnSpPr>
        <p:spPr>
          <a:xfrm rot="5400000" flipH="1" flipV="1">
            <a:off x="5188020" y="1108984"/>
            <a:ext cx="643738" cy="17420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0"/>
            <a:endCxn id="38" idx="2"/>
          </p:cNvCxnSpPr>
          <p:nvPr/>
        </p:nvCxnSpPr>
        <p:spPr>
          <a:xfrm rot="16200000" flipV="1">
            <a:off x="6164108" y="1874959"/>
            <a:ext cx="643738" cy="21011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929" y="117929"/>
            <a:ext cx="7093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Interleaving</a:t>
            </a:r>
            <a:r>
              <a:rPr lang="en-US" sz="3200" dirty="0" smtClean="0"/>
              <a:t> with </a:t>
            </a:r>
            <a:r>
              <a:rPr lang="en-US" sz="3200" dirty="0" err="1" smtClean="0"/>
              <a:t>SASs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7929" y="5377752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Naively using </a:t>
            </a:r>
            <a:r>
              <a:rPr lang="en-US" sz="2800" dirty="0" smtClean="0"/>
              <a:t>tiles with same labels, different </a:t>
            </a:r>
            <a:r>
              <a:rPr lang="en-US" sz="2800" dirty="0" smtClean="0"/>
              <a:t>glues </a:t>
            </a:r>
            <a:r>
              <a:rPr lang="en-US" sz="2800" dirty="0" smtClean="0"/>
              <a:t>requires </a:t>
            </a:r>
            <a:r>
              <a:rPr lang="en-US" sz="2800" dirty="0" smtClean="0"/>
              <a:t>many </a:t>
            </a:r>
            <a:r>
              <a:rPr lang="en-US" sz="2800" dirty="0" smtClean="0"/>
              <a:t>bins, large SAS.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2580" y="2301884"/>
            <a:ext cx="1572556" cy="1596422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3319" y="2274671"/>
            <a:ext cx="10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1[A]2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3319" y="2797891"/>
            <a:ext cx="10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[B]</a:t>
            </a:r>
            <a:r>
              <a:rPr lang="en-US" sz="2800" dirty="0"/>
              <a:t>4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153319" y="3321111"/>
            <a:ext cx="10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5[C]6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9497" y="2293663"/>
            <a:ext cx="1572556" cy="1596422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12094" y="2293663"/>
            <a:ext cx="10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[D]</a:t>
            </a:r>
            <a:r>
              <a:rPr lang="en-US" sz="2800" dirty="0"/>
              <a:t>3</a:t>
            </a:r>
            <a:endParaRPr lang="en-US" sz="2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112094" y="2816883"/>
            <a:ext cx="10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4[E]5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12094" y="3340103"/>
            <a:ext cx="10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  <a:r>
              <a:rPr lang="en-US" sz="2800" dirty="0" smtClean="0"/>
              <a:t>[F]</a:t>
            </a:r>
            <a:r>
              <a:rPr lang="en-US" sz="2800" dirty="0"/>
              <a:t>7</a:t>
            </a:r>
            <a:endParaRPr lang="en-US" sz="2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7929" y="4231012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Interleaving requires many copies of the same set of assemblies with different glues.</a:t>
            </a:r>
            <a:endParaRPr lang="en-US" sz="2800" i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5827647" y="2301884"/>
            <a:ext cx="1572556" cy="1596422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64889" y="2301884"/>
            <a:ext cx="10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4[D]5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64889" y="2825104"/>
            <a:ext cx="10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  <a:r>
              <a:rPr lang="en-US" sz="2800" dirty="0" smtClean="0"/>
              <a:t>[E]7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64889" y="3348324"/>
            <a:ext cx="10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2[F]3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841999" y="2167775"/>
            <a:ext cx="1040493" cy="982972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929" y="117929"/>
            <a:ext cx="7093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Interleaving Efficiently with </a:t>
            </a:r>
            <a:r>
              <a:rPr lang="en-US" sz="3200" dirty="0" err="1" smtClean="0"/>
              <a:t>SASs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922938" y="3310078"/>
            <a:ext cx="5413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Producing the assembly </a:t>
            </a:r>
          </a:p>
          <a:p>
            <a:r>
              <a:rPr lang="en-US" sz="2000" dirty="0" smtClean="0"/>
              <a:t>4[D]5 using the tile 2[D]3.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930" y="1312379"/>
            <a:ext cx="572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Solution: add tiles to “swap” glues.</a:t>
            </a:r>
            <a:endParaRPr lang="en-US" sz="2800" i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5841999" y="2167774"/>
            <a:ext cx="11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4[-]2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41999" y="2627526"/>
            <a:ext cx="117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[-]5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06871" y="2475452"/>
            <a:ext cx="938892" cy="477153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797800" y="2429385"/>
            <a:ext cx="10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[D]3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63656" y="993889"/>
            <a:ext cx="1179286" cy="443609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745514" y="914278"/>
            <a:ext cx="119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4[-D-]5</a:t>
            </a:r>
          </a:p>
        </p:txBody>
      </p:sp>
      <p:cxnSp>
        <p:nvCxnSpPr>
          <p:cNvPr id="66" name="Straight Arrow Connector 65"/>
          <p:cNvCxnSpPr>
            <a:stCxn id="55" idx="0"/>
            <a:endCxn id="62" idx="2"/>
          </p:cNvCxnSpPr>
          <p:nvPr/>
        </p:nvCxnSpPr>
        <p:spPr>
          <a:xfrm rot="5400000" flipH="1" flipV="1">
            <a:off x="6525518" y="1339993"/>
            <a:ext cx="730276" cy="92528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2" idx="2"/>
          </p:cNvCxnSpPr>
          <p:nvPr/>
        </p:nvCxnSpPr>
        <p:spPr>
          <a:xfrm rot="16200000" flipV="1">
            <a:off x="7319645" y="1471152"/>
            <a:ext cx="1037954" cy="97064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7929" y="2833024"/>
            <a:ext cx="534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idea scales to swap glues on many tiles in one mixing.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7930" y="4616299"/>
            <a:ext cx="9060546" cy="1233694"/>
            <a:chOff x="117930" y="4616299"/>
            <a:chExt cx="9060546" cy="1233694"/>
          </a:xfrm>
        </p:grpSpPr>
        <p:sp>
          <p:nvSpPr>
            <p:cNvPr id="82" name="TextBox 81"/>
            <p:cNvSpPr txBox="1"/>
            <p:nvPr/>
          </p:nvSpPr>
          <p:spPr>
            <a:xfrm>
              <a:off x="117930" y="4616299"/>
              <a:ext cx="90605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Composing swap steps gives a </a:t>
              </a:r>
              <a:r>
                <a:rPr lang="en-US" sz="2800" i="1" dirty="0" smtClean="0"/>
                <a:t>very</a:t>
              </a:r>
              <a:r>
                <a:rPr lang="en-US" sz="2800" dirty="0" smtClean="0"/>
                <a:t> efficient way to generate many copies of the same assembly with different glues.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34265" y="5449883"/>
              <a:ext cx="1185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(nearly)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Proving Separation</a:t>
            </a:r>
            <a:endParaRPr lang="en-US" sz="3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7927" y="4073071"/>
            <a:ext cx="902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Separation</a:t>
            </a:r>
            <a:r>
              <a:rPr lang="en-US" sz="2800" dirty="0" smtClean="0"/>
              <a:t> is the worst-case asymptotic difference in the size of the smallest RCFG and SAS encoding the same string.</a:t>
            </a:r>
            <a:endParaRPr lang="en-US" sz="28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7927" y="1808127"/>
            <a:ext cx="9026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Goal:</a:t>
            </a:r>
            <a:r>
              <a:rPr lang="en-US" sz="2800" dirty="0" smtClean="0"/>
              <a:t> Show </a:t>
            </a:r>
            <a:r>
              <a:rPr lang="en-US" sz="2800" dirty="0" smtClean="0"/>
              <a:t>for a set of strings</a:t>
            </a:r>
            <a:r>
              <a:rPr lang="en-US" sz="2800" dirty="0" smtClean="0"/>
              <a:t>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, </a:t>
            </a:r>
            <a:r>
              <a:rPr lang="en-US" sz="2800" dirty="0" err="1" smtClean="0"/>
              <a:t>k</a:t>
            </a:r>
            <a:r>
              <a:rPr lang="en-US" sz="2800" dirty="0" smtClean="0"/>
              <a:t> &gt; 0 that </a:t>
            </a:r>
            <a:r>
              <a:rPr lang="en-US" sz="2800" dirty="0" smtClean="0"/>
              <a:t>the size of any RCFG encoding them is</a:t>
            </a:r>
            <a:r>
              <a:rPr lang="en-US" sz="2800" dirty="0" smtClean="0"/>
              <a:t> asymptotically larger </a:t>
            </a:r>
            <a:r>
              <a:rPr lang="en-US" sz="2800" dirty="0" smtClean="0"/>
              <a:t>than some SAS that encodes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7093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Constructing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k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7930" y="874180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actual string is binary, has many “filler” tiles from the swap steps, and details. </a:t>
            </a:r>
            <a:endParaRPr lang="en-US" sz="2800" i="1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282191" y="4369059"/>
            <a:ext cx="2795551" cy="826801"/>
            <a:chOff x="282191" y="4369059"/>
            <a:chExt cx="2795551" cy="826801"/>
          </a:xfrm>
        </p:grpSpPr>
        <p:sp>
          <p:nvSpPr>
            <p:cNvPr id="27" name="TextBox 26"/>
            <p:cNvSpPr txBox="1"/>
            <p:nvPr/>
          </p:nvSpPr>
          <p:spPr>
            <a:xfrm>
              <a:off x="282191" y="4734195"/>
              <a:ext cx="2101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 static string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1908709" y="4490547"/>
              <a:ext cx="484007" cy="2410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030197" y="4369059"/>
              <a:ext cx="639652" cy="484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030197" y="4369059"/>
              <a:ext cx="1047545" cy="484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82191" y="3005577"/>
            <a:ext cx="3707493" cy="1037245"/>
            <a:chOff x="282191" y="3005577"/>
            <a:chExt cx="3707493" cy="1037245"/>
          </a:xfrm>
        </p:grpSpPr>
        <p:sp>
          <p:nvSpPr>
            <p:cNvPr id="28" name="TextBox 27"/>
            <p:cNvSpPr txBox="1"/>
            <p:nvPr/>
          </p:nvSpPr>
          <p:spPr>
            <a:xfrm>
              <a:off x="282191" y="3005577"/>
              <a:ext cx="3707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An interleaved string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5400000">
              <a:off x="2261941" y="3754635"/>
              <a:ext cx="57478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 flipH="1">
              <a:off x="2447744" y="3570419"/>
              <a:ext cx="574786" cy="370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50129" y="3468038"/>
              <a:ext cx="768643" cy="574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791557" y="3006373"/>
            <a:ext cx="5889089" cy="1036450"/>
            <a:chOff x="3791557" y="3006373"/>
            <a:chExt cx="5889089" cy="1036450"/>
          </a:xfrm>
        </p:grpSpPr>
        <p:sp>
          <p:nvSpPr>
            <p:cNvPr id="30" name="TextBox 29"/>
            <p:cNvSpPr txBox="1"/>
            <p:nvPr/>
          </p:nvSpPr>
          <p:spPr>
            <a:xfrm>
              <a:off x="3989684" y="3006373"/>
              <a:ext cx="569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Shift permutations of the interleaving 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5400000">
              <a:off x="3791544" y="3468049"/>
              <a:ext cx="574785" cy="5747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400000">
              <a:off x="3963045" y="3639549"/>
              <a:ext cx="574785" cy="2317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16200000" flipH="1">
              <a:off x="4157722" y="3676635"/>
              <a:ext cx="574785" cy="1575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318772" y="4437106"/>
            <a:ext cx="5690962" cy="1220419"/>
            <a:chOff x="3318772" y="4437106"/>
            <a:chExt cx="5690962" cy="1220419"/>
          </a:xfrm>
        </p:grpSpPr>
        <p:sp>
          <p:nvSpPr>
            <p:cNvPr id="31" name="TextBox 30"/>
            <p:cNvSpPr txBox="1"/>
            <p:nvPr/>
          </p:nvSpPr>
          <p:spPr>
            <a:xfrm>
              <a:off x="3318772" y="5195860"/>
              <a:ext cx="569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 composition of these </a:t>
              </a:r>
              <a:r>
                <a:rPr lang="en-US" sz="2400" dirty="0" err="1" smtClean="0"/>
                <a:t>interleavings</a:t>
              </a:r>
              <a:endParaRPr lang="en-US" sz="2400" dirty="0" smtClean="0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4366317" y="4437106"/>
              <a:ext cx="825056" cy="7587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16200000" flipV="1">
              <a:off x="3871061" y="4700603"/>
              <a:ext cx="758754" cy="231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10800000">
              <a:off x="3318773" y="4437106"/>
              <a:ext cx="1047545" cy="7587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117930" y="5886891"/>
            <a:ext cx="902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odd </a:t>
            </a:r>
            <a:r>
              <a:rPr lang="en-US" sz="2800" dirty="0" err="1" smtClean="0"/>
              <a:t>k</a:t>
            </a:r>
            <a:r>
              <a:rPr lang="en-US" sz="2800" dirty="0" smtClean="0"/>
              <a:t>, |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| = </a:t>
            </a:r>
            <a:r>
              <a:rPr lang="en-US" sz="2800" dirty="0" smtClean="0">
                <a:solidFill>
                  <a:srgbClr val="FF6600"/>
                </a:solidFill>
              </a:rPr>
              <a:t>θ(k</a:t>
            </a:r>
            <a:r>
              <a:rPr lang="en-US" sz="2800" baseline="30000" dirty="0" smtClean="0">
                <a:solidFill>
                  <a:srgbClr val="FF6600"/>
                </a:solidFill>
              </a:rPr>
              <a:t>2</a:t>
            </a:r>
            <a:r>
              <a:rPr lang="en-US" sz="2800" dirty="0" smtClean="0">
                <a:solidFill>
                  <a:srgbClr val="FF6600"/>
                </a:solidFill>
              </a:rPr>
              <a:t>log(k)) </a:t>
            </a:r>
            <a:r>
              <a:rPr lang="en-US" sz="2800" dirty="0" smtClean="0"/>
              <a:t>and the SAS has size </a:t>
            </a:r>
            <a:r>
              <a:rPr lang="en-US" sz="2800" dirty="0" err="1" smtClean="0">
                <a:solidFill>
                  <a:srgbClr val="FF6600"/>
                </a:solidFill>
              </a:rPr>
              <a:t>θ(k</a:t>
            </a:r>
            <a:r>
              <a:rPr lang="en-US" sz="2800" dirty="0" smtClean="0">
                <a:solidFill>
                  <a:srgbClr val="FF6600"/>
                </a:solidFill>
              </a:rPr>
              <a:t>)</a:t>
            </a:r>
            <a:r>
              <a:rPr lang="en-US" sz="2800" dirty="0" smtClean="0"/>
              <a:t>. </a:t>
            </a:r>
            <a:endParaRPr lang="en-US" sz="2800" i="1" dirty="0" smtClean="0"/>
          </a:p>
        </p:txBody>
      </p:sp>
      <p:grpSp>
        <p:nvGrpSpPr>
          <p:cNvPr id="38" name="Group 37"/>
          <p:cNvGrpSpPr/>
          <p:nvPr/>
        </p:nvGrpSpPr>
        <p:grpSpPr>
          <a:xfrm>
            <a:off x="117929" y="2203359"/>
            <a:ext cx="9026070" cy="2233746"/>
            <a:chOff x="117929" y="2203359"/>
            <a:chExt cx="9026070" cy="2233746"/>
          </a:xfrm>
        </p:grpSpPr>
        <p:sp>
          <p:nvSpPr>
            <p:cNvPr id="24" name="TextBox 23"/>
            <p:cNvSpPr txBox="1"/>
            <p:nvPr/>
          </p:nvSpPr>
          <p:spPr>
            <a:xfrm>
              <a:off x="117929" y="2203359"/>
              <a:ext cx="9026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 essence, the string constructed has the structure:</a:t>
              </a:r>
              <a:endParaRPr lang="en-US" sz="2800" i="1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54464" y="3913885"/>
              <a:ext cx="4073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8000"/>
                  </a:solidFill>
                </a:rPr>
                <a:t>A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D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B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E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C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F</a:t>
              </a:r>
              <a:r>
                <a:rPr lang="en-US" sz="2800" i="1" dirty="0" smtClean="0"/>
                <a:t> 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A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E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B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F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C</a:t>
              </a:r>
              <a:r>
                <a:rPr lang="en-US" sz="2800" i="1" dirty="0">
                  <a:solidFill>
                    <a:srgbClr val="3366FF"/>
                  </a:solidFill>
                </a:rPr>
                <a:t>D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 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A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F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B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D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C</a:t>
              </a:r>
              <a:r>
                <a:rPr lang="en-US" sz="2800" i="1" dirty="0" smtClean="0">
                  <a:solidFill>
                    <a:srgbClr val="3366FF"/>
                  </a:solidFill>
                </a:rPr>
                <a:t>E</a:t>
              </a:r>
              <a:endParaRPr lang="en-US" sz="2800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13209" y="3966169"/>
              <a:ext cx="252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2400" dirty="0" smtClean="0"/>
                <a:t>Example for </a:t>
              </a:r>
              <a:r>
                <a:rPr lang="en-US" sz="2400" dirty="0" err="1" smtClean="0"/>
                <a:t>k</a:t>
              </a:r>
              <a:r>
                <a:rPr lang="en-US" sz="2400" dirty="0" smtClean="0"/>
                <a:t> = 3)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k3-mix-dag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 l="-17931" t="-1423" r="-15172" b="-142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 l="-17931" t="-1423" r="-15172" b="-1423"/>
              <a:stretch>
                <a:fillRect/>
              </a:stretch>
            </p:blipFill>
          </mc:Fallback>
        </mc:AlternateContent>
        <p:spPr>
          <a:xfrm>
            <a:off x="-46740" y="-32403"/>
            <a:ext cx="9254949" cy="69318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-54426" y="81645"/>
            <a:ext cx="7093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</a:rPr>
              <a:t>Actual </a:t>
            </a:r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r>
              <a:rPr lang="en-US" sz="3200" dirty="0" smtClean="0">
                <a:solidFill>
                  <a:schemeClr val="bg1"/>
                </a:solidFill>
              </a:rPr>
              <a:t> Mix DAG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7093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RCFG Lower Bound for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k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7930" y="1081364"/>
            <a:ext cx="902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Consider a Lempel-Ziv factorization of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:</a:t>
            </a:r>
            <a:endParaRPr lang="en-US" sz="2800" i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17929" y="3672322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Rytter</a:t>
            </a:r>
            <a:r>
              <a:rPr lang="en-US" sz="2800" dirty="0" smtClean="0"/>
              <a:t> (2005): The size of the Lempel-Ziv factorization of a string is smaller than the size of any RCFG generating it.</a:t>
            </a:r>
            <a:endParaRPr lang="en-US" sz="2800" i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154464" y="1762780"/>
            <a:ext cx="407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3366FF"/>
                </a:solidFill>
              </a:rPr>
              <a:t> </a:t>
            </a:r>
            <a:r>
              <a:rPr lang="en-US" sz="2800" i="1" dirty="0" smtClean="0">
                <a:solidFill>
                  <a:srgbClr val="008000"/>
                </a:solidFill>
              </a:rPr>
              <a:t>A</a:t>
            </a:r>
            <a:r>
              <a:rPr lang="en-US" sz="2800" i="1" dirty="0" smtClean="0">
                <a:solidFill>
                  <a:srgbClr val="3366FF"/>
                </a:solidFill>
              </a:rPr>
              <a:t>F</a:t>
            </a:r>
            <a:r>
              <a:rPr lang="en-US" sz="2800" i="1" dirty="0" smtClean="0">
                <a:solidFill>
                  <a:srgbClr val="008000"/>
                </a:solidFill>
              </a:rPr>
              <a:t>B</a:t>
            </a:r>
            <a:r>
              <a:rPr lang="en-US" sz="2800" i="1" dirty="0" smtClean="0">
                <a:solidFill>
                  <a:srgbClr val="3366FF"/>
                </a:solidFill>
              </a:rPr>
              <a:t>D</a:t>
            </a:r>
            <a:r>
              <a:rPr lang="en-US" sz="2800" i="1" dirty="0" smtClean="0">
                <a:solidFill>
                  <a:srgbClr val="008000"/>
                </a:solidFill>
              </a:rPr>
              <a:t>C</a:t>
            </a:r>
            <a:r>
              <a:rPr lang="en-US" sz="2800" i="1" dirty="0" smtClean="0">
                <a:solidFill>
                  <a:srgbClr val="3366FF"/>
                </a:solidFill>
              </a:rPr>
              <a:t>E</a:t>
            </a:r>
            <a:endParaRPr lang="en-US" sz="28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117929" y="5064780"/>
            <a:ext cx="902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Thus any RCFG has size </a:t>
            </a:r>
            <a:r>
              <a:rPr lang="en-US" sz="2800" dirty="0" smtClean="0">
                <a:solidFill>
                  <a:srgbClr val="FF6600"/>
                </a:solidFill>
              </a:rPr>
              <a:t>Ω(k</a:t>
            </a:r>
            <a:r>
              <a:rPr lang="en-US" sz="2800" baseline="30000" dirty="0" smtClean="0">
                <a:solidFill>
                  <a:srgbClr val="FF6600"/>
                </a:solidFill>
              </a:rPr>
              <a:t>2</a:t>
            </a:r>
            <a:r>
              <a:rPr lang="en-US" sz="2800" dirty="0" smtClean="0">
                <a:solidFill>
                  <a:srgbClr val="FF6600"/>
                </a:solidFill>
              </a:rPr>
              <a:t>)</a:t>
            </a:r>
            <a:r>
              <a:rPr lang="en-US" sz="2800" dirty="0" smtClean="0"/>
              <a:t>. </a:t>
            </a:r>
            <a:endParaRPr lang="en-US" sz="2800" i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145394" y="2249716"/>
            <a:ext cx="6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32707" y="2527661"/>
            <a:ext cx="6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10949" y="2805606"/>
            <a:ext cx="68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50881" y="2204361"/>
            <a:ext cx="2665836" cy="1097252"/>
            <a:chOff x="3350881" y="2204361"/>
            <a:chExt cx="2665836" cy="1097252"/>
          </a:xfrm>
        </p:grpSpPr>
        <p:sp>
          <p:nvSpPr>
            <p:cNvPr id="36" name="TextBox 35"/>
            <p:cNvSpPr txBox="1"/>
            <p:nvPr/>
          </p:nvSpPr>
          <p:spPr>
            <a:xfrm>
              <a:off x="3350881" y="2222503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38194" y="2500448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16436" y="2778393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67246" y="2204361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63630" y="2482306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801" y="2760251"/>
              <a:ext cx="683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CE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46355" y="2482306"/>
            <a:ext cx="238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θ(k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0" grpId="0"/>
      <p:bldP spid="25" grpId="0"/>
      <p:bldP spid="33" grpId="0"/>
      <p:bldP spid="35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723191" y="2736706"/>
            <a:ext cx="2387848" cy="1312959"/>
            <a:chOff x="3256896" y="2725219"/>
            <a:chExt cx="2387848" cy="1312959"/>
          </a:xfrm>
        </p:grpSpPr>
        <p:sp>
          <p:nvSpPr>
            <p:cNvPr id="15" name="Rectangle 14"/>
            <p:cNvSpPr/>
            <p:nvPr/>
          </p:nvSpPr>
          <p:spPr>
            <a:xfrm>
              <a:off x="3256896" y="2725219"/>
              <a:ext cx="2376715" cy="1312959"/>
            </a:xfrm>
            <a:prstGeom prst="rect">
              <a:avLst/>
            </a:prstGeom>
            <a:solidFill>
              <a:schemeClr val="tx1">
                <a:lumMod val="65000"/>
                <a:alpha val="25000"/>
              </a:schemeClr>
            </a:solidFill>
            <a:ln w="76200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68029" y="2841638"/>
              <a:ext cx="23767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1">
                      <a:lumMod val="75000"/>
                    </a:schemeClr>
                  </a:solidFill>
                </a:rPr>
                <a:t>Metal</a:t>
              </a:r>
            </a:p>
            <a:p>
              <a:pPr algn="ctr"/>
              <a:r>
                <a:rPr lang="en-US" sz="3200" dirty="0" smtClean="0">
                  <a:solidFill>
                    <a:schemeClr val="tx1">
                      <a:lumMod val="75000"/>
                    </a:schemeClr>
                  </a:solidFill>
                </a:rPr>
                <a:t>Computer</a:t>
              </a:r>
              <a:endParaRPr lang="en-US" sz="3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175772" y="2721835"/>
            <a:ext cx="2394547" cy="1312959"/>
            <a:chOff x="3256896" y="2721835"/>
            <a:chExt cx="2394547" cy="1312959"/>
          </a:xfrm>
        </p:grpSpPr>
        <p:sp>
          <p:nvSpPr>
            <p:cNvPr id="12" name="Rectangle 11"/>
            <p:cNvSpPr/>
            <p:nvPr/>
          </p:nvSpPr>
          <p:spPr>
            <a:xfrm>
              <a:off x="3256896" y="2721835"/>
              <a:ext cx="2376715" cy="1312959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25000"/>
              </a:schemeClr>
            </a:solidFill>
            <a:ln w="76200">
              <a:rou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4728" y="2841638"/>
              <a:ext cx="23767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DNA</a:t>
              </a:r>
            </a:p>
            <a:p>
              <a:pPr algn="ctr"/>
              <a:r>
                <a:rPr lang="en-US" sz="3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Computer</a:t>
              </a:r>
              <a:endPara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257627" y="5017157"/>
            <a:ext cx="2313821" cy="1405714"/>
            <a:chOff x="722206" y="4962137"/>
            <a:chExt cx="2313821" cy="1405714"/>
          </a:xfrm>
        </p:grpSpPr>
        <p:sp>
          <p:nvSpPr>
            <p:cNvPr id="29" name="Rectangle 28"/>
            <p:cNvSpPr/>
            <p:nvPr/>
          </p:nvSpPr>
          <p:spPr>
            <a:xfrm>
              <a:off x="1179940" y="5204731"/>
              <a:ext cx="229898" cy="22989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50042" y="5201818"/>
              <a:ext cx="229898" cy="22989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52104" y="5434629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79940" y="5434629"/>
              <a:ext cx="229898" cy="22989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79940" y="5672334"/>
              <a:ext cx="229898" cy="22989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0042" y="5902232"/>
              <a:ext cx="229898" cy="22989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09838" y="5902232"/>
              <a:ext cx="229898" cy="22989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79940" y="5902232"/>
              <a:ext cx="229898" cy="22989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2206" y="4962137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2104" y="4962137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79940" y="4962137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2206" y="5201818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2206" y="5427620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15612" y="5192035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2206" y="5655456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50042" y="5664527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4268" y="5883292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16847" y="4962137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16847" y="5195660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16847" y="5427620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16847" y="5662465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44683" y="4964199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44683" y="5197722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44683" y="5429682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44683" y="5664527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4268" y="6123059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54166" y="6123059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2002" y="6123059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418909" y="6123059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44683" y="5895223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39324" y="5427620"/>
              <a:ext cx="229898" cy="229898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85714" y="4976895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85714" y="5210418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85714" y="5442378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85714" y="5677223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85714" y="5907919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646745" y="6125121"/>
              <a:ext cx="227836" cy="227836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887776" y="6137817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22621" y="5425558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13550" y="5664663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41386" y="5192035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50457" y="5899372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13550" y="5901434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348395" y="5657518"/>
              <a:ext cx="229898" cy="229898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580355" y="5197722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78293" y="5431245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78293" y="5670350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78293" y="5898050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06129" y="4979093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06129" y="5212616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06129" y="5444576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6129" y="5679421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06129" y="5910117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808191" y="6140015"/>
              <a:ext cx="227836" cy="22783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20559" y="4976895"/>
              <a:ext cx="229898" cy="229898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339324" y="4974833"/>
              <a:ext cx="229898" cy="229898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69222" y="4974833"/>
              <a:ext cx="229898" cy="229898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122621" y="6135755"/>
              <a:ext cx="229898" cy="229898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348395" y="6137817"/>
              <a:ext cx="229898" cy="229898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78293" y="6132130"/>
              <a:ext cx="229898" cy="229898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284581" y="9071"/>
            <a:ext cx="2739644" cy="2062103"/>
            <a:chOff x="3109874" y="-255"/>
            <a:chExt cx="2739644" cy="2062103"/>
          </a:xfrm>
        </p:grpSpPr>
        <p:sp>
          <p:nvSpPr>
            <p:cNvPr id="4" name="Rectangle 3"/>
            <p:cNvSpPr/>
            <p:nvPr/>
          </p:nvSpPr>
          <p:spPr>
            <a:xfrm>
              <a:off x="4434284" y="1205238"/>
              <a:ext cx="229898" cy="229898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43355" y="235103"/>
              <a:ext cx="229898" cy="22989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36346" y="712251"/>
              <a:ext cx="227836" cy="227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09874" y="-255"/>
              <a:ext cx="273964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en-US" sz="3200" dirty="0" smtClean="0"/>
                <a:t>Mix     </a:t>
              </a:r>
              <a:r>
                <a:rPr lang="en-US" sz="3200" dirty="0" err="1" smtClean="0"/>
                <a:t>x</a:t>
              </a:r>
              <a:r>
                <a:rPr lang="en-US" sz="3200" dirty="0" smtClean="0"/>
                <a:t> 4</a:t>
              </a:r>
            </a:p>
            <a:p>
              <a:pPr marL="514350" indent="-514350">
                <a:buAutoNum type="arabicPeriod"/>
              </a:pPr>
              <a:r>
                <a:rPr lang="en-US" sz="3200" dirty="0" smtClean="0"/>
                <a:t>Mix     </a:t>
              </a:r>
              <a:r>
                <a:rPr lang="en-US" sz="3200" dirty="0" err="1" smtClean="0"/>
                <a:t>x</a:t>
              </a:r>
              <a:r>
                <a:rPr lang="en-US" sz="3200" dirty="0" smtClean="0"/>
                <a:t> 6</a:t>
              </a:r>
            </a:p>
            <a:p>
              <a:pPr marL="514350" indent="-514350">
                <a:buAutoNum type="arabicPeriod"/>
              </a:pPr>
              <a:r>
                <a:rPr lang="en-US" sz="3200" dirty="0" smtClean="0"/>
                <a:t>Mix     </a:t>
              </a:r>
              <a:r>
                <a:rPr lang="en-US" sz="3200" dirty="0" err="1" smtClean="0"/>
                <a:t>x</a:t>
              </a:r>
              <a:r>
                <a:rPr lang="en-US" sz="3200" dirty="0" smtClean="0"/>
                <a:t> 15</a:t>
              </a:r>
            </a:p>
            <a:p>
              <a:pPr marL="514350" indent="-514350">
                <a:buAutoNum type="arabicPeriod"/>
              </a:pPr>
              <a:r>
                <a:rPr lang="en-US" sz="3200" dirty="0" smtClean="0"/>
                <a:t>… </a:t>
              </a:r>
              <a:endParaRPr lang="en-US" sz="32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1579097" y="2158173"/>
            <a:ext cx="842643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6200000" flipH="1">
            <a:off x="1592044" y="4602752"/>
            <a:ext cx="823608" cy="50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7156804" y="2325732"/>
            <a:ext cx="509113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7087271" y="4517674"/>
            <a:ext cx="652944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Screen shot 2011-03-29 at 12.00.3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8" y="1178280"/>
            <a:ext cx="3172027" cy="440778"/>
          </a:xfrm>
          <a:prstGeom prst="rect">
            <a:avLst/>
          </a:prstGeom>
        </p:spPr>
      </p:pic>
      <p:pic>
        <p:nvPicPr>
          <p:cNvPr id="109" name="Picture 108" descr="Screen shot 2011-03-29 at 12.00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07" y="5107565"/>
            <a:ext cx="490591" cy="482926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0" y="9071"/>
            <a:ext cx="9144000" cy="68489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0" y="22530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6600"/>
                </a:solidFill>
              </a:rPr>
              <a:t>Like all analogies,</a:t>
            </a:r>
          </a:p>
          <a:p>
            <a:pPr algn="ctr"/>
            <a:r>
              <a:rPr lang="en-US" sz="6000" dirty="0" smtClean="0">
                <a:solidFill>
                  <a:srgbClr val="FF6600"/>
                </a:solidFill>
              </a:rPr>
              <a:t>this is a gross simplification.</a:t>
            </a:r>
            <a:endParaRPr lang="en-US" sz="60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7093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Separation Summary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7930" y="1371636"/>
            <a:ext cx="9026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have shown for </a:t>
            </a:r>
            <a:r>
              <a:rPr lang="en-US" sz="2800" dirty="0" err="1" smtClean="0"/>
              <a:t>k</a:t>
            </a:r>
            <a:r>
              <a:rPr lang="en-US" sz="2800" dirty="0" smtClean="0"/>
              <a:t> &gt; 0 there exists a string of length 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θ(k</a:t>
            </a:r>
            <a:r>
              <a:rPr lang="en-US" sz="2800" baseline="30000" dirty="0" smtClean="0">
                <a:solidFill>
                  <a:srgbClr val="FF6600"/>
                </a:solidFill>
              </a:rPr>
              <a:t>2</a:t>
            </a:r>
            <a:r>
              <a:rPr lang="en-US" sz="2800" dirty="0" smtClean="0">
                <a:solidFill>
                  <a:srgbClr val="FF6600"/>
                </a:solidFill>
              </a:rPr>
              <a:t>log(k)) </a:t>
            </a:r>
            <a:r>
              <a:rPr lang="en-US" sz="2800" dirty="0" smtClean="0"/>
              <a:t>encoded by a SAS of size </a:t>
            </a:r>
            <a:r>
              <a:rPr lang="en-US" sz="2800" dirty="0" err="1" smtClean="0">
                <a:solidFill>
                  <a:srgbClr val="FF6600"/>
                </a:solidFill>
              </a:rPr>
              <a:t>θ(k</a:t>
            </a:r>
            <a:r>
              <a:rPr lang="en-US" sz="2800" dirty="0" smtClean="0">
                <a:solidFill>
                  <a:srgbClr val="FF6600"/>
                </a:solidFill>
              </a:rPr>
              <a:t>) </a:t>
            </a:r>
            <a:r>
              <a:rPr lang="en-US" sz="2800" dirty="0" smtClean="0"/>
              <a:t>such that any RCFG encoding it has size </a:t>
            </a:r>
            <a:r>
              <a:rPr lang="en-US" sz="2800" dirty="0" smtClean="0">
                <a:solidFill>
                  <a:srgbClr val="FF6600"/>
                </a:solidFill>
              </a:rPr>
              <a:t>Ω(k</a:t>
            </a:r>
            <a:r>
              <a:rPr lang="en-US" sz="2800" baseline="30000" dirty="0" smtClean="0">
                <a:solidFill>
                  <a:srgbClr val="FF6600"/>
                </a:solidFill>
              </a:rPr>
              <a:t>2</a:t>
            </a:r>
            <a:r>
              <a:rPr lang="en-US" sz="2800" dirty="0" smtClean="0">
                <a:solidFill>
                  <a:srgbClr val="FF6600"/>
                </a:solidFill>
              </a:rPr>
              <a:t>)</a:t>
            </a:r>
            <a:r>
              <a:rPr lang="en-US" sz="2800" dirty="0"/>
              <a:t>.</a:t>
            </a:r>
            <a:r>
              <a:rPr lang="en-US" sz="2800" dirty="0" smtClean="0">
                <a:solidFill>
                  <a:srgbClr val="FF6600"/>
                </a:solidFill>
              </a:rPr>
              <a:t>  </a:t>
            </a:r>
            <a:r>
              <a:rPr lang="en-US" sz="2800" dirty="0" smtClean="0"/>
              <a:t> </a:t>
            </a:r>
            <a:endParaRPr lang="en-US" sz="2800" i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17929" y="3236875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terms of the string length </a:t>
            </a:r>
            <a:r>
              <a:rPr lang="en-US" sz="2800" dirty="0" err="1" smtClean="0"/>
              <a:t>n</a:t>
            </a:r>
            <a:r>
              <a:rPr lang="en-US" sz="2800" dirty="0" smtClean="0"/>
              <a:t>, the SAS has size </a:t>
            </a:r>
          </a:p>
          <a:p>
            <a:r>
              <a:rPr lang="en-US" sz="2800" dirty="0" smtClean="0"/>
              <a:t>θ((n/log(n))^0.5) and any RCFG has size </a:t>
            </a:r>
            <a:r>
              <a:rPr lang="en-US" sz="2800" dirty="0" err="1" smtClean="0"/>
              <a:t>Ω(n/log(n</a:t>
            </a:r>
            <a:r>
              <a:rPr lang="en-US" sz="2800" dirty="0" smtClean="0"/>
              <a:t>)). </a:t>
            </a:r>
            <a:endParaRPr lang="en-US" sz="2800" i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117930" y="4615731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the </a:t>
            </a:r>
            <a:r>
              <a:rPr lang="en-US" sz="2800" dirty="0" smtClean="0">
                <a:solidFill>
                  <a:srgbClr val="FF6600"/>
                </a:solidFill>
              </a:rPr>
              <a:t>separation</a:t>
            </a:r>
            <a:r>
              <a:rPr lang="en-US" sz="2800" dirty="0" smtClean="0"/>
              <a:t> between </a:t>
            </a:r>
            <a:r>
              <a:rPr lang="en-US" sz="2800" dirty="0" err="1" smtClean="0"/>
              <a:t>SASs</a:t>
            </a:r>
            <a:r>
              <a:rPr lang="en-US" sz="2800" dirty="0" smtClean="0"/>
              <a:t> and </a:t>
            </a:r>
            <a:r>
              <a:rPr lang="en-US" sz="2800" dirty="0" err="1" smtClean="0"/>
              <a:t>RCFGs</a:t>
            </a:r>
            <a:r>
              <a:rPr lang="en-US" sz="2800" dirty="0" smtClean="0"/>
              <a:t> is </a:t>
            </a:r>
          </a:p>
          <a:p>
            <a:r>
              <a:rPr lang="en-US" sz="2800" dirty="0" err="1" smtClean="0"/>
              <a:t>Ω(k</a:t>
            </a:r>
            <a:r>
              <a:rPr lang="en-US" sz="2800" dirty="0" smtClean="0"/>
              <a:t>) </a:t>
            </a:r>
            <a:r>
              <a:rPr lang="en-US" sz="2800" dirty="0"/>
              <a:t>=</a:t>
            </a:r>
            <a:r>
              <a:rPr lang="en-US" sz="2800" dirty="0" smtClean="0"/>
              <a:t> θ((n/log(n))^0.5). This is tight (not shown).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7093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Summary of Results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7931" y="1589345"/>
            <a:ext cx="902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SSAS and RCFG encodings differ by a factor of at most 12.</a:t>
            </a:r>
            <a:endParaRPr lang="en-US" sz="2800" i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117930" y="4198464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worst case, </a:t>
            </a:r>
            <a:r>
              <a:rPr lang="en-US" sz="2800" dirty="0" err="1" smtClean="0"/>
              <a:t>SASs</a:t>
            </a:r>
            <a:r>
              <a:rPr lang="en-US" sz="2800" dirty="0" smtClean="0"/>
              <a:t> can encode strings of length </a:t>
            </a:r>
            <a:r>
              <a:rPr lang="en-US" sz="2800" dirty="0" err="1" smtClean="0"/>
              <a:t>n</a:t>
            </a:r>
            <a:r>
              <a:rPr lang="en-US" sz="2800" dirty="0" smtClean="0"/>
              <a:t> more compactly than </a:t>
            </a:r>
            <a:r>
              <a:rPr lang="en-US" sz="2800" dirty="0" err="1" smtClean="0"/>
              <a:t>RCFGs</a:t>
            </a:r>
            <a:r>
              <a:rPr lang="en-US" sz="2800" dirty="0" smtClean="0"/>
              <a:t> by a factor of θ((n/log(n))^0.5).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930" y="2635785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implies practical algorithms for the disassembly problem on </a:t>
            </a:r>
            <a:r>
              <a:rPr lang="en-US" sz="2800" dirty="0" err="1" smtClean="0"/>
              <a:t>SSASs</a:t>
            </a:r>
            <a:r>
              <a:rPr lang="en-US" sz="2800" dirty="0" smtClean="0"/>
              <a:t>, as well as hardness of improving these algorithms.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0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90260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Moving Forward: Extending </a:t>
            </a:r>
            <a:r>
              <a:rPr lang="en-US" sz="3200" dirty="0" smtClean="0"/>
              <a:t>CFG-SAS Connection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7931" y="1288143"/>
            <a:ext cx="90260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Extending this idea to 2D is a natural idea, but one with many hidden challenges: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Defining context-free grammars in 2D.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Developing 2D CFG algorithms.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Dealing with</a:t>
            </a:r>
            <a:r>
              <a:rPr lang="en-US" sz="2800" dirty="0" smtClean="0"/>
              <a:t> ambiguity issues </a:t>
            </a:r>
            <a:r>
              <a:rPr lang="en-US" sz="2800" dirty="0" smtClean="0"/>
              <a:t>imposed by higher dimensions </a:t>
            </a:r>
            <a:r>
              <a:rPr lang="en-US" sz="2800" dirty="0" smtClean="0"/>
              <a:t>(adapt jigsaw </a:t>
            </a:r>
            <a:r>
              <a:rPr lang="en-US" sz="2800" dirty="0" smtClean="0"/>
              <a:t>method?).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929" y="4349778"/>
            <a:ext cx="9026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easier line of work is to reconsider the definition of SAS size to incorporate real constraints like mixing time, yields, glue interactions and scheduling.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75292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Moving Forward: Geometric Self-Assembly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7930" y="1288166"/>
            <a:ext cx="90260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we are mostly geometers, an easier idea is to consider models that aren’t “squares on a line”: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Non-square tiles (contact-area based bonding?).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Sticks, graphs, and linkages instead of tiles.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Tiles folding into polyhedral surfaces (</a:t>
            </a:r>
            <a:r>
              <a:rPr lang="en-US" sz="2800" dirty="0" err="1" smtClean="0"/>
              <a:t>latin</a:t>
            </a:r>
            <a:r>
              <a:rPr lang="en-US" sz="2800" dirty="0" smtClean="0"/>
              <a:t> cross to cube).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930" y="4210555"/>
            <a:ext cx="9026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Items #1 and #2 were developed with collaborators in the Chemical and Biological Engineering Department based upon the constraints in </a:t>
            </a:r>
            <a:r>
              <a:rPr lang="en-US" sz="2800" i="1" dirty="0" smtClean="0"/>
              <a:t>real</a:t>
            </a:r>
            <a:r>
              <a:rPr lang="en-US" sz="2800" dirty="0" smtClean="0"/>
              <a:t> systems and research.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75292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Moving Way Forward: Reversible Computing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7930" y="1133959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Alternative computing models have become increasingly popular recently (quantum, distributed, biological)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929" y="2411396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</a:t>
            </a:r>
            <a:r>
              <a:rPr lang="en-US" sz="2800" dirty="0" smtClean="0"/>
              <a:t>of the more fun models is a </a:t>
            </a:r>
            <a:r>
              <a:rPr lang="en-US" sz="2800" i="1" dirty="0" smtClean="0"/>
              <a:t>reversible</a:t>
            </a:r>
            <a:r>
              <a:rPr lang="en-US" sz="2800" dirty="0" smtClean="0"/>
              <a:t> or </a:t>
            </a:r>
            <a:r>
              <a:rPr lang="en-US" sz="2800" i="1" dirty="0" smtClean="0"/>
              <a:t>zero-energy</a:t>
            </a:r>
            <a:r>
              <a:rPr lang="en-US" sz="2800" dirty="0" smtClean="0"/>
              <a:t> </a:t>
            </a:r>
            <a:r>
              <a:rPr lang="en-US" sz="2800" i="1" dirty="0" smtClean="0"/>
              <a:t>computer</a:t>
            </a:r>
            <a:r>
              <a:rPr lang="en-US" sz="2800" dirty="0" smtClean="0"/>
              <a:t>, in which everything can be “undone”</a:t>
            </a:r>
            <a:r>
              <a:rPr lang="en-US" sz="28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930" y="3704078"/>
            <a:ext cx="9026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/>
              <a:t>major aspect of self-assembly I have not talked about is </a:t>
            </a:r>
            <a:r>
              <a:rPr lang="en-US" sz="2800" i="1" dirty="0" smtClean="0"/>
              <a:t>temperature, </a:t>
            </a:r>
            <a:r>
              <a:rPr lang="en-US" sz="2800" dirty="0" smtClean="0"/>
              <a:t>which models the role kinetics play in molecular interactions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7929" y="5397477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 </a:t>
            </a:r>
            <a:r>
              <a:rPr lang="en-US" sz="2800" dirty="0" smtClean="0"/>
              <a:t>would be interesting to see what is computable in a self-assembly system by varying temperature alone.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5733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Collaborators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7930" y="1011599"/>
            <a:ext cx="90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work was done in collaboration with many great researchers whom I am grateful to work with: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930" y="2372313"/>
            <a:ext cx="3401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Tufts CS:</a:t>
            </a:r>
          </a:p>
          <a:p>
            <a:r>
              <a:rPr lang="en-US" sz="2800" dirty="0" smtClean="0"/>
              <a:t>Michelle </a:t>
            </a:r>
            <a:r>
              <a:rPr lang="en-US" sz="2800" dirty="0" err="1" smtClean="0"/>
              <a:t>Ichinco</a:t>
            </a:r>
            <a:endParaRPr lang="en-US" sz="2800" dirty="0" smtClean="0"/>
          </a:p>
          <a:p>
            <a:r>
              <a:rPr lang="en-US" sz="2800" dirty="0" err="1" smtClean="0"/>
              <a:t>Mashhood</a:t>
            </a:r>
            <a:r>
              <a:rPr lang="en-US" sz="2800" dirty="0" smtClean="0"/>
              <a:t> </a:t>
            </a:r>
            <a:r>
              <a:rPr lang="en-US" sz="2800" dirty="0" err="1" smtClean="0"/>
              <a:t>Ishaque</a:t>
            </a:r>
            <a:endParaRPr lang="en-US" sz="2800" dirty="0" smtClean="0"/>
          </a:p>
          <a:p>
            <a:r>
              <a:rPr lang="en-US" sz="2800" dirty="0" smtClean="0"/>
              <a:t>Tony Lin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Diane </a:t>
            </a:r>
            <a:r>
              <a:rPr lang="en-US" sz="2800" dirty="0" err="1" smtClean="0">
                <a:solidFill>
                  <a:srgbClr val="FF6600"/>
                </a:solidFill>
              </a:rPr>
              <a:t>Souvaine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59173" y="2372313"/>
            <a:ext cx="3401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MIT CSAIL: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Erik </a:t>
            </a:r>
            <a:r>
              <a:rPr lang="en-US" sz="2800" dirty="0" err="1" smtClean="0">
                <a:solidFill>
                  <a:srgbClr val="FF6600"/>
                </a:solidFill>
              </a:rPr>
              <a:t>Demaine</a:t>
            </a:r>
            <a:endParaRPr lang="en-US" sz="2800" dirty="0" smtClean="0">
              <a:solidFill>
                <a:srgbClr val="FF6600"/>
              </a:solidFill>
            </a:endParaRPr>
          </a:p>
          <a:p>
            <a:r>
              <a:rPr lang="en-US" sz="2800" dirty="0" smtClean="0"/>
              <a:t>Martin </a:t>
            </a:r>
            <a:r>
              <a:rPr lang="en-US" sz="2800" dirty="0" err="1" smtClean="0"/>
              <a:t>Demaine</a:t>
            </a:r>
            <a:endParaRPr lang="en-US" sz="2800" dirty="0" smtClean="0"/>
          </a:p>
          <a:p>
            <a:r>
              <a:rPr lang="en-US" sz="2800" dirty="0" smtClean="0"/>
              <a:t>Sarah </a:t>
            </a:r>
            <a:r>
              <a:rPr lang="en-US" sz="2800" dirty="0" err="1" smtClean="0"/>
              <a:t>Eisenstat</a:t>
            </a:r>
            <a:endParaRPr lang="en-US" sz="2800" dirty="0" smtClean="0"/>
          </a:p>
          <a:p>
            <a:r>
              <a:rPr lang="en-US" sz="2800" dirty="0" smtClean="0"/>
              <a:t>Andre Schulz</a:t>
            </a:r>
          </a:p>
          <a:p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67928" y="2372313"/>
            <a:ext cx="3401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Tufts </a:t>
            </a:r>
            <a:r>
              <a:rPr lang="en-US" sz="2800" dirty="0" err="1" smtClean="0"/>
              <a:t>ChemBioE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Hyunmin</a:t>
            </a:r>
            <a:r>
              <a:rPr lang="en-US" sz="2800" dirty="0" smtClean="0"/>
              <a:t> </a:t>
            </a:r>
            <a:r>
              <a:rPr lang="en-US" sz="2800" dirty="0" smtClean="0"/>
              <a:t>Yi</a:t>
            </a:r>
          </a:p>
          <a:p>
            <a:r>
              <a:rPr lang="en-US" sz="2800" dirty="0" err="1" smtClean="0"/>
              <a:t>Jihae</a:t>
            </a:r>
            <a:r>
              <a:rPr lang="en-US" sz="2800" dirty="0" smtClean="0"/>
              <a:t> </a:t>
            </a:r>
            <a:r>
              <a:rPr lang="en-US" sz="2800" dirty="0" err="1" smtClean="0"/>
              <a:t>Sohn</a:t>
            </a:r>
            <a:endParaRPr lang="en-US" sz="2800" dirty="0" smtClean="0"/>
          </a:p>
          <a:p>
            <a:r>
              <a:rPr lang="en-US" sz="2800" dirty="0" smtClean="0"/>
              <a:t>Jennifer </a:t>
            </a:r>
            <a:r>
              <a:rPr lang="en-US" sz="2800" dirty="0" err="1" smtClean="0"/>
              <a:t>Rego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7930" y="5178260"/>
            <a:ext cx="902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Funding was provided in part by NSF grant </a:t>
            </a:r>
            <a:r>
              <a:rPr lang="en-US" sz="2800" dirty="0">
                <a:solidFill>
                  <a:srgbClr val="FF6600"/>
                </a:solidFill>
              </a:rPr>
              <a:t>CBET-</a:t>
            </a:r>
            <a:r>
              <a:rPr lang="en-US" sz="2800" dirty="0" smtClean="0">
                <a:solidFill>
                  <a:srgbClr val="FF6600"/>
                </a:solidFill>
              </a:rPr>
              <a:t>0941538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7" y="163286"/>
            <a:ext cx="2275871" cy="30405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48429" y="208641"/>
            <a:ext cx="61867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Alan Turing might have said: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45562" y="1102501"/>
            <a:ext cx="6298438" cy="1754328"/>
            <a:chOff x="2845562" y="1102501"/>
            <a:chExt cx="6298438" cy="1754328"/>
          </a:xfrm>
        </p:grpSpPr>
        <p:sp>
          <p:nvSpPr>
            <p:cNvPr id="22" name="TextBox 21"/>
            <p:cNvSpPr txBox="1"/>
            <p:nvPr/>
          </p:nvSpPr>
          <p:spPr>
            <a:xfrm>
              <a:off x="2848429" y="1687277"/>
              <a:ext cx="618671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1. Such a computer cannot exist!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45562" y="2272053"/>
              <a:ext cx="629843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2. If it did, it would not be powerful!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429" y="1102501"/>
              <a:ext cx="618671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Hark! I object to your slides twice. </a:t>
              </a:r>
              <a:endParaRPr lang="en-US" sz="3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03491" y="2793332"/>
            <a:ext cx="38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(As powerful as a Turing machine)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8766" y="3610419"/>
            <a:ext cx="9097591" cy="3034495"/>
            <a:chOff x="218766" y="3610419"/>
            <a:chExt cx="9097591" cy="3034495"/>
          </a:xfrm>
        </p:grpSpPr>
        <p:sp>
          <p:nvSpPr>
            <p:cNvPr id="30" name="TextBox 29"/>
            <p:cNvSpPr txBox="1"/>
            <p:nvPr/>
          </p:nvSpPr>
          <p:spPr>
            <a:xfrm>
              <a:off x="2845562" y="4705964"/>
              <a:ext cx="618671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1. Such a computer is buildable.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66" y="3610419"/>
              <a:ext cx="2275871" cy="303449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848429" y="3828800"/>
              <a:ext cx="618671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In 1997, Erik </a:t>
              </a:r>
              <a:r>
                <a:rPr lang="en-US" sz="3200" dirty="0" err="1" smtClean="0"/>
                <a:t>Winfree</a:t>
              </a:r>
              <a:r>
                <a:rPr lang="en-US" sz="3200" dirty="0" smtClean="0"/>
                <a:t> proved: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48429" y="5307436"/>
              <a:ext cx="618671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2. This computer is Turing complete.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03491" y="5845857"/>
              <a:ext cx="3812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(As powerful as a Turing machine)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76472" y="63497"/>
            <a:ext cx="8168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output of a DNA computer: crystals.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84263" y="916210"/>
            <a:ext cx="6898588" cy="3969539"/>
            <a:chOff x="1474334" y="3000361"/>
            <a:chExt cx="6127523" cy="3525858"/>
          </a:xfrm>
        </p:grpSpPr>
        <p:pic>
          <p:nvPicPr>
            <p:cNvPr id="15" name="Picture 14" descr="journal.pbio.0020424.g006.png"/>
            <p:cNvPicPr>
              <a:picLocks noChangeAspect="1"/>
            </p:cNvPicPr>
            <p:nvPr/>
          </p:nvPicPr>
          <p:blipFill>
            <a:blip r:embed="rId2"/>
            <a:srcRect t="44150"/>
            <a:stretch>
              <a:fillRect/>
            </a:stretch>
          </p:blipFill>
          <p:spPr>
            <a:xfrm>
              <a:off x="1474334" y="3000361"/>
              <a:ext cx="6127523" cy="302483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474334" y="6061480"/>
              <a:ext cx="6127523" cy="46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P. W. K. </a:t>
              </a:r>
              <a:r>
                <a:rPr lang="en-US" sz="1400" dirty="0" err="1" smtClean="0"/>
                <a:t>Rothemund</a:t>
              </a:r>
              <a:r>
                <a:rPr lang="en-US" sz="1400" dirty="0" smtClean="0"/>
                <a:t>, N. </a:t>
              </a:r>
              <a:r>
                <a:rPr lang="en-US" sz="1400" dirty="0" err="1" smtClean="0"/>
                <a:t>Papadakis</a:t>
              </a:r>
              <a:r>
                <a:rPr lang="en-US" sz="1400" dirty="0" smtClean="0"/>
                <a:t>, E. </a:t>
              </a:r>
              <a:r>
                <a:rPr lang="en-US" sz="1400" dirty="0" err="1" smtClean="0"/>
                <a:t>Winfree</a:t>
              </a:r>
              <a:r>
                <a:rPr lang="en-US" sz="1400" dirty="0" smtClean="0"/>
                <a:t>, Algorithmic self-assembly of DNA </a:t>
              </a:r>
              <a:r>
                <a:rPr lang="en-US" sz="1400" dirty="0" err="1" smtClean="0"/>
                <a:t>Sierpinski</a:t>
              </a:r>
              <a:r>
                <a:rPr lang="en-US" sz="1400" dirty="0" smtClean="0"/>
                <a:t> triangles. </a:t>
              </a:r>
              <a:r>
                <a:rPr lang="en-US" sz="1400" dirty="0" err="1" smtClean="0"/>
                <a:t>PLoS</a:t>
              </a:r>
              <a:r>
                <a:rPr lang="en-US" sz="1400" dirty="0" smtClean="0"/>
                <a:t> Biology (12), 2004.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3255" y="5205393"/>
            <a:ext cx="7669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crystal forms not a Turing-like tape,</a:t>
            </a:r>
          </a:p>
          <a:p>
            <a:pPr algn="ctr"/>
            <a:r>
              <a:rPr lang="en-US" sz="2800" dirty="0" smtClean="0"/>
              <a:t>but a Turing-like </a:t>
            </a:r>
            <a:r>
              <a:rPr lang="en-US" sz="2800" i="1" dirty="0" smtClean="0"/>
              <a:t>tableau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73206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Staged Tile Assembly Model</a:t>
            </a:r>
            <a:endParaRPr lang="en-US" sz="32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17927" y="1009570"/>
            <a:ext cx="8102875" cy="523220"/>
            <a:chOff x="117927" y="1009570"/>
            <a:chExt cx="8102875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117927" y="1061942"/>
              <a:ext cx="62592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6600"/>
                  </a:solidFill>
                </a:rPr>
                <a:t>Tiles </a:t>
              </a:r>
              <a:r>
                <a:rPr lang="en-US" sz="2200" dirty="0" smtClean="0"/>
                <a:t>are labeled squares with glues on their edges.</a:t>
              </a:r>
              <a:endParaRPr lang="en-US" sz="2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57648" y="1061942"/>
              <a:ext cx="461565" cy="46156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 flipH="1" flipV="1">
              <a:off x="7988685" y="1294852"/>
              <a:ext cx="462644" cy="1590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7527120" y="1294852"/>
              <a:ext cx="462644" cy="1590"/>
            </a:xfrm>
            <a:prstGeom prst="line">
              <a:avLst/>
            </a:prstGeom>
            <a:ln w="508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804593" y="1009570"/>
              <a:ext cx="414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B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679032" y="1009570"/>
              <a:ext cx="687660" cy="523220"/>
              <a:chOff x="6441596" y="1139674"/>
              <a:chExt cx="687660" cy="5232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441597" y="1192046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6211069" y="1424956"/>
                <a:ext cx="462644" cy="1590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6488541" y="1139674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129268" y="1641962"/>
            <a:ext cx="8213687" cy="1397670"/>
            <a:chOff x="129268" y="1641962"/>
            <a:chExt cx="8213687" cy="1397670"/>
          </a:xfrm>
        </p:grpSpPr>
        <p:sp>
          <p:nvSpPr>
            <p:cNvPr id="14" name="TextBox 13"/>
            <p:cNvSpPr txBox="1"/>
            <p:nvPr/>
          </p:nvSpPr>
          <p:spPr>
            <a:xfrm>
              <a:off x="129268" y="2352082"/>
              <a:ext cx="6247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Tiles are mixed in </a:t>
              </a:r>
              <a:r>
                <a:rPr lang="en-US" sz="2200" dirty="0" smtClean="0">
                  <a:solidFill>
                    <a:srgbClr val="FF6600"/>
                  </a:solidFill>
                </a:rPr>
                <a:t>bins </a:t>
              </a:r>
              <a:r>
                <a:rPr lang="en-US" sz="2200" dirty="0" smtClean="0"/>
                <a:t>and bond at common glues.</a:t>
              </a:r>
              <a:endParaRPr lang="en-US" sz="2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24142" y="2068318"/>
              <a:ext cx="1818813" cy="971314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16200000" flipH="1">
              <a:off x="6967795" y="1702892"/>
              <a:ext cx="335644" cy="21378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>
              <a:off x="7613154" y="1703226"/>
              <a:ext cx="335645" cy="2131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444935" y="2317628"/>
              <a:ext cx="461565" cy="46156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91879" y="2265256"/>
              <a:ext cx="640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81780" y="2317628"/>
              <a:ext cx="461565" cy="46156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 flipH="1" flipV="1">
              <a:off x="6751252" y="2550538"/>
              <a:ext cx="462644" cy="1590"/>
            </a:xfrm>
            <a:prstGeom prst="line">
              <a:avLst/>
            </a:prstGeom>
            <a:ln w="508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028725" y="2265256"/>
              <a:ext cx="414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3914" y="3154864"/>
            <a:ext cx="8555080" cy="2149321"/>
            <a:chOff x="83914" y="3154864"/>
            <a:chExt cx="8555080" cy="2149321"/>
          </a:xfrm>
        </p:grpSpPr>
        <p:sp>
          <p:nvSpPr>
            <p:cNvPr id="19" name="TextBox 18"/>
            <p:cNvSpPr txBox="1"/>
            <p:nvPr/>
          </p:nvSpPr>
          <p:spPr>
            <a:xfrm>
              <a:off x="83914" y="4176369"/>
              <a:ext cx="5699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Mixing events are done in sequential </a:t>
              </a:r>
              <a:r>
                <a:rPr lang="en-US" sz="2200" dirty="0" smtClean="0">
                  <a:solidFill>
                    <a:srgbClr val="FF6600"/>
                  </a:solidFill>
                </a:rPr>
                <a:t>stages</a:t>
              </a:r>
              <a:r>
                <a:rPr lang="en-US" sz="2200" dirty="0" smtClean="0"/>
                <a:t>.</a:t>
              </a:r>
              <a:endParaRPr lang="en-US" sz="22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37117" y="4332871"/>
              <a:ext cx="1818813" cy="971314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755697" y="4520738"/>
              <a:ext cx="1616647" cy="523220"/>
              <a:chOff x="6755697" y="4520738"/>
              <a:chExt cx="1616647" cy="5232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684685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731629" y="4520738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221530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268475" y="4520738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755697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802642" y="4520738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175840" y="3261242"/>
              <a:ext cx="463154" cy="523220"/>
              <a:chOff x="8187021" y="4041348"/>
              <a:chExt cx="463154" cy="52322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187021" y="409372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rot="5400000" flipH="1" flipV="1">
                <a:off x="8418058" y="4326630"/>
                <a:ext cx="462644" cy="1590"/>
              </a:xfrm>
              <a:prstGeom prst="line">
                <a:avLst/>
              </a:prstGeom>
              <a:ln w="508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8233966" y="4041348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8" name="Straight Arrow Connector 117"/>
            <p:cNvCxnSpPr/>
            <p:nvPr/>
          </p:nvCxnSpPr>
          <p:spPr>
            <a:xfrm rot="5400000">
              <a:off x="7978672" y="3945507"/>
              <a:ext cx="335645" cy="2131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5400000">
              <a:off x="6701283" y="3688986"/>
              <a:ext cx="1074098" cy="58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17930" y="5459050"/>
            <a:ext cx="8254414" cy="1017237"/>
            <a:chOff x="117930" y="5459050"/>
            <a:chExt cx="8254414" cy="1017237"/>
          </a:xfrm>
        </p:grpSpPr>
        <p:sp>
          <p:nvSpPr>
            <p:cNvPr id="21" name="TextBox 20"/>
            <p:cNvSpPr txBox="1"/>
            <p:nvPr/>
          </p:nvSpPr>
          <p:spPr>
            <a:xfrm>
              <a:off x="117930" y="6028228"/>
              <a:ext cx="5699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The composite objects created are </a:t>
              </a:r>
              <a:r>
                <a:rPr lang="en-US" sz="2200" dirty="0" smtClean="0">
                  <a:solidFill>
                    <a:srgbClr val="FF6600"/>
                  </a:solidFill>
                </a:rPr>
                <a:t>assemblies</a:t>
              </a:r>
              <a:r>
                <a:rPr lang="en-US" sz="2200" dirty="0" smtClean="0"/>
                <a:t>.</a:t>
              </a:r>
              <a:endParaRPr lang="en-US" sz="2200" dirty="0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>
              <a:off x="7289956" y="5664445"/>
              <a:ext cx="41237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755697" y="5953067"/>
              <a:ext cx="1616647" cy="523220"/>
              <a:chOff x="6755697" y="4520738"/>
              <a:chExt cx="1616647" cy="52322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684685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731629" y="4520738"/>
                <a:ext cx="640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221530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268475" y="4520738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55697" y="4573110"/>
                <a:ext cx="461565" cy="46156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02642" y="4520738"/>
                <a:ext cx="414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Specifying a Self-Assembly System (</a:t>
            </a:r>
            <a:r>
              <a:rPr lang="en-US" sz="3200" dirty="0" smtClean="0">
                <a:solidFill>
                  <a:srgbClr val="FF6600"/>
                </a:solidFill>
              </a:rPr>
              <a:t>SAS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117929" y="1102697"/>
            <a:ext cx="9026071" cy="4953747"/>
            <a:chOff x="117929" y="1102697"/>
            <a:chExt cx="9026071" cy="4953747"/>
          </a:xfrm>
        </p:grpSpPr>
        <p:sp>
          <p:nvSpPr>
            <p:cNvPr id="11" name="TextBox 10"/>
            <p:cNvSpPr txBox="1"/>
            <p:nvPr/>
          </p:nvSpPr>
          <p:spPr>
            <a:xfrm>
              <a:off x="117929" y="1102697"/>
              <a:ext cx="90260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An acyclic directed graph of mixing steps (</a:t>
              </a:r>
              <a:r>
                <a:rPr lang="en-US" sz="2200" dirty="0" smtClean="0">
                  <a:solidFill>
                    <a:srgbClr val="FF6600"/>
                  </a:solidFill>
                </a:rPr>
                <a:t>mix DAG</a:t>
              </a:r>
              <a:r>
                <a:rPr lang="en-US" sz="2200" dirty="0" smtClean="0"/>
                <a:t>).</a:t>
              </a: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3275582" y="1902351"/>
              <a:ext cx="4855905" cy="4154093"/>
              <a:chOff x="3275582" y="1902351"/>
              <a:chExt cx="4855905" cy="4154093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3599309" y="5110406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350990" y="1902351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570490" y="4193819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>
                <a:stCxn id="121" idx="0"/>
                <a:endCxn id="150" idx="2"/>
              </p:cNvCxnSpPr>
              <p:nvPr/>
            </p:nvCxnSpPr>
            <p:spPr>
              <a:xfrm rot="5400000" flipH="1" flipV="1">
                <a:off x="3198124" y="5493394"/>
                <a:ext cx="640507" cy="48559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139" idx="0"/>
                <a:endCxn id="150" idx="2"/>
              </p:cNvCxnSpPr>
              <p:nvPr/>
            </p:nvCxnSpPr>
            <p:spPr>
              <a:xfrm rot="16200000" flipV="1">
                <a:off x="3683715" y="5493394"/>
                <a:ext cx="640507" cy="4855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Rectangle 173"/>
              <p:cNvSpPr/>
              <p:nvPr/>
            </p:nvSpPr>
            <p:spPr>
              <a:xfrm>
                <a:off x="5541671" y="3277232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Arrow Connector 174"/>
              <p:cNvCxnSpPr>
                <a:stCxn id="156" idx="0"/>
                <a:endCxn id="162" idx="2"/>
              </p:cNvCxnSpPr>
              <p:nvPr/>
            </p:nvCxnSpPr>
            <p:spPr>
              <a:xfrm rot="16200000" flipV="1">
                <a:off x="4196602" y="5035100"/>
                <a:ext cx="1557094" cy="4855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50" idx="0"/>
                <a:endCxn id="162" idx="2"/>
              </p:cNvCxnSpPr>
              <p:nvPr/>
            </p:nvCxnSpPr>
            <p:spPr>
              <a:xfrm rot="5400000" flipH="1" flipV="1">
                <a:off x="3941234" y="4319287"/>
                <a:ext cx="611058" cy="97118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Rectangle 185"/>
              <p:cNvSpPr/>
              <p:nvPr/>
            </p:nvSpPr>
            <p:spPr>
              <a:xfrm>
                <a:off x="6512852" y="5110408"/>
                <a:ext cx="323727" cy="30552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>
                <a:stCxn id="191" idx="0"/>
                <a:endCxn id="186" idx="2"/>
              </p:cNvCxnSpPr>
              <p:nvPr/>
            </p:nvCxnSpPr>
            <p:spPr>
              <a:xfrm rot="16200000" flipV="1">
                <a:off x="6597258" y="5493395"/>
                <a:ext cx="640506" cy="4855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5" idx="0"/>
                <a:endCxn id="186" idx="2"/>
              </p:cNvCxnSpPr>
              <p:nvPr/>
            </p:nvCxnSpPr>
            <p:spPr>
              <a:xfrm rot="5400000" flipH="1" flipV="1">
                <a:off x="6111667" y="5493395"/>
                <a:ext cx="640506" cy="48559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6" idx="0"/>
                <a:endCxn id="174" idx="2"/>
              </p:cNvCxnSpPr>
              <p:nvPr/>
            </p:nvCxnSpPr>
            <p:spPr>
              <a:xfrm rot="16200000" flipV="1">
                <a:off x="5425303" y="3860994"/>
                <a:ext cx="1527647" cy="97118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>
                <a:stCxn id="162" idx="0"/>
                <a:endCxn id="174" idx="2"/>
              </p:cNvCxnSpPr>
              <p:nvPr/>
            </p:nvCxnSpPr>
            <p:spPr>
              <a:xfrm rot="5400000" flipH="1" flipV="1">
                <a:off x="4912415" y="3402700"/>
                <a:ext cx="611058" cy="97118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stCxn id="173" idx="0"/>
                <a:endCxn id="151" idx="2"/>
              </p:cNvCxnSpPr>
              <p:nvPr/>
            </p:nvCxnSpPr>
            <p:spPr>
              <a:xfrm rot="16200000" flipV="1">
                <a:off x="5397889" y="3322845"/>
                <a:ext cx="3848564" cy="161863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>
                <a:stCxn id="174" idx="0"/>
                <a:endCxn id="151" idx="2"/>
              </p:cNvCxnSpPr>
              <p:nvPr/>
            </p:nvCxnSpPr>
            <p:spPr>
              <a:xfrm rot="5400000" flipH="1" flipV="1">
                <a:off x="5573518" y="2337897"/>
                <a:ext cx="1069352" cy="80931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117929" y="6127761"/>
            <a:ext cx="26851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set of starting tiles.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951855" y="605644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923036" y="605644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894217" y="6056442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807760" y="6056444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5865398" y="6056443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6836579" y="6056443"/>
            <a:ext cx="647454" cy="61105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3121367" y="6162103"/>
            <a:ext cx="344714" cy="369332"/>
            <a:chOff x="1420822" y="3468353"/>
            <a:chExt cx="344714" cy="369332"/>
          </a:xfrm>
        </p:grpSpPr>
        <p:sp>
          <p:nvSpPr>
            <p:cNvPr id="146" name="Rectangle 145"/>
            <p:cNvSpPr/>
            <p:nvPr/>
          </p:nvSpPr>
          <p:spPr>
            <a:xfrm>
              <a:off x="1427799" y="3520186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1287588" y="3669468"/>
              <a:ext cx="280424" cy="1589"/>
            </a:xfrm>
            <a:prstGeom prst="line">
              <a:avLst/>
            </a:prstGeom>
            <a:ln w="38100" cap="rnd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1587738" y="3669468"/>
              <a:ext cx="280424" cy="158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420822" y="3468353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7004793" y="6162103"/>
            <a:ext cx="344714" cy="369332"/>
            <a:chOff x="1428595" y="4009154"/>
            <a:chExt cx="344714" cy="369332"/>
          </a:xfrm>
        </p:grpSpPr>
        <p:sp>
          <p:nvSpPr>
            <p:cNvPr id="214" name="Rectangle 213"/>
            <p:cNvSpPr/>
            <p:nvPr/>
          </p:nvSpPr>
          <p:spPr>
            <a:xfrm>
              <a:off x="1435572" y="4060987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/>
            <p:nvPr/>
          </p:nvCxnSpPr>
          <p:spPr>
            <a:xfrm rot="5400000">
              <a:off x="1295361" y="4210269"/>
              <a:ext cx="280424" cy="1589"/>
            </a:xfrm>
            <a:prstGeom prst="line">
              <a:avLst/>
            </a:prstGeom>
            <a:ln w="381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1595511" y="4210269"/>
              <a:ext cx="280424" cy="1589"/>
            </a:xfrm>
            <a:prstGeom prst="line">
              <a:avLst/>
            </a:prstGeom>
            <a:ln w="38100" cap="rnd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1428595" y="4009154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063729" y="6162103"/>
            <a:ext cx="344714" cy="369332"/>
            <a:chOff x="6024418" y="6162103"/>
            <a:chExt cx="344714" cy="369332"/>
          </a:xfrm>
        </p:grpSpPr>
        <p:sp>
          <p:nvSpPr>
            <p:cNvPr id="218" name="Rectangle 217"/>
            <p:cNvSpPr/>
            <p:nvPr/>
          </p:nvSpPr>
          <p:spPr>
            <a:xfrm>
              <a:off x="6031395" y="6213936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/>
            <p:cNvCxnSpPr/>
            <p:nvPr/>
          </p:nvCxnSpPr>
          <p:spPr>
            <a:xfrm rot="5400000">
              <a:off x="5891184" y="6363218"/>
              <a:ext cx="280424" cy="158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6191334" y="6363218"/>
              <a:ext cx="280424" cy="1589"/>
            </a:xfrm>
            <a:prstGeom prst="line">
              <a:avLst/>
            </a:prstGeom>
            <a:ln w="381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6024418" y="6162103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034909" y="6162103"/>
            <a:ext cx="344714" cy="369332"/>
            <a:chOff x="2178158" y="4060987"/>
            <a:chExt cx="344714" cy="369332"/>
          </a:xfrm>
        </p:grpSpPr>
        <p:sp>
          <p:nvSpPr>
            <p:cNvPr id="222" name="Rectangle 221"/>
            <p:cNvSpPr/>
            <p:nvPr/>
          </p:nvSpPr>
          <p:spPr>
            <a:xfrm>
              <a:off x="2185135" y="4112820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 rot="5400000">
              <a:off x="2044924" y="4262102"/>
              <a:ext cx="280424" cy="1589"/>
            </a:xfrm>
            <a:prstGeom prst="line">
              <a:avLst/>
            </a:prstGeom>
            <a:ln w="38100" cap="rnd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2345074" y="4262102"/>
              <a:ext cx="280424" cy="1589"/>
            </a:xfrm>
            <a:prstGeom prst="line">
              <a:avLst/>
            </a:prstGeom>
            <a:ln w="38100" cap="rnd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2178158" y="4060987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959131" y="6162103"/>
            <a:ext cx="344714" cy="369332"/>
            <a:chOff x="3083784" y="3398094"/>
            <a:chExt cx="344714" cy="369332"/>
          </a:xfrm>
        </p:grpSpPr>
        <p:sp>
          <p:nvSpPr>
            <p:cNvPr id="226" name="Rectangle 225"/>
            <p:cNvSpPr/>
            <p:nvPr/>
          </p:nvSpPr>
          <p:spPr>
            <a:xfrm>
              <a:off x="3090761" y="3449927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/>
            <p:cNvCxnSpPr/>
            <p:nvPr/>
          </p:nvCxnSpPr>
          <p:spPr>
            <a:xfrm rot="5400000">
              <a:off x="2950550" y="3599209"/>
              <a:ext cx="280424" cy="1589"/>
            </a:xfrm>
            <a:prstGeom prst="line">
              <a:avLst/>
            </a:prstGeom>
            <a:ln w="38100" cap="rnd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250700" y="3599209"/>
              <a:ext cx="280424" cy="1589"/>
            </a:xfrm>
            <a:prstGeom prst="line">
              <a:avLst/>
            </a:prstGeom>
            <a:ln w="38100" cap="rnd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3083784" y="3398094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092549" y="6162103"/>
            <a:ext cx="344714" cy="369332"/>
            <a:chOff x="2739070" y="4009154"/>
            <a:chExt cx="344714" cy="369332"/>
          </a:xfrm>
        </p:grpSpPr>
        <p:sp>
          <p:nvSpPr>
            <p:cNvPr id="236" name="Rectangle 235"/>
            <p:cNvSpPr/>
            <p:nvPr/>
          </p:nvSpPr>
          <p:spPr>
            <a:xfrm>
              <a:off x="2746047" y="4060987"/>
              <a:ext cx="299357" cy="2993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Connector 236"/>
            <p:cNvCxnSpPr/>
            <p:nvPr/>
          </p:nvCxnSpPr>
          <p:spPr>
            <a:xfrm rot="5400000">
              <a:off x="2605836" y="4210269"/>
              <a:ext cx="280424" cy="1589"/>
            </a:xfrm>
            <a:prstGeom prst="line">
              <a:avLst/>
            </a:prstGeom>
            <a:ln w="38100" cap="rnd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2905986" y="4210269"/>
              <a:ext cx="280424" cy="1589"/>
            </a:xfrm>
            <a:prstGeom prst="line">
              <a:avLst/>
            </a:prstGeom>
            <a:ln w="38100" cap="rnd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2739070" y="4009154"/>
              <a:ext cx="34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117929" y="3277232"/>
            <a:ext cx="902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size of a SAS is the number of edges</a:t>
            </a:r>
          </a:p>
          <a:p>
            <a:r>
              <a:rPr lang="en-US" sz="2200" dirty="0" smtClean="0"/>
              <a:t>in its mix DAG.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Self-assembly Systems are String Encodings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929" y="1075787"/>
            <a:ext cx="8518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Please passively believe</a:t>
            </a:r>
            <a:r>
              <a:rPr lang="en-US" sz="2800" dirty="0" smtClean="0"/>
              <a:t> in futuristic </a:t>
            </a:r>
            <a:r>
              <a:rPr lang="en-US" sz="2800" dirty="0" smtClean="0"/>
              <a:t>chemical computers and </a:t>
            </a:r>
            <a:r>
              <a:rPr lang="en-US" sz="2800" dirty="0" err="1" smtClean="0"/>
              <a:t>nanoscale</a:t>
            </a:r>
            <a:r>
              <a:rPr lang="en-US" sz="2800" dirty="0" smtClean="0"/>
              <a:t> machines made out of DNA (I do).  </a:t>
            </a:r>
            <a:endParaRPr lang="en-US" sz="2800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102649" y="2029894"/>
            <a:ext cx="8521507" cy="3566583"/>
            <a:chOff x="102649" y="2029894"/>
            <a:chExt cx="8521507" cy="3566583"/>
          </a:xfrm>
        </p:grpSpPr>
        <p:sp>
          <p:nvSpPr>
            <p:cNvPr id="60" name="TextBox 59"/>
            <p:cNvSpPr txBox="1"/>
            <p:nvPr/>
          </p:nvSpPr>
          <p:spPr>
            <a:xfrm>
              <a:off x="102649" y="2029894"/>
              <a:ext cx="85180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 smtClean="0"/>
            </a:p>
            <a:p>
              <a:r>
                <a:rPr lang="en-US" sz="2800" dirty="0" smtClean="0"/>
                <a:t>Focus on self-assembly systems as encodings of strings:  </a:t>
              </a:r>
            </a:p>
            <a:p>
              <a:r>
                <a:rPr lang="en-US" sz="2800" dirty="0" smtClean="0"/>
                <a:t> </a:t>
              </a:r>
              <a:endParaRPr lang="en-US" sz="28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72210" y="3426274"/>
              <a:ext cx="2506407" cy="2170203"/>
              <a:chOff x="2951855" y="1902351"/>
              <a:chExt cx="5503359" cy="4765151"/>
            </a:xfrm>
          </p:grpSpPr>
          <p:grpSp>
            <p:nvGrpSpPr>
              <p:cNvPr id="62" name="Group 178"/>
              <p:cNvGrpSpPr/>
              <p:nvPr/>
            </p:nvGrpSpPr>
            <p:grpSpPr>
              <a:xfrm>
                <a:off x="3275582" y="1902351"/>
                <a:ext cx="4855905" cy="4154093"/>
                <a:chOff x="3275582" y="1902351"/>
                <a:chExt cx="4855905" cy="4154093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3599309" y="5110406"/>
                  <a:ext cx="323727" cy="305529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ln w="25400"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6350990" y="1902351"/>
                  <a:ext cx="323727" cy="305529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ln w="25400"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570490" y="4193819"/>
                  <a:ext cx="323727" cy="305529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ln w="25400"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64" idx="0"/>
                  <a:endCxn id="94" idx="2"/>
                </p:cNvCxnSpPr>
                <p:nvPr/>
              </p:nvCxnSpPr>
              <p:spPr>
                <a:xfrm rot="5400000" flipH="1" flipV="1">
                  <a:off x="3198124" y="5493394"/>
                  <a:ext cx="640507" cy="4855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stCxn id="65" idx="0"/>
                  <a:endCxn id="94" idx="2"/>
                </p:cNvCxnSpPr>
                <p:nvPr/>
              </p:nvCxnSpPr>
              <p:spPr>
                <a:xfrm rot="16200000" flipV="1">
                  <a:off x="3683715" y="5493394"/>
                  <a:ext cx="640507" cy="485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5541671" y="3277232"/>
                  <a:ext cx="323727" cy="305529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ln w="25400"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Arrow Connector 99"/>
                <p:cNvCxnSpPr>
                  <a:stCxn id="66" idx="0"/>
                  <a:endCxn id="96" idx="2"/>
                </p:cNvCxnSpPr>
                <p:nvPr/>
              </p:nvCxnSpPr>
              <p:spPr>
                <a:xfrm rot="16200000" flipV="1">
                  <a:off x="4196602" y="5035100"/>
                  <a:ext cx="1557094" cy="485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94" idx="0"/>
                  <a:endCxn id="96" idx="2"/>
                </p:cNvCxnSpPr>
                <p:nvPr/>
              </p:nvCxnSpPr>
              <p:spPr>
                <a:xfrm rot="5400000" flipH="1" flipV="1">
                  <a:off x="3941234" y="4319287"/>
                  <a:ext cx="611058" cy="97118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tangle 101"/>
                <p:cNvSpPr/>
                <p:nvPr/>
              </p:nvSpPr>
              <p:spPr>
                <a:xfrm>
                  <a:off x="6512852" y="5110408"/>
                  <a:ext cx="323727" cy="305529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ln w="25400"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>
                  <a:stCxn id="69" idx="0"/>
                  <a:endCxn id="102" idx="2"/>
                </p:cNvCxnSpPr>
                <p:nvPr/>
              </p:nvCxnSpPr>
              <p:spPr>
                <a:xfrm rot="16200000" flipV="1">
                  <a:off x="6597258" y="5493395"/>
                  <a:ext cx="640506" cy="485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68" idx="0"/>
                  <a:endCxn id="102" idx="2"/>
                </p:cNvCxnSpPr>
                <p:nvPr/>
              </p:nvCxnSpPr>
              <p:spPr>
                <a:xfrm rot="5400000" flipH="1" flipV="1">
                  <a:off x="6111667" y="5493395"/>
                  <a:ext cx="640506" cy="4855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102" idx="0"/>
                  <a:endCxn id="99" idx="2"/>
                </p:cNvCxnSpPr>
                <p:nvPr/>
              </p:nvCxnSpPr>
              <p:spPr>
                <a:xfrm rot="16200000" flipV="1">
                  <a:off x="5425303" y="3860994"/>
                  <a:ext cx="1527647" cy="97118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96" idx="0"/>
                  <a:endCxn id="99" idx="2"/>
                </p:cNvCxnSpPr>
                <p:nvPr/>
              </p:nvCxnSpPr>
              <p:spPr>
                <a:xfrm rot="5400000" flipH="1" flipV="1">
                  <a:off x="4912415" y="3402700"/>
                  <a:ext cx="611058" cy="97118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67" idx="0"/>
                  <a:endCxn id="95" idx="2"/>
                </p:cNvCxnSpPr>
                <p:nvPr/>
              </p:nvCxnSpPr>
              <p:spPr>
                <a:xfrm rot="16200000" flipV="1">
                  <a:off x="5397889" y="3322845"/>
                  <a:ext cx="3848564" cy="161863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99" idx="0"/>
                  <a:endCxn id="95" idx="2"/>
                </p:cNvCxnSpPr>
                <p:nvPr/>
              </p:nvCxnSpPr>
              <p:spPr>
                <a:xfrm rot="5400000" flipH="1" flipV="1">
                  <a:off x="5573518" y="2337897"/>
                  <a:ext cx="1069352" cy="80931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2951855" y="6056442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923036" y="6056442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894217" y="6056442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07760" y="6056444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65398" y="6056443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836579" y="6056443"/>
                <a:ext cx="647454" cy="61105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50000"/>
                </a:schemeClr>
              </a:solidFill>
              <a:ln w="254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209"/>
              <p:cNvGrpSpPr/>
              <p:nvPr/>
            </p:nvGrpSpPr>
            <p:grpSpPr>
              <a:xfrm>
                <a:off x="3127550" y="6213936"/>
                <a:ext cx="301739" cy="299357"/>
                <a:chOff x="1427005" y="3520186"/>
                <a:chExt cx="301739" cy="299357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1427799" y="352018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>
                <a:xfrm rot="5400000">
                  <a:off x="1287588" y="366946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>
                  <a:off x="1587738" y="366946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231"/>
              <p:cNvGrpSpPr/>
              <p:nvPr/>
            </p:nvGrpSpPr>
            <p:grpSpPr>
              <a:xfrm>
                <a:off x="7010976" y="6213936"/>
                <a:ext cx="301739" cy="299357"/>
                <a:chOff x="1434778" y="4060987"/>
                <a:chExt cx="301739" cy="299357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1435572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 rot="5400000">
                  <a:off x="1295361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1595511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240"/>
              <p:cNvGrpSpPr/>
              <p:nvPr/>
            </p:nvGrpSpPr>
            <p:grpSpPr>
              <a:xfrm>
                <a:off x="5069912" y="6213936"/>
                <a:ext cx="301739" cy="299357"/>
                <a:chOff x="6030601" y="6213936"/>
                <a:chExt cx="301739" cy="299357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6031395" y="6213936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5891184" y="636321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5400000">
                  <a:off x="6191334" y="6363218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245"/>
              <p:cNvGrpSpPr/>
              <p:nvPr/>
            </p:nvGrpSpPr>
            <p:grpSpPr>
              <a:xfrm>
                <a:off x="6041092" y="6213936"/>
                <a:ext cx="301739" cy="299357"/>
                <a:chOff x="2184341" y="4112820"/>
                <a:chExt cx="301739" cy="299357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185135" y="4112820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/>
                <p:cNvCxnSpPr/>
                <p:nvPr/>
              </p:nvCxnSpPr>
              <p:spPr>
                <a:xfrm rot="5400000">
                  <a:off x="2044924" y="4262102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5400000">
                  <a:off x="2345074" y="4262102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250"/>
              <p:cNvGrpSpPr/>
              <p:nvPr/>
            </p:nvGrpSpPr>
            <p:grpSpPr>
              <a:xfrm>
                <a:off x="7965314" y="6213936"/>
                <a:ext cx="301739" cy="299357"/>
                <a:chOff x="3089967" y="3449927"/>
                <a:chExt cx="301739" cy="29935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3090761" y="344992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2950550" y="359920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5400000">
                  <a:off x="3250700" y="359920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255"/>
              <p:cNvGrpSpPr/>
              <p:nvPr/>
            </p:nvGrpSpPr>
            <p:grpSpPr>
              <a:xfrm>
                <a:off x="4098732" y="6213936"/>
                <a:ext cx="301739" cy="299357"/>
                <a:chOff x="2745253" y="4060987"/>
                <a:chExt cx="301739" cy="299357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2746047" y="4060987"/>
                  <a:ext cx="299357" cy="299357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 rot="5400000">
                  <a:off x="2605836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5400000">
                  <a:off x="2905986" y="4210269"/>
                  <a:ext cx="280424" cy="1589"/>
                </a:xfrm>
                <a:prstGeom prst="line">
                  <a:avLst/>
                </a:prstGeom>
                <a:ln w="25400" cap="rnd"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" name="TextBox 111"/>
            <p:cNvSpPr txBox="1"/>
            <p:nvPr/>
          </p:nvSpPr>
          <p:spPr>
            <a:xfrm>
              <a:off x="3089135" y="3871499"/>
              <a:ext cx="11290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/>
                <a:t>≈</a:t>
              </a:r>
              <a:endParaRPr lang="en-US" sz="6600" dirty="0"/>
            </a:p>
          </p:txBody>
        </p:sp>
        <p:grpSp>
          <p:nvGrpSpPr>
            <p:cNvPr id="122" name="Group 229"/>
            <p:cNvGrpSpPr/>
            <p:nvPr/>
          </p:nvGrpSpPr>
          <p:grpSpPr>
            <a:xfrm>
              <a:off x="4171854" y="4331710"/>
              <a:ext cx="344714" cy="369332"/>
              <a:chOff x="1420822" y="3468353"/>
              <a:chExt cx="344714" cy="369332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427799" y="352018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 rot="5400000">
                <a:off x="128758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>
                <a:off x="1587738" y="366946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1420822" y="346835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" name="Group 232"/>
            <p:cNvGrpSpPr/>
            <p:nvPr/>
          </p:nvGrpSpPr>
          <p:grpSpPr>
            <a:xfrm>
              <a:off x="5092443" y="4331710"/>
              <a:ext cx="344714" cy="369332"/>
              <a:chOff x="1428595" y="4009154"/>
              <a:chExt cx="344714" cy="369332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435572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rot="5400000">
                <a:off x="1295361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rot="5400000">
                <a:off x="1595511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428595" y="4009154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grpSp>
          <p:nvGrpSpPr>
            <p:cNvPr id="124" name="Group 245"/>
            <p:cNvGrpSpPr/>
            <p:nvPr/>
          </p:nvGrpSpPr>
          <p:grpSpPr>
            <a:xfrm>
              <a:off x="4478187" y="4331710"/>
              <a:ext cx="344714" cy="369332"/>
              <a:chOff x="6024418" y="6162103"/>
              <a:chExt cx="344714" cy="369332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31395" y="6213936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 rot="5400000">
                <a:off x="5891184" y="6363218"/>
                <a:ext cx="280424" cy="158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5400000">
                <a:off x="6191334" y="6363218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024418" y="6162103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233"/>
            <p:cNvGrpSpPr/>
            <p:nvPr/>
          </p:nvGrpSpPr>
          <p:grpSpPr>
            <a:xfrm>
              <a:off x="4786110" y="4331710"/>
              <a:ext cx="344714" cy="369332"/>
              <a:chOff x="2178158" y="4060987"/>
              <a:chExt cx="344714" cy="369332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185135" y="4112820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 rot="5400000">
                <a:off x="2044924" y="4262102"/>
                <a:ext cx="280424" cy="1589"/>
              </a:xfrm>
              <a:prstGeom prst="line">
                <a:avLst/>
              </a:prstGeom>
              <a:ln w="38100" cap="rnd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5400000">
                <a:off x="2345074" y="4262102"/>
                <a:ext cx="280424" cy="1589"/>
              </a:xfrm>
              <a:prstGeom prst="line">
                <a:avLst/>
              </a:prstGeom>
              <a:ln w="38100" cap="rnd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2178158" y="4060987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grpSp>
          <p:nvGrpSpPr>
            <p:cNvPr id="126" name="Group 231"/>
            <p:cNvGrpSpPr/>
            <p:nvPr/>
          </p:nvGrpSpPr>
          <p:grpSpPr>
            <a:xfrm>
              <a:off x="5398776" y="4331710"/>
              <a:ext cx="344714" cy="369332"/>
              <a:chOff x="3083784" y="3398094"/>
              <a:chExt cx="344714" cy="369332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3090761" y="344992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rot="5400000">
                <a:off x="2950550" y="3599209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>
                <a:off x="3250700" y="3599209"/>
                <a:ext cx="280424" cy="1589"/>
              </a:xfrm>
              <a:prstGeom prst="line">
                <a:avLst/>
              </a:prstGeom>
              <a:ln w="381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3083784" y="3398094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7" name="Group 239"/>
            <p:cNvGrpSpPr/>
            <p:nvPr/>
          </p:nvGrpSpPr>
          <p:grpSpPr>
            <a:xfrm>
              <a:off x="3865521" y="4331710"/>
              <a:ext cx="344714" cy="369332"/>
              <a:chOff x="2739070" y="4009154"/>
              <a:chExt cx="344714" cy="369332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746047" y="4060987"/>
                <a:ext cx="299357" cy="2993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rot="5400000">
                <a:off x="2605836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rot="5400000">
                <a:off x="2905986" y="4210269"/>
                <a:ext cx="280424" cy="1589"/>
              </a:xfrm>
              <a:prstGeom prst="line">
                <a:avLst/>
              </a:prstGeom>
              <a:ln w="38100" cap="rnd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2739070" y="4009154"/>
                <a:ext cx="3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5906624" y="3871499"/>
              <a:ext cx="11290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/>
                <a:t>≈</a:t>
              </a:r>
              <a:endParaRPr lang="en-US" sz="66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560056" y="3808002"/>
              <a:ext cx="20641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 smtClean="0"/>
            </a:p>
            <a:p>
              <a:r>
                <a:rPr lang="en-US" sz="2800" dirty="0" smtClean="0"/>
                <a:t>“FABCED”</a:t>
              </a:r>
            </a:p>
            <a:p>
              <a:r>
                <a:rPr lang="en-US" sz="2800" dirty="0" smtClean="0"/>
                <a:t> </a:t>
              </a:r>
              <a:endParaRPr lang="en-US" sz="2800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02649" y="5994603"/>
            <a:ext cx="904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Question: How good is the SAS model at encoding strings?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929" y="117929"/>
            <a:ext cx="8225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Restricted Context-Free Grammars (</a:t>
            </a:r>
            <a:r>
              <a:rPr lang="en-US" sz="3200" dirty="0" err="1" smtClean="0"/>
              <a:t>RCFGs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5226347" y="969629"/>
            <a:ext cx="4500556" cy="4657684"/>
            <a:chOff x="407083" y="1413054"/>
            <a:chExt cx="4500556" cy="4657684"/>
          </a:xfrm>
        </p:grpSpPr>
        <p:grpSp>
          <p:nvGrpSpPr>
            <p:cNvPr id="176" name="Group 175"/>
            <p:cNvGrpSpPr/>
            <p:nvPr/>
          </p:nvGrpSpPr>
          <p:grpSpPr>
            <a:xfrm>
              <a:off x="407083" y="1990507"/>
              <a:ext cx="3709341" cy="3725969"/>
              <a:chOff x="407083" y="2135643"/>
              <a:chExt cx="3709341" cy="3725969"/>
            </a:xfrm>
          </p:grpSpPr>
          <p:cxnSp>
            <p:nvCxnSpPr>
              <p:cNvPr id="365" name="Straight Arrow Connector 364"/>
              <p:cNvCxnSpPr>
                <a:stCxn id="377" idx="0"/>
                <a:endCxn id="384" idx="2"/>
              </p:cNvCxnSpPr>
              <p:nvPr/>
            </p:nvCxnSpPr>
            <p:spPr>
              <a:xfrm rot="5400000" flipH="1" flipV="1">
                <a:off x="568858" y="4728401"/>
                <a:ext cx="312360" cy="292069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>
                <a:stCxn id="378" idx="0"/>
                <a:endCxn id="384" idx="2"/>
              </p:cNvCxnSpPr>
              <p:nvPr/>
            </p:nvCxnSpPr>
            <p:spPr>
              <a:xfrm rot="16200000" flipV="1">
                <a:off x="879950" y="4709378"/>
                <a:ext cx="312360" cy="33011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>
                <a:stCxn id="379" idx="0"/>
                <a:endCxn id="385" idx="2"/>
              </p:cNvCxnSpPr>
              <p:nvPr/>
            </p:nvCxnSpPr>
            <p:spPr>
              <a:xfrm rot="16200000" flipV="1">
                <a:off x="1283670" y="4317609"/>
                <a:ext cx="1168223" cy="257792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384" idx="0"/>
                <a:endCxn id="385" idx="2"/>
              </p:cNvCxnSpPr>
              <p:nvPr/>
            </p:nvCxnSpPr>
            <p:spPr>
              <a:xfrm rot="5400000" flipH="1" flipV="1">
                <a:off x="1107881" y="3625586"/>
                <a:ext cx="394197" cy="867812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stCxn id="381" idx="0"/>
                <a:endCxn id="386" idx="2"/>
              </p:cNvCxnSpPr>
              <p:nvPr/>
            </p:nvCxnSpPr>
            <p:spPr>
              <a:xfrm rot="16200000" flipV="1">
                <a:off x="2900735" y="4676524"/>
                <a:ext cx="445511" cy="262667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>
                <a:stCxn id="380" idx="0"/>
                <a:endCxn id="386" idx="2"/>
              </p:cNvCxnSpPr>
              <p:nvPr/>
            </p:nvCxnSpPr>
            <p:spPr>
              <a:xfrm rot="5400000" flipH="1" flipV="1">
                <a:off x="2615845" y="4654302"/>
                <a:ext cx="445510" cy="307111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>
                <a:stCxn id="386" idx="0"/>
              </p:cNvCxnSpPr>
              <p:nvPr/>
            </p:nvCxnSpPr>
            <p:spPr>
              <a:xfrm rot="16200000" flipV="1">
                <a:off x="2163315" y="3294596"/>
                <a:ext cx="1057230" cy="600452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>
                <a:stCxn id="385" idx="0"/>
              </p:cNvCxnSpPr>
              <p:nvPr/>
            </p:nvCxnSpPr>
            <p:spPr>
              <a:xfrm rot="5400000" flipH="1" flipV="1">
                <a:off x="1898034" y="2907059"/>
                <a:ext cx="334521" cy="652819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>
                <a:stCxn id="382" idx="0"/>
              </p:cNvCxnSpPr>
              <p:nvPr/>
            </p:nvCxnSpPr>
            <p:spPr>
              <a:xfrm rot="16200000" flipV="1">
                <a:off x="1960076" y="3052785"/>
                <a:ext cx="2894968" cy="106068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 rot="5400000" flipH="1" flipV="1">
                <a:off x="2400012" y="2127336"/>
                <a:ext cx="468899" cy="48551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TextBox 376"/>
              <p:cNvSpPr txBox="1"/>
              <p:nvPr/>
            </p:nvSpPr>
            <p:spPr>
              <a:xfrm>
                <a:off x="407083" y="5030615"/>
                <a:ext cx="3438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A</a:t>
                </a:r>
                <a:endParaRPr lang="en-US" sz="2400" i="1" dirty="0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045313" y="5030615"/>
                <a:ext cx="311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F</a:t>
                </a:r>
                <a:endParaRPr lang="en-US" sz="2400" i="1" dirty="0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1763114" y="5030616"/>
                <a:ext cx="467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B</a:t>
                </a:r>
                <a:endParaRPr lang="en-US" sz="2400" i="1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2492872" y="5030612"/>
                <a:ext cx="384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C</a:t>
                </a:r>
                <a:endParaRPr lang="en-US" sz="2400" i="1" dirty="0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3082651" y="5030613"/>
                <a:ext cx="344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E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3759379" y="5030611"/>
                <a:ext cx="3570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D</a:t>
                </a:r>
                <a:endParaRPr lang="en-US" sz="2400" i="1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15287" y="1413054"/>
              <a:ext cx="2661230" cy="3190719"/>
              <a:chOff x="584333" y="1612422"/>
              <a:chExt cx="2661230" cy="3190719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2659500" y="1612422"/>
                <a:ext cx="562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 smtClean="0"/>
                  <a:t>1</a:t>
                </a:r>
                <a:endParaRPr lang="en-US" sz="36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131687" y="2486620"/>
                <a:ext cx="562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/>
                  <a:t>2</a:t>
                </a:r>
                <a:endParaRPr lang="en-US" sz="36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463758" y="3284747"/>
                <a:ext cx="562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 smtClean="0"/>
                  <a:t>3</a:t>
                </a:r>
                <a:endParaRPr lang="en-US" sz="36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84333" y="4156810"/>
                <a:ext cx="562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/>
                  <a:t>4</a:t>
                </a:r>
                <a:endParaRPr lang="en-US" sz="36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683135" y="3993174"/>
                <a:ext cx="562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 smtClean="0"/>
                  <a:t>5</a:t>
                </a:r>
                <a:endParaRPr lang="en-US" sz="3600" dirty="0"/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660642" y="5547518"/>
              <a:ext cx="4246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Parse tree </a:t>
              </a:r>
              <a:r>
                <a:rPr lang="en-US" sz="2800" dirty="0" smtClean="0"/>
                <a:t>for </a:t>
              </a:r>
              <a:r>
                <a:rPr lang="en-US" sz="2800" i="1" dirty="0" smtClean="0"/>
                <a:t>FABCED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250872" y="883353"/>
            <a:ext cx="4546350" cy="5614299"/>
            <a:chOff x="4797222" y="1067370"/>
            <a:chExt cx="4546350" cy="5614299"/>
          </a:xfrm>
        </p:grpSpPr>
        <p:grpSp>
          <p:nvGrpSpPr>
            <p:cNvPr id="220" name="Group 219"/>
            <p:cNvGrpSpPr/>
            <p:nvPr/>
          </p:nvGrpSpPr>
          <p:grpSpPr>
            <a:xfrm>
              <a:off x="4797222" y="2167285"/>
              <a:ext cx="4246997" cy="4514384"/>
              <a:chOff x="4797222" y="2167285"/>
              <a:chExt cx="4246997" cy="451438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5958114" y="2167285"/>
                <a:ext cx="2233385" cy="3416320"/>
                <a:chOff x="5577114" y="1935781"/>
                <a:chExt cx="2233385" cy="3416320"/>
              </a:xfrm>
            </p:grpSpPr>
            <p:sp>
              <p:nvSpPr>
                <p:cNvPr id="177" name="TextBox 176"/>
                <p:cNvSpPr txBox="1"/>
                <p:nvPr/>
              </p:nvSpPr>
              <p:spPr>
                <a:xfrm>
                  <a:off x="5577114" y="1935781"/>
                  <a:ext cx="2233385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 smtClean="0"/>
                    <a:t>S</a:t>
                  </a:r>
                  <a:r>
                    <a:rPr lang="en-US" sz="3600" baseline="-25000" dirty="0" smtClean="0"/>
                    <a:t>1</a:t>
                  </a:r>
                  <a:r>
                    <a:rPr lang="en-US" sz="3600" dirty="0" smtClean="0"/>
                    <a:t>       S</a:t>
                  </a:r>
                  <a:r>
                    <a:rPr lang="en-US" sz="3600" baseline="-25000" dirty="0" smtClean="0"/>
                    <a:t>2</a:t>
                  </a:r>
                  <a:r>
                    <a:rPr lang="en-US" sz="3600" i="1" dirty="0" smtClean="0"/>
                    <a:t>D</a:t>
                  </a:r>
                </a:p>
                <a:p>
                  <a:r>
                    <a:rPr lang="en-US" sz="3600" dirty="0" smtClean="0"/>
                    <a:t>S</a:t>
                  </a:r>
                  <a:r>
                    <a:rPr lang="en-US" sz="3600" baseline="-25000" dirty="0"/>
                    <a:t>2</a:t>
                  </a:r>
                  <a:r>
                    <a:rPr lang="en-US" sz="3600" dirty="0" smtClean="0"/>
                    <a:t>       S</a:t>
                  </a:r>
                  <a:r>
                    <a:rPr lang="en-US" sz="3600" baseline="-25000" dirty="0" smtClean="0"/>
                    <a:t>3</a:t>
                  </a:r>
                  <a:r>
                    <a:rPr lang="en-US" sz="3600" dirty="0" smtClean="0"/>
                    <a:t>S</a:t>
                  </a:r>
                  <a:r>
                    <a:rPr lang="en-US" sz="3600" baseline="-25000" dirty="0" smtClean="0"/>
                    <a:t>5</a:t>
                  </a:r>
                  <a:endParaRPr lang="en-US" sz="3600" dirty="0" smtClean="0"/>
                </a:p>
                <a:p>
                  <a:r>
                    <a:rPr lang="en-US" sz="3600" dirty="0" smtClean="0"/>
                    <a:t>S</a:t>
                  </a:r>
                  <a:r>
                    <a:rPr lang="en-US" sz="3600" baseline="-25000" dirty="0"/>
                    <a:t>3</a:t>
                  </a:r>
                  <a:r>
                    <a:rPr lang="en-US" sz="3600" dirty="0" smtClean="0"/>
                    <a:t>       S</a:t>
                  </a:r>
                  <a:r>
                    <a:rPr lang="en-US" sz="3600" baseline="-25000" dirty="0" smtClean="0"/>
                    <a:t>4</a:t>
                  </a:r>
                  <a:r>
                    <a:rPr lang="en-US" sz="3600" i="1" dirty="0"/>
                    <a:t>B</a:t>
                  </a:r>
                  <a:endParaRPr lang="en-US" sz="3600" i="1" dirty="0" smtClean="0"/>
                </a:p>
                <a:p>
                  <a:r>
                    <a:rPr lang="en-US" sz="3600" dirty="0" smtClean="0"/>
                    <a:t>S</a:t>
                  </a:r>
                  <a:r>
                    <a:rPr lang="en-US" sz="3600" baseline="-25000" dirty="0"/>
                    <a:t>4</a:t>
                  </a:r>
                  <a:r>
                    <a:rPr lang="en-US" sz="3600" dirty="0" smtClean="0"/>
                    <a:t>       </a:t>
                  </a:r>
                  <a:r>
                    <a:rPr lang="en-US" sz="3600" i="1" dirty="0" smtClean="0"/>
                    <a:t>FA</a:t>
                  </a:r>
                </a:p>
                <a:p>
                  <a:r>
                    <a:rPr lang="en-US" sz="3600" dirty="0" smtClean="0"/>
                    <a:t>S</a:t>
                  </a:r>
                  <a:r>
                    <a:rPr lang="en-US" sz="3600" baseline="-25000" dirty="0"/>
                    <a:t>5</a:t>
                  </a:r>
                  <a:r>
                    <a:rPr lang="en-US" sz="3600" dirty="0" smtClean="0"/>
                    <a:t>       </a:t>
                  </a:r>
                  <a:r>
                    <a:rPr lang="en-US" sz="3600" i="1" dirty="0" smtClean="0"/>
                    <a:t>CE</a:t>
                  </a:r>
                </a:p>
                <a:p>
                  <a:r>
                    <a:rPr lang="en-US" sz="3600" dirty="0" smtClean="0">
                      <a:latin typeface="Wingdings"/>
                      <a:ea typeface="Wingdings"/>
                      <a:cs typeface="Wingdings"/>
                      <a:sym typeface="Wingdings"/>
                    </a:rPr>
                    <a:t> </a:t>
                  </a:r>
                  <a:endParaRPr lang="en-US" sz="3600" dirty="0"/>
                </a:p>
              </p:txBody>
            </p:sp>
            <p:cxnSp>
              <p:nvCxnSpPr>
                <p:cNvPr id="178" name="Straight Arrow Connector 177"/>
                <p:cNvCxnSpPr/>
                <p:nvPr/>
              </p:nvCxnSpPr>
              <p:spPr>
                <a:xfrm rot="10800000">
                  <a:off x="6159498" y="2292858"/>
                  <a:ext cx="462643" cy="1588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/>
                <p:cNvCxnSpPr/>
                <p:nvPr/>
              </p:nvCxnSpPr>
              <p:spPr>
                <a:xfrm rot="10800000">
                  <a:off x="6159498" y="2866572"/>
                  <a:ext cx="462643" cy="1588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/>
                <p:cNvCxnSpPr/>
                <p:nvPr/>
              </p:nvCxnSpPr>
              <p:spPr>
                <a:xfrm rot="10800000">
                  <a:off x="6159498" y="3409800"/>
                  <a:ext cx="462643" cy="1588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/>
                <p:cNvCxnSpPr/>
                <p:nvPr/>
              </p:nvCxnSpPr>
              <p:spPr>
                <a:xfrm rot="10800000">
                  <a:off x="6159498" y="3973638"/>
                  <a:ext cx="462643" cy="1588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/>
                <p:cNvCxnSpPr/>
                <p:nvPr/>
              </p:nvCxnSpPr>
              <p:spPr>
                <a:xfrm rot="10800000">
                  <a:off x="6159498" y="4524071"/>
                  <a:ext cx="462643" cy="1588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TextBox 205"/>
              <p:cNvSpPr txBox="1"/>
              <p:nvPr/>
            </p:nvSpPr>
            <p:spPr>
              <a:xfrm>
                <a:off x="4797222" y="5296674"/>
                <a:ext cx="424699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RCFG deriving only one string: </a:t>
                </a:r>
                <a:r>
                  <a:rPr lang="en-US" sz="2800" i="1" dirty="0" smtClean="0"/>
                  <a:t>FABCED</a:t>
                </a:r>
                <a:endParaRPr lang="en-US" sz="2800" dirty="0" smtClean="0"/>
              </a:p>
              <a:p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230860" y="1531044"/>
              <a:ext cx="3544561" cy="819706"/>
              <a:chOff x="5230860" y="1531044"/>
              <a:chExt cx="3544561" cy="819706"/>
            </a:xfrm>
          </p:grpSpPr>
          <p:sp>
            <p:nvSpPr>
              <p:cNvPr id="210" name="TextBox 209"/>
              <p:cNvSpPr txBox="1"/>
              <p:nvPr/>
            </p:nvSpPr>
            <p:spPr>
              <a:xfrm>
                <a:off x="5230860" y="1531044"/>
                <a:ext cx="354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Non-terminal symbol</a:t>
                </a:r>
                <a:endParaRPr lang="en-US" sz="2000" i="1" dirty="0" smtClean="0"/>
              </a:p>
            </p:txBody>
          </p:sp>
          <p:cxnSp>
            <p:nvCxnSpPr>
              <p:cNvPr id="214" name="Straight Arrow Connector 213"/>
              <p:cNvCxnSpPr>
                <a:endCxn id="210" idx="2"/>
              </p:cNvCxnSpPr>
              <p:nvPr/>
            </p:nvCxnSpPr>
            <p:spPr>
              <a:xfrm rot="16200000" flipV="1">
                <a:off x="6861382" y="2072913"/>
                <a:ext cx="419596" cy="136078"/>
              </a:xfrm>
              <a:prstGeom prst="straightConnector1">
                <a:avLst/>
              </a:prstGeom>
              <a:ln w="38100" cap="rnd">
                <a:solidFill>
                  <a:srgbClr val="FF66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/>
            <p:cNvGrpSpPr/>
            <p:nvPr/>
          </p:nvGrpSpPr>
          <p:grpSpPr>
            <a:xfrm>
              <a:off x="7003141" y="1067370"/>
              <a:ext cx="2340431" cy="1283379"/>
              <a:chOff x="7003141" y="1067370"/>
              <a:chExt cx="2340431" cy="1283379"/>
            </a:xfrm>
          </p:grpSpPr>
          <p:sp>
            <p:nvSpPr>
              <p:cNvPr id="213" name="TextBox 212"/>
              <p:cNvSpPr txBox="1"/>
              <p:nvPr/>
            </p:nvSpPr>
            <p:spPr>
              <a:xfrm>
                <a:off x="7003141" y="1067370"/>
                <a:ext cx="23404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Terminal symbol</a:t>
                </a:r>
                <a:endParaRPr lang="en-US" sz="2000" i="1" dirty="0" smtClean="0"/>
              </a:p>
            </p:txBody>
          </p:sp>
          <p:cxnSp>
            <p:nvCxnSpPr>
              <p:cNvPr id="216" name="Straight Arrow Connector 215"/>
              <p:cNvCxnSpPr/>
              <p:nvPr/>
            </p:nvCxnSpPr>
            <p:spPr>
              <a:xfrm rot="5400000" flipH="1" flipV="1">
                <a:off x="7397804" y="1735034"/>
                <a:ext cx="883268" cy="348162"/>
              </a:xfrm>
              <a:prstGeom prst="straightConnector1">
                <a:avLst/>
              </a:prstGeom>
              <a:ln w="38100" cap="rnd">
                <a:solidFill>
                  <a:srgbClr val="FF66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1" name="Group 230"/>
          <p:cNvGrpSpPr/>
          <p:nvPr/>
        </p:nvGrpSpPr>
        <p:grpSpPr>
          <a:xfrm>
            <a:off x="2521681" y="2101835"/>
            <a:ext cx="2445718" cy="2681846"/>
            <a:chOff x="2521681" y="2101835"/>
            <a:chExt cx="2445718" cy="2681846"/>
          </a:xfrm>
        </p:grpSpPr>
        <p:sp>
          <p:nvSpPr>
            <p:cNvPr id="222" name="TextBox 221"/>
            <p:cNvSpPr txBox="1"/>
            <p:nvPr/>
          </p:nvSpPr>
          <p:spPr>
            <a:xfrm>
              <a:off x="3467169" y="3150326"/>
              <a:ext cx="1500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Size of RCFG</a:t>
              </a:r>
              <a:endParaRPr lang="en-US" sz="2000" i="1" dirty="0" smtClean="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521681" y="2101835"/>
              <a:ext cx="834168" cy="2681846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8550</TotalTime>
  <Words>2200</Words>
  <Application>Microsoft Macintosh PowerPoint</Application>
  <PresentationFormat>On-screen Show (4:3)</PresentationFormat>
  <Paragraphs>429</Paragraphs>
  <Slides>36</Slides>
  <Notes>30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One-dimensional Staged  Self-Assembly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One-dimensional Staged  Self-Assembly</dc:title>
  <dc:creator>Andrew Winslow</dc:creator>
  <cp:lastModifiedBy>Andrew Winslow</cp:lastModifiedBy>
  <cp:revision>435</cp:revision>
  <dcterms:created xsi:type="dcterms:W3CDTF">2011-04-04T14:24:53Z</dcterms:created>
  <dcterms:modified xsi:type="dcterms:W3CDTF">2011-04-04T20:32:20Z</dcterms:modified>
</cp:coreProperties>
</file>