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43" r:id="rId4"/>
    <p:sldId id="335" r:id="rId5"/>
    <p:sldId id="333" r:id="rId6"/>
    <p:sldId id="259" r:id="rId7"/>
    <p:sldId id="301" r:id="rId8"/>
    <p:sldId id="329" r:id="rId9"/>
    <p:sldId id="330" r:id="rId10"/>
    <p:sldId id="331" r:id="rId11"/>
    <p:sldId id="332" r:id="rId12"/>
    <p:sldId id="337" r:id="rId13"/>
    <p:sldId id="338" r:id="rId14"/>
    <p:sldId id="339" r:id="rId15"/>
    <p:sldId id="336" r:id="rId16"/>
    <p:sldId id="340" r:id="rId17"/>
    <p:sldId id="341" r:id="rId18"/>
    <p:sldId id="342"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C6DA6-1082-49BD-ABAF-37CFD7C0D00A}" v="4" dt="2020-09-30T13:12:20.4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15" autoAdjust="0"/>
  </p:normalViewPr>
  <p:slideViewPr>
    <p:cSldViewPr>
      <p:cViewPr varScale="1">
        <p:scale>
          <a:sx n="48" d="100"/>
          <a:sy n="48" d="100"/>
        </p:scale>
        <p:origin x="109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07/10/2020</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10</a:t>
            </a:fld>
            <a:endParaRPr lang="en-GB"/>
          </a:p>
        </p:txBody>
      </p:sp>
    </p:spTree>
    <p:extLst>
      <p:ext uri="{BB962C8B-B14F-4D97-AF65-F5344CB8AC3E}">
        <p14:creationId xmlns:p14="http://schemas.microsoft.com/office/powerpoint/2010/main" val="171485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11</a:t>
            </a:fld>
            <a:endParaRPr lang="en-GB"/>
          </a:p>
        </p:txBody>
      </p:sp>
    </p:spTree>
    <p:extLst>
      <p:ext uri="{BB962C8B-B14F-4D97-AF65-F5344CB8AC3E}">
        <p14:creationId xmlns:p14="http://schemas.microsoft.com/office/powerpoint/2010/main" val="66438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12</a:t>
            </a:fld>
            <a:endParaRPr lang="en-GB"/>
          </a:p>
        </p:txBody>
      </p:sp>
    </p:spTree>
    <p:extLst>
      <p:ext uri="{BB962C8B-B14F-4D97-AF65-F5344CB8AC3E}">
        <p14:creationId xmlns:p14="http://schemas.microsoft.com/office/powerpoint/2010/main" val="306082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13</a:t>
            </a:fld>
            <a:endParaRPr lang="en-GB"/>
          </a:p>
        </p:txBody>
      </p:sp>
    </p:spTree>
    <p:extLst>
      <p:ext uri="{BB962C8B-B14F-4D97-AF65-F5344CB8AC3E}">
        <p14:creationId xmlns:p14="http://schemas.microsoft.com/office/powerpoint/2010/main" val="381359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14</a:t>
            </a:fld>
            <a:endParaRPr lang="en-GB"/>
          </a:p>
        </p:txBody>
      </p:sp>
    </p:spTree>
    <p:extLst>
      <p:ext uri="{BB962C8B-B14F-4D97-AF65-F5344CB8AC3E}">
        <p14:creationId xmlns:p14="http://schemas.microsoft.com/office/powerpoint/2010/main" val="170177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15</a:t>
            </a:fld>
            <a:endParaRPr lang="en-GB"/>
          </a:p>
        </p:txBody>
      </p:sp>
    </p:spTree>
    <p:extLst>
      <p:ext uri="{BB962C8B-B14F-4D97-AF65-F5344CB8AC3E}">
        <p14:creationId xmlns:p14="http://schemas.microsoft.com/office/powerpoint/2010/main" val="2606315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16</a:t>
            </a:fld>
            <a:endParaRPr lang="en-GB"/>
          </a:p>
        </p:txBody>
      </p:sp>
    </p:spTree>
    <p:extLst>
      <p:ext uri="{BB962C8B-B14F-4D97-AF65-F5344CB8AC3E}">
        <p14:creationId xmlns:p14="http://schemas.microsoft.com/office/powerpoint/2010/main" val="36831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17</a:t>
            </a:fld>
            <a:endParaRPr lang="en-GB"/>
          </a:p>
        </p:txBody>
      </p:sp>
    </p:spTree>
    <p:extLst>
      <p:ext uri="{BB962C8B-B14F-4D97-AF65-F5344CB8AC3E}">
        <p14:creationId xmlns:p14="http://schemas.microsoft.com/office/powerpoint/2010/main" val="917299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18</a:t>
            </a:fld>
            <a:endParaRPr lang="en-GB"/>
          </a:p>
        </p:txBody>
      </p:sp>
    </p:spTree>
    <p:extLst>
      <p:ext uri="{BB962C8B-B14F-4D97-AF65-F5344CB8AC3E}">
        <p14:creationId xmlns:p14="http://schemas.microsoft.com/office/powerpoint/2010/main" val="401012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378958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21842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385802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229860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239947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9</a:t>
            </a:fld>
            <a:endParaRPr lang="en-GB"/>
          </a:p>
        </p:txBody>
      </p:sp>
    </p:spTree>
    <p:extLst>
      <p:ext uri="{BB962C8B-B14F-4D97-AF65-F5344CB8AC3E}">
        <p14:creationId xmlns:p14="http://schemas.microsoft.com/office/powerpoint/2010/main" val="264799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345684" y="8953500"/>
            <a:ext cx="5415280" cy="513080"/>
          </a:xfrm>
          <a:prstGeom prst="rect">
            <a:avLst/>
          </a:prstGeom>
        </p:spPr>
        <p:txBody>
          <a:bodyPr vert="horz" wrap="square" lIns="0" tIns="12700" rIns="0" bIns="0" rtlCol="0">
            <a:spAutoFit/>
          </a:bodyPr>
          <a:lstStyle/>
          <a:p>
            <a:pPr marL="12700">
              <a:lnSpc>
                <a:spcPct val="100000"/>
              </a:lnSpc>
              <a:spcBef>
                <a:spcPts val="100"/>
              </a:spcBef>
            </a:pPr>
            <a:r>
              <a:rPr lang="en-US" sz="3200" b="0" spc="215" dirty="0"/>
              <a:t>Andrew Wu 2133861w</a:t>
            </a:r>
            <a:endParaRPr sz="3200" dirty="0">
              <a:latin typeface="Consolas"/>
              <a:cs typeface="Consolas"/>
            </a:endParaRPr>
          </a:p>
        </p:txBody>
      </p:sp>
      <p:sp>
        <p:nvSpPr>
          <p:cNvPr id="7" name="object 7"/>
          <p:cNvSpPr txBox="1"/>
          <p:nvPr/>
        </p:nvSpPr>
        <p:spPr>
          <a:xfrm>
            <a:off x="345684" y="973836"/>
            <a:ext cx="10373974" cy="3743269"/>
          </a:xfrm>
          <a:prstGeom prst="rect">
            <a:avLst/>
          </a:prstGeom>
        </p:spPr>
        <p:txBody>
          <a:bodyPr vert="horz" wrap="square" lIns="0" tIns="393065" rIns="0" bIns="0" rtlCol="0">
            <a:spAutoFit/>
          </a:bodyPr>
          <a:lstStyle/>
          <a:p>
            <a:pPr marL="12700" marR="5080">
              <a:lnSpc>
                <a:spcPct val="79200"/>
              </a:lnSpc>
              <a:spcBef>
                <a:spcPts val="3095"/>
              </a:spcBef>
            </a:pPr>
            <a:r>
              <a:rPr lang="en-US" sz="12000" b="1" spc="90" dirty="0">
                <a:solidFill>
                  <a:srgbClr val="CC9900"/>
                </a:solidFill>
                <a:latin typeface="Consolas"/>
                <a:cs typeface="Consolas"/>
              </a:rPr>
              <a:t>Waiter App</a:t>
            </a:r>
          </a:p>
          <a:p>
            <a:pPr marL="12700" marR="5080">
              <a:lnSpc>
                <a:spcPct val="79200"/>
              </a:lnSpc>
              <a:spcBef>
                <a:spcPts val="3095"/>
              </a:spcBef>
            </a:pPr>
            <a:r>
              <a:rPr lang="en-US" sz="12000" b="1" spc="90" dirty="0">
                <a:solidFill>
                  <a:srgbClr val="CC9900"/>
                </a:solidFill>
                <a:latin typeface="Consolas"/>
                <a:cs typeface="Consolas"/>
              </a:rPr>
              <a:t>HI,</a:t>
            </a:r>
            <a:r>
              <a:rPr lang="en-US" sz="5000" b="1" spc="90" dirty="0">
                <a:solidFill>
                  <a:srgbClr val="CC9900"/>
                </a:solidFill>
                <a:latin typeface="Consolas"/>
                <a:cs typeface="Consolas"/>
              </a:rPr>
              <a:t> </a:t>
            </a:r>
            <a:r>
              <a:rPr lang="en-US" sz="12000" b="1" spc="90" dirty="0">
                <a:solidFill>
                  <a:srgbClr val="CC9900"/>
                </a:solidFill>
                <a:latin typeface="Consolas"/>
                <a:cs typeface="Consolas"/>
              </a:rPr>
              <a:t>there! </a:t>
            </a:r>
            <a:endParaRPr lang="en-US" sz="12000" b="1" spc="70" dirty="0">
              <a:solidFill>
                <a:srgbClr val="040707"/>
              </a:solidFill>
              <a:latin typeface="Consolas"/>
              <a:cs typeface="Consolas"/>
            </a:endParaRP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439992"/>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Launch Meeting 8 October 2020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2030684"/>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Intelligential Property </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9144000" y="4146246"/>
            <a:ext cx="8238534" cy="2546210"/>
          </a:xfrm>
          <a:prstGeom prst="rect">
            <a:avLst/>
          </a:prstGeom>
        </p:spPr>
        <p:txBody>
          <a:bodyPr vert="horz" wrap="square" lIns="0" tIns="29845" rIns="0" bIns="0" rtlCol="0">
            <a:spAutoFit/>
          </a:bodyPr>
          <a:lstStyle/>
          <a:p>
            <a:pPr marL="469900" marR="5080" indent="-457200">
              <a:lnSpc>
                <a:spcPct val="150000"/>
              </a:lnSpc>
              <a:spcBef>
                <a:spcPts val="235"/>
              </a:spcBef>
              <a:buFontTx/>
              <a:buChar char="-"/>
            </a:pPr>
            <a:r>
              <a:rPr lang="en-US" sz="2800" dirty="0">
                <a:latin typeface="Consolas"/>
                <a:cs typeface="Consolas"/>
              </a:rPr>
              <a:t>Apart from you and myself who will own the IP, would the University own the IP as well since they are providing me with the course resource to do it. </a:t>
            </a:r>
          </a:p>
        </p:txBody>
      </p:sp>
    </p:spTree>
    <p:extLst>
      <p:ext uri="{BB962C8B-B14F-4D97-AF65-F5344CB8AC3E}">
        <p14:creationId xmlns:p14="http://schemas.microsoft.com/office/powerpoint/2010/main" val="31158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3030958"/>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Development Platform </a:t>
            </a: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E0D64A27-A324-423E-AE12-E7A7A57E23BD}"/>
              </a:ext>
            </a:extLst>
          </p:cNvPr>
          <p:cNvSpPr txBox="1"/>
          <p:nvPr/>
        </p:nvSpPr>
        <p:spPr>
          <a:xfrm>
            <a:off x="8863193" y="1280421"/>
            <a:ext cx="9407086" cy="3967112"/>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12700" marR="5080">
              <a:lnSpc>
                <a:spcPct val="150000"/>
              </a:lnSpc>
              <a:spcBef>
                <a:spcPts val="235"/>
              </a:spcBef>
            </a:pPr>
            <a:endParaRPr lang="en-US" sz="2800" dirty="0">
              <a:latin typeface="Consolas"/>
              <a:cs typeface="Consolas"/>
            </a:endParaRPr>
          </a:p>
          <a:p>
            <a:pPr marL="527050" marR="5080" indent="-514350">
              <a:lnSpc>
                <a:spcPct val="150000"/>
              </a:lnSpc>
              <a:spcBef>
                <a:spcPts val="235"/>
              </a:spcBef>
              <a:buAutoNum type="arabicPeriod"/>
            </a:pPr>
            <a:r>
              <a:rPr lang="en-US" sz="2800" dirty="0">
                <a:latin typeface="Consolas"/>
                <a:cs typeface="Consolas"/>
              </a:rPr>
              <a:t>Version Control/ Issue Tracker</a:t>
            </a:r>
          </a:p>
          <a:p>
            <a:pPr marL="527050" marR="5080" indent="-514350">
              <a:lnSpc>
                <a:spcPct val="150000"/>
              </a:lnSpc>
              <a:spcBef>
                <a:spcPts val="235"/>
              </a:spcBef>
              <a:buAutoNum type="arabicPeriod"/>
            </a:pPr>
            <a:r>
              <a:rPr lang="en-US" sz="2800" dirty="0">
                <a:latin typeface="Consolas"/>
                <a:cs typeface="Consolas"/>
              </a:rPr>
              <a:t>External Backup</a:t>
            </a:r>
          </a:p>
          <a:p>
            <a:pPr marL="527050" marR="5080" indent="-514350">
              <a:lnSpc>
                <a:spcPct val="150000"/>
              </a:lnSpc>
              <a:spcBef>
                <a:spcPts val="235"/>
              </a:spcBef>
              <a:buAutoNum type="arabicPeriod"/>
            </a:pPr>
            <a:r>
              <a:rPr lang="en-US" sz="2800" dirty="0">
                <a:latin typeface="Consolas"/>
                <a:cs typeface="Consolas"/>
              </a:rPr>
              <a:t>Minutes/ Plans </a:t>
            </a:r>
          </a:p>
          <a:p>
            <a:pPr marL="12700" marR="5080">
              <a:lnSpc>
                <a:spcPct val="150000"/>
              </a:lnSpc>
              <a:spcBef>
                <a:spcPts val="235"/>
              </a:spcBef>
            </a:pPr>
            <a:endParaRPr lang="en-US" sz="2800" dirty="0">
              <a:latin typeface="Consolas"/>
              <a:cs typeface="Consolas"/>
            </a:endParaRPr>
          </a:p>
        </p:txBody>
      </p:sp>
    </p:spTree>
    <p:extLst>
      <p:ext uri="{BB962C8B-B14F-4D97-AF65-F5344CB8AC3E}">
        <p14:creationId xmlns:p14="http://schemas.microsoft.com/office/powerpoint/2010/main" val="167833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3030958"/>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Development Platform </a:t>
            </a: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E0D64A27-A324-423E-AE12-E7A7A57E23BD}"/>
              </a:ext>
            </a:extLst>
          </p:cNvPr>
          <p:cNvSpPr txBox="1"/>
          <p:nvPr/>
        </p:nvSpPr>
        <p:spPr>
          <a:xfrm>
            <a:off x="8474713" y="634811"/>
            <a:ext cx="9407086" cy="7250062"/>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12700" marR="5080">
              <a:lnSpc>
                <a:spcPct val="150000"/>
              </a:lnSpc>
              <a:spcBef>
                <a:spcPts val="235"/>
              </a:spcBef>
            </a:pPr>
            <a:r>
              <a:rPr lang="en-US" sz="2800" dirty="0">
                <a:latin typeface="Consolas"/>
                <a:cs typeface="Consolas"/>
              </a:rPr>
              <a:t>Version Control/ Issue Tracker</a:t>
            </a:r>
          </a:p>
          <a:p>
            <a:pPr marL="469900" marR="5080" indent="-457200">
              <a:lnSpc>
                <a:spcPct val="150000"/>
              </a:lnSpc>
              <a:spcBef>
                <a:spcPts val="235"/>
              </a:spcBef>
              <a:buFontTx/>
              <a:buChar char="-"/>
            </a:pPr>
            <a:r>
              <a:rPr lang="en-US" sz="2800" dirty="0">
                <a:latin typeface="Consolas"/>
                <a:cs typeface="Consolas"/>
              </a:rPr>
              <a:t>we will use GitLab</a:t>
            </a:r>
          </a:p>
          <a:p>
            <a:pPr marL="469900" marR="5080" indent="-457200">
              <a:lnSpc>
                <a:spcPct val="150000"/>
              </a:lnSpc>
              <a:spcBef>
                <a:spcPts val="235"/>
              </a:spcBef>
              <a:buFontTx/>
              <a:buChar char="-"/>
            </a:pPr>
            <a:r>
              <a:rPr lang="en-US" sz="2800" dirty="0">
                <a:latin typeface="Consolas"/>
                <a:cs typeface="Consolas"/>
              </a:rPr>
              <a:t>Free  </a:t>
            </a:r>
          </a:p>
          <a:p>
            <a:pPr marL="469900" marR="5080" indent="-457200">
              <a:lnSpc>
                <a:spcPct val="150000"/>
              </a:lnSpc>
              <a:spcBef>
                <a:spcPts val="235"/>
              </a:spcBef>
              <a:buFontTx/>
              <a:buChar char="-"/>
            </a:pPr>
            <a:r>
              <a:rPr lang="en-US" sz="2800" dirty="0">
                <a:latin typeface="Consolas"/>
                <a:cs typeface="Consolas"/>
              </a:rPr>
              <a:t>Used before </a:t>
            </a:r>
          </a:p>
          <a:p>
            <a:pPr marL="469900" marR="5080" indent="-457200">
              <a:lnSpc>
                <a:spcPct val="150000"/>
              </a:lnSpc>
              <a:spcBef>
                <a:spcPts val="235"/>
              </a:spcBef>
              <a:buFontTx/>
              <a:buChar char="-"/>
            </a:pPr>
            <a:r>
              <a:rPr lang="en-US" sz="2800" dirty="0">
                <a:latin typeface="Consolas"/>
                <a:cs typeface="Consolas"/>
              </a:rPr>
              <a:t>Adequate for the job</a:t>
            </a:r>
          </a:p>
          <a:p>
            <a:pPr marL="469900" marR="5080" indent="-457200">
              <a:lnSpc>
                <a:spcPct val="150000"/>
              </a:lnSpc>
              <a:spcBef>
                <a:spcPts val="235"/>
              </a:spcBef>
              <a:buFontTx/>
              <a:buChar char="-"/>
            </a:pPr>
            <a:r>
              <a:rPr lang="en-US" sz="2800" dirty="0">
                <a:latin typeface="Consolas"/>
                <a:cs typeface="Consolas"/>
              </a:rPr>
              <a:t>Should spend more time focus on developing the product than deciding on the platform</a:t>
            </a:r>
          </a:p>
          <a:p>
            <a:pPr marL="469900" marR="5080" indent="-457200">
              <a:lnSpc>
                <a:spcPct val="150000"/>
              </a:lnSpc>
              <a:spcBef>
                <a:spcPts val="235"/>
              </a:spcBef>
              <a:buFontTx/>
              <a:buChar char="-"/>
            </a:pPr>
            <a:r>
              <a:rPr lang="en-US" sz="2800" dirty="0">
                <a:latin typeface="Consolas"/>
                <a:cs typeface="Consolas"/>
              </a:rPr>
              <a:t>Do I need to include my platform consideration in the dissertation? Or it is too obvious? </a:t>
            </a:r>
          </a:p>
        </p:txBody>
      </p:sp>
    </p:spTree>
    <p:extLst>
      <p:ext uri="{BB962C8B-B14F-4D97-AF65-F5344CB8AC3E}">
        <p14:creationId xmlns:p14="http://schemas.microsoft.com/office/powerpoint/2010/main" val="315383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3030958"/>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Development Platform </a:t>
            </a: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E0D64A27-A324-423E-AE12-E7A7A57E23BD}"/>
              </a:ext>
            </a:extLst>
          </p:cNvPr>
          <p:cNvSpPr txBox="1"/>
          <p:nvPr/>
        </p:nvSpPr>
        <p:spPr>
          <a:xfrm>
            <a:off x="8863193" y="1280421"/>
            <a:ext cx="9407086" cy="3269485"/>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12700" marR="5080">
              <a:lnSpc>
                <a:spcPct val="150000"/>
              </a:lnSpc>
              <a:spcBef>
                <a:spcPts val="235"/>
              </a:spcBef>
            </a:pPr>
            <a:r>
              <a:rPr lang="en-US" sz="2800" dirty="0">
                <a:latin typeface="Consolas"/>
                <a:cs typeface="Consolas"/>
              </a:rPr>
              <a:t>External Backup</a:t>
            </a:r>
          </a:p>
          <a:p>
            <a:pPr marL="469900" marR="5080" indent="-457200">
              <a:lnSpc>
                <a:spcPct val="150000"/>
              </a:lnSpc>
              <a:spcBef>
                <a:spcPts val="235"/>
              </a:spcBef>
              <a:buFontTx/>
              <a:buChar char="-"/>
            </a:pPr>
            <a:r>
              <a:rPr lang="en-US" sz="2800" dirty="0">
                <a:latin typeface="Consolas"/>
                <a:cs typeface="Consolas"/>
              </a:rPr>
              <a:t>How do we do external backup? Do we open another GitLab account and have two copies?</a:t>
            </a:r>
          </a:p>
          <a:p>
            <a:pPr marL="12700" marR="5080">
              <a:lnSpc>
                <a:spcPct val="150000"/>
              </a:lnSpc>
              <a:spcBef>
                <a:spcPts val="235"/>
              </a:spcBef>
            </a:pPr>
            <a:endParaRPr lang="en-US" sz="2800" dirty="0">
              <a:latin typeface="Consolas"/>
              <a:cs typeface="Consolas"/>
            </a:endParaRPr>
          </a:p>
        </p:txBody>
      </p:sp>
    </p:spTree>
    <p:extLst>
      <p:ext uri="{BB962C8B-B14F-4D97-AF65-F5344CB8AC3E}">
        <p14:creationId xmlns:p14="http://schemas.microsoft.com/office/powerpoint/2010/main" val="106497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3030958"/>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Development Platform </a:t>
            </a: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E0D64A27-A324-423E-AE12-E7A7A57E23BD}"/>
              </a:ext>
            </a:extLst>
          </p:cNvPr>
          <p:cNvSpPr txBox="1"/>
          <p:nvPr/>
        </p:nvSpPr>
        <p:spPr>
          <a:xfrm>
            <a:off x="8863193" y="1280421"/>
            <a:ext cx="9407086" cy="3915816"/>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12700" marR="5080">
              <a:lnSpc>
                <a:spcPct val="150000"/>
              </a:lnSpc>
              <a:spcBef>
                <a:spcPts val="235"/>
              </a:spcBef>
            </a:pPr>
            <a:r>
              <a:rPr lang="en-US" sz="2800" dirty="0">
                <a:latin typeface="Consolas"/>
                <a:cs typeface="Consolas"/>
              </a:rPr>
              <a:t>Minutes/ Plans</a:t>
            </a:r>
          </a:p>
          <a:p>
            <a:pPr marL="469900" marR="5080" indent="-457200">
              <a:lnSpc>
                <a:spcPct val="150000"/>
              </a:lnSpc>
              <a:spcBef>
                <a:spcPts val="235"/>
              </a:spcBef>
              <a:buFontTx/>
              <a:buChar char="-"/>
            </a:pPr>
            <a:r>
              <a:rPr lang="en-US" sz="2800" dirty="0">
                <a:latin typeface="Consolas"/>
                <a:cs typeface="Consolas"/>
              </a:rPr>
              <a:t>I can’t find meeting minutes software that are for free. </a:t>
            </a:r>
          </a:p>
          <a:p>
            <a:pPr marL="469900" marR="5080" indent="-457200">
              <a:lnSpc>
                <a:spcPct val="150000"/>
              </a:lnSpc>
              <a:spcBef>
                <a:spcPts val="235"/>
              </a:spcBef>
              <a:buFontTx/>
              <a:buChar char="-"/>
            </a:pPr>
            <a:r>
              <a:rPr lang="en-US" sz="2800" dirty="0">
                <a:latin typeface="Consolas"/>
                <a:cs typeface="Consolas"/>
              </a:rPr>
              <a:t>Should I just upload the minutes to the GitLab’s wiki? What is your recommendation?</a:t>
            </a:r>
          </a:p>
        </p:txBody>
      </p:sp>
    </p:spTree>
    <p:extLst>
      <p:ext uri="{BB962C8B-B14F-4D97-AF65-F5344CB8AC3E}">
        <p14:creationId xmlns:p14="http://schemas.microsoft.com/office/powerpoint/2010/main" val="3865668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6857999" cy="2030684"/>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Paper Prototype</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C37302D2-588B-470D-AE39-AD096CE99DA6}"/>
              </a:ext>
            </a:extLst>
          </p:cNvPr>
          <p:cNvSpPr txBox="1"/>
          <p:nvPr/>
        </p:nvSpPr>
        <p:spPr>
          <a:xfrm>
            <a:off x="8976465" y="1246600"/>
            <a:ext cx="8238534" cy="5182829"/>
          </a:xfrm>
          <a:prstGeom prst="rect">
            <a:avLst/>
          </a:prstGeom>
        </p:spPr>
        <p:txBody>
          <a:bodyPr vert="horz" wrap="square" lIns="0" tIns="29845" rIns="0" bIns="0" rtlCol="0">
            <a:spAutoFit/>
          </a:bodyPr>
          <a:lstStyle/>
          <a:p>
            <a:pPr marL="469900" marR="5080" indent="-457200">
              <a:lnSpc>
                <a:spcPct val="150000"/>
              </a:lnSpc>
              <a:spcBef>
                <a:spcPts val="235"/>
              </a:spcBef>
              <a:buFontTx/>
              <a:buChar char="-"/>
            </a:pPr>
            <a:r>
              <a:rPr lang="en-US" sz="2800" dirty="0">
                <a:latin typeface="Consolas"/>
                <a:cs typeface="Consolas"/>
              </a:rPr>
              <a:t>Should we follow a book/ research paper to learn the best design practice or should we just make some designs from scratch?</a:t>
            </a:r>
          </a:p>
          <a:p>
            <a:pPr marL="469900" marR="5080" indent="-457200">
              <a:lnSpc>
                <a:spcPct val="150000"/>
              </a:lnSpc>
              <a:spcBef>
                <a:spcPts val="235"/>
              </a:spcBef>
              <a:buFontTx/>
              <a:buChar char="-"/>
            </a:pPr>
            <a:r>
              <a:rPr lang="en-US" sz="2800" dirty="0">
                <a:latin typeface="Consolas"/>
                <a:cs typeface="Consolas"/>
              </a:rPr>
              <a:t>What design pattern books would you recommend me to read and follow?</a:t>
            </a:r>
          </a:p>
          <a:p>
            <a:pPr marL="469900" marR="5080" indent="-457200">
              <a:lnSpc>
                <a:spcPct val="150000"/>
              </a:lnSpc>
              <a:spcBef>
                <a:spcPts val="235"/>
              </a:spcBef>
              <a:buFontTx/>
              <a:buChar char="-"/>
            </a:pPr>
            <a:r>
              <a:rPr lang="en-US" sz="2800" dirty="0">
                <a:latin typeface="Consolas"/>
                <a:cs typeface="Consolas"/>
              </a:rPr>
              <a:t>What are the design platform you would recommend? Balsamiq? </a:t>
            </a:r>
            <a:r>
              <a:rPr lang="en-US" sz="2800" dirty="0" err="1">
                <a:latin typeface="Consolas"/>
                <a:cs typeface="Consolas"/>
              </a:rPr>
              <a:t>Lucidchart</a:t>
            </a:r>
            <a:r>
              <a:rPr lang="en-US" sz="2800" dirty="0">
                <a:latin typeface="Consolas"/>
                <a:cs typeface="Consolas"/>
              </a:rPr>
              <a:t>?</a:t>
            </a:r>
          </a:p>
        </p:txBody>
      </p:sp>
    </p:spTree>
    <p:extLst>
      <p:ext uri="{BB962C8B-B14F-4D97-AF65-F5344CB8AC3E}">
        <p14:creationId xmlns:p14="http://schemas.microsoft.com/office/powerpoint/2010/main" val="49144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7239000" cy="2030684"/>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Project Digital Prototype</a:t>
            </a:r>
            <a:endParaRPr lang="en-US"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C37302D2-588B-470D-AE39-AD096CE99DA6}"/>
              </a:ext>
            </a:extLst>
          </p:cNvPr>
          <p:cNvSpPr txBox="1"/>
          <p:nvPr/>
        </p:nvSpPr>
        <p:spPr>
          <a:xfrm>
            <a:off x="9178413" y="2688166"/>
            <a:ext cx="8238534" cy="1925527"/>
          </a:xfrm>
          <a:prstGeom prst="rect">
            <a:avLst/>
          </a:prstGeom>
        </p:spPr>
        <p:txBody>
          <a:bodyPr vert="horz" wrap="square" lIns="0" tIns="29845" rIns="0" bIns="0" rtlCol="0">
            <a:spAutoFit/>
          </a:bodyPr>
          <a:lstStyle/>
          <a:p>
            <a:pPr marL="469900" marR="5080" indent="-457200">
              <a:lnSpc>
                <a:spcPct val="150000"/>
              </a:lnSpc>
              <a:spcBef>
                <a:spcPts val="235"/>
              </a:spcBef>
              <a:buFontTx/>
              <a:buChar char="-"/>
            </a:pPr>
            <a:r>
              <a:rPr lang="en-US" sz="2800" dirty="0">
                <a:latin typeface="Consolas"/>
                <a:cs typeface="Consolas"/>
              </a:rPr>
              <a:t>What platform should I choose for the digital interaction prototype?</a:t>
            </a:r>
          </a:p>
          <a:p>
            <a:pPr marL="469900" marR="5080" indent="-457200">
              <a:lnSpc>
                <a:spcPct val="150000"/>
              </a:lnSpc>
              <a:spcBef>
                <a:spcPts val="235"/>
              </a:spcBef>
              <a:buFontTx/>
              <a:buChar char="-"/>
            </a:pPr>
            <a:r>
              <a:rPr lang="en-US" sz="2800" dirty="0" err="1">
                <a:latin typeface="Consolas"/>
                <a:cs typeface="Consolas"/>
              </a:rPr>
              <a:t>AdobeXD</a:t>
            </a:r>
            <a:r>
              <a:rPr lang="en-US" sz="2800" dirty="0">
                <a:latin typeface="Consolas"/>
                <a:cs typeface="Consolas"/>
              </a:rPr>
              <a:t>? I used that before.</a:t>
            </a:r>
          </a:p>
        </p:txBody>
      </p:sp>
    </p:spTree>
    <p:extLst>
      <p:ext uri="{BB962C8B-B14F-4D97-AF65-F5344CB8AC3E}">
        <p14:creationId xmlns:p14="http://schemas.microsoft.com/office/powerpoint/2010/main" val="114004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914400" y="3388667"/>
            <a:ext cx="7239000" cy="1030410"/>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Next Step!</a:t>
            </a:r>
            <a:endParaRPr lang="en-US"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6" name="object 5">
            <a:extLst>
              <a:ext uri="{FF2B5EF4-FFF2-40B4-BE49-F238E27FC236}">
                <a16:creationId xmlns:a16="http://schemas.microsoft.com/office/drawing/2014/main" id="{C37302D2-588B-470D-AE39-AD096CE99DA6}"/>
              </a:ext>
            </a:extLst>
          </p:cNvPr>
          <p:cNvSpPr txBox="1"/>
          <p:nvPr/>
        </p:nvSpPr>
        <p:spPr>
          <a:xfrm>
            <a:off x="8992507" y="2171700"/>
            <a:ext cx="8238534" cy="5311069"/>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12700" marR="5080">
              <a:lnSpc>
                <a:spcPct val="150000"/>
              </a:lnSpc>
              <a:spcBef>
                <a:spcPts val="235"/>
              </a:spcBef>
            </a:pPr>
            <a:r>
              <a:rPr lang="en-US" sz="2800" dirty="0">
                <a:latin typeface="Consolas"/>
                <a:cs typeface="Consolas"/>
              </a:rPr>
              <a:t>Set Up Project Development Platform</a:t>
            </a:r>
          </a:p>
          <a:p>
            <a:pPr marL="469900" marR="5080" indent="-457200">
              <a:lnSpc>
                <a:spcPct val="150000"/>
              </a:lnSpc>
              <a:spcBef>
                <a:spcPts val="235"/>
              </a:spcBef>
              <a:buFontTx/>
              <a:buChar char="-"/>
            </a:pPr>
            <a:r>
              <a:rPr lang="en-US" sz="2800" dirty="0">
                <a:latin typeface="Consolas"/>
                <a:cs typeface="Consolas"/>
              </a:rPr>
              <a:t>Version control/ Issue tracker</a:t>
            </a:r>
          </a:p>
          <a:p>
            <a:pPr marL="469900" marR="5080" indent="-457200">
              <a:lnSpc>
                <a:spcPct val="150000"/>
              </a:lnSpc>
              <a:spcBef>
                <a:spcPts val="235"/>
              </a:spcBef>
              <a:buFontTx/>
              <a:buChar char="-"/>
            </a:pPr>
            <a:r>
              <a:rPr lang="en-US" sz="2800" dirty="0">
                <a:latin typeface="Consolas"/>
                <a:cs typeface="Consolas"/>
              </a:rPr>
              <a:t>External Backup</a:t>
            </a:r>
          </a:p>
          <a:p>
            <a:pPr marL="469900" marR="5080" indent="-457200">
              <a:lnSpc>
                <a:spcPct val="150000"/>
              </a:lnSpc>
              <a:spcBef>
                <a:spcPts val="235"/>
              </a:spcBef>
              <a:buFontTx/>
              <a:buChar char="-"/>
            </a:pPr>
            <a:r>
              <a:rPr lang="en-US" sz="2800" dirty="0">
                <a:latin typeface="Consolas"/>
                <a:cs typeface="Consolas"/>
              </a:rPr>
              <a:t>Plans/ Minutes </a:t>
            </a:r>
          </a:p>
          <a:p>
            <a:pPr marL="12700" marR="5080">
              <a:lnSpc>
                <a:spcPct val="150000"/>
              </a:lnSpc>
              <a:spcBef>
                <a:spcPts val="235"/>
              </a:spcBef>
            </a:pPr>
            <a:r>
              <a:rPr lang="en-US" sz="2800" dirty="0">
                <a:latin typeface="Consolas"/>
                <a:cs typeface="Consolas"/>
              </a:rPr>
              <a:t>User Stories</a:t>
            </a:r>
          </a:p>
          <a:p>
            <a:pPr marL="12700" marR="5080">
              <a:lnSpc>
                <a:spcPct val="150000"/>
              </a:lnSpc>
              <a:spcBef>
                <a:spcPts val="235"/>
              </a:spcBef>
            </a:pPr>
            <a:r>
              <a:rPr lang="en-US" sz="2800" dirty="0">
                <a:latin typeface="Consolas"/>
                <a:cs typeface="Consolas"/>
              </a:rPr>
              <a:t>Product Paper Prototype </a:t>
            </a:r>
          </a:p>
          <a:p>
            <a:pPr marL="12700" marR="5080">
              <a:lnSpc>
                <a:spcPct val="150000"/>
              </a:lnSpc>
              <a:spcBef>
                <a:spcPts val="235"/>
              </a:spcBef>
            </a:pPr>
            <a:r>
              <a:rPr lang="en-US" sz="2800" dirty="0">
                <a:latin typeface="Consolas"/>
                <a:cs typeface="Consolas"/>
              </a:rPr>
              <a:t>Product Digital Prototype</a:t>
            </a:r>
          </a:p>
        </p:txBody>
      </p:sp>
    </p:spTree>
    <p:extLst>
      <p:ext uri="{BB962C8B-B14F-4D97-AF65-F5344CB8AC3E}">
        <p14:creationId xmlns:p14="http://schemas.microsoft.com/office/powerpoint/2010/main" val="279268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686800" y="4323224"/>
            <a:ext cx="7239000" cy="1176156"/>
          </a:xfrm>
          <a:prstGeom prst="rect">
            <a:avLst/>
          </a:prstGeom>
        </p:spPr>
        <p:txBody>
          <a:bodyPr vert="horz" wrap="square" lIns="0" tIns="29845" rIns="0" bIns="0" rtlCol="0">
            <a:spAutoFit/>
          </a:bodyPr>
          <a:lstStyle/>
          <a:p>
            <a:pPr marL="12700" marR="5080">
              <a:lnSpc>
                <a:spcPts val="7759"/>
              </a:lnSpc>
              <a:spcBef>
                <a:spcPts val="235"/>
              </a:spcBef>
            </a:pPr>
            <a:r>
              <a:rPr lang="en-US" sz="12000" b="1" kern="0" dirty="0">
                <a:latin typeface="Consolas" panose="020B0609020204030204" pitchFamily="49" charset="0"/>
                <a:cs typeface="Consolas"/>
              </a:rPr>
              <a:t>End</a:t>
            </a:r>
            <a:endParaRPr lang="en-US" sz="12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45839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7148054" y="2586168"/>
            <a:ext cx="5693036"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1. One Year Plan </a:t>
            </a:r>
            <a:endParaRPr lang="en-GB" sz="4000" b="0" kern="0" dirty="0"/>
          </a:p>
        </p:txBody>
      </p:sp>
      <p:sp>
        <p:nvSpPr>
          <p:cNvPr id="5" name="object 6">
            <a:extLst>
              <a:ext uri="{FF2B5EF4-FFF2-40B4-BE49-F238E27FC236}">
                <a16:creationId xmlns:a16="http://schemas.microsoft.com/office/drawing/2014/main" id="{81D7F47C-B22C-46A9-BD87-E2FA064EC20F}"/>
              </a:ext>
            </a:extLst>
          </p:cNvPr>
          <p:cNvSpPr txBox="1">
            <a:spLocks/>
          </p:cNvSpPr>
          <p:nvPr/>
        </p:nvSpPr>
        <p:spPr>
          <a:xfrm>
            <a:off x="7174558" y="3831932"/>
            <a:ext cx="6542402" cy="2500685"/>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2. GDPR </a:t>
            </a:r>
          </a:p>
          <a:p>
            <a:pPr marL="12700">
              <a:spcBef>
                <a:spcPts val="100"/>
              </a:spcBef>
            </a:pPr>
            <a:endParaRPr lang="en-US" sz="4000" b="0" kern="0" dirty="0"/>
          </a:p>
          <a:p>
            <a:pPr marL="12700">
              <a:spcBef>
                <a:spcPts val="100"/>
              </a:spcBef>
            </a:pPr>
            <a:r>
              <a:rPr lang="en-US" sz="4000" b="0" kern="0" dirty="0"/>
              <a:t>3. Non-Disclosure Agreement </a:t>
            </a:r>
            <a:endParaRPr lang="en-GB" sz="4000" b="0" kern="0" dirty="0"/>
          </a:p>
        </p:txBody>
      </p:sp>
      <p:sp>
        <p:nvSpPr>
          <p:cNvPr id="7" name="object 6">
            <a:extLst>
              <a:ext uri="{FF2B5EF4-FFF2-40B4-BE49-F238E27FC236}">
                <a16:creationId xmlns:a16="http://schemas.microsoft.com/office/drawing/2014/main" id="{8F1A7018-DAB3-4DD6-9851-CCE349574926}"/>
              </a:ext>
            </a:extLst>
          </p:cNvPr>
          <p:cNvSpPr txBox="1">
            <a:spLocks/>
          </p:cNvSpPr>
          <p:nvPr/>
        </p:nvSpPr>
        <p:spPr>
          <a:xfrm>
            <a:off x="7110843" y="8645240"/>
            <a:ext cx="6206701" cy="1243930"/>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5. Project Development Platform </a:t>
            </a:r>
            <a:endParaRPr lang="en-GB" sz="4000" b="0" kern="0" dirty="0"/>
          </a:p>
        </p:txBody>
      </p:sp>
      <p:sp>
        <p:nvSpPr>
          <p:cNvPr id="20" name="object 6">
            <a:extLst>
              <a:ext uri="{FF2B5EF4-FFF2-40B4-BE49-F238E27FC236}">
                <a16:creationId xmlns:a16="http://schemas.microsoft.com/office/drawing/2014/main" id="{A6F76399-04DE-46A8-BF2C-99ED8D141BD3}"/>
              </a:ext>
            </a:extLst>
          </p:cNvPr>
          <p:cNvSpPr txBox="1">
            <a:spLocks/>
          </p:cNvSpPr>
          <p:nvPr/>
        </p:nvSpPr>
        <p:spPr>
          <a:xfrm>
            <a:off x="7131448" y="6882323"/>
            <a:ext cx="5080531" cy="1243930"/>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4. Intelligential Property  </a:t>
            </a:r>
            <a:endParaRPr lang="en-GB" sz="40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49036" y="36979"/>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7148054" y="2586168"/>
            <a:ext cx="5693036" cy="1243930"/>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6. Product Paper Prototype </a:t>
            </a:r>
            <a:endParaRPr lang="en-GB" sz="4000" b="0" kern="0" dirty="0"/>
          </a:p>
        </p:txBody>
      </p:sp>
      <p:sp>
        <p:nvSpPr>
          <p:cNvPr id="5" name="object 6">
            <a:extLst>
              <a:ext uri="{FF2B5EF4-FFF2-40B4-BE49-F238E27FC236}">
                <a16:creationId xmlns:a16="http://schemas.microsoft.com/office/drawing/2014/main" id="{394C5056-B43B-4747-BF2B-CF6FE8CAC9F7}"/>
              </a:ext>
            </a:extLst>
          </p:cNvPr>
          <p:cNvSpPr txBox="1">
            <a:spLocks/>
          </p:cNvSpPr>
          <p:nvPr/>
        </p:nvSpPr>
        <p:spPr>
          <a:xfrm>
            <a:off x="7148054" y="4521535"/>
            <a:ext cx="5693036" cy="1243930"/>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r>
              <a:rPr lang="en-US" sz="4000" b="0" kern="0" dirty="0"/>
              <a:t>7. Product Digital Prototype</a:t>
            </a:r>
            <a:endParaRPr lang="en-GB" sz="4000" b="0" kern="0" dirty="0"/>
          </a:p>
        </p:txBody>
      </p:sp>
    </p:spTree>
    <p:extLst>
      <p:ext uri="{BB962C8B-B14F-4D97-AF65-F5344CB8AC3E}">
        <p14:creationId xmlns:p14="http://schemas.microsoft.com/office/powerpoint/2010/main" val="199444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1488562" y="3388667"/>
            <a:ext cx="6283837" cy="1030410"/>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One Year Plan</a:t>
            </a: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8976465" y="730924"/>
            <a:ext cx="8238534" cy="8907631"/>
          </a:xfrm>
          <a:prstGeom prst="rect">
            <a:avLst/>
          </a:prstGeom>
        </p:spPr>
        <p:txBody>
          <a:bodyPr vert="horz" wrap="square" lIns="0" tIns="29845" rIns="0" bIns="0" rtlCol="0">
            <a:spAutoFit/>
          </a:bodyPr>
          <a:lstStyle/>
          <a:p>
            <a:pPr marL="12700" marR="5080">
              <a:lnSpc>
                <a:spcPct val="150000"/>
              </a:lnSpc>
              <a:spcBef>
                <a:spcPts val="235"/>
              </a:spcBef>
            </a:pPr>
            <a:endParaRPr lang="en-US" sz="3500" dirty="0">
              <a:latin typeface="Consolas"/>
              <a:cs typeface="Consolas"/>
            </a:endParaRPr>
          </a:p>
          <a:p>
            <a:pPr marL="469900" marR="5080" indent="-457200">
              <a:lnSpc>
                <a:spcPct val="150000"/>
              </a:lnSpc>
              <a:spcBef>
                <a:spcPts val="235"/>
              </a:spcBef>
              <a:buFontTx/>
              <a:buChar char="-"/>
            </a:pPr>
            <a:r>
              <a:rPr lang="en-US" sz="3500" dirty="0">
                <a:latin typeface="Consolas"/>
                <a:cs typeface="Consolas"/>
              </a:rPr>
              <a:t>We have already gone through the general specifications of the project </a:t>
            </a:r>
          </a:p>
          <a:p>
            <a:pPr marL="469900" marR="5080" indent="-457200">
              <a:lnSpc>
                <a:spcPct val="150000"/>
              </a:lnSpc>
              <a:spcBef>
                <a:spcPts val="235"/>
              </a:spcBef>
              <a:buFontTx/>
              <a:buChar char="-"/>
            </a:pPr>
            <a:r>
              <a:rPr lang="en-US" sz="3500" dirty="0">
                <a:latin typeface="Consolas"/>
                <a:cs typeface="Consolas"/>
              </a:rPr>
              <a:t>We will refine it as we go and present it again in the second semester because the product specification may be different later as the project evolves </a:t>
            </a:r>
          </a:p>
          <a:p>
            <a:pPr marL="469900" marR="5080" indent="-457200">
              <a:lnSpc>
                <a:spcPct val="150000"/>
              </a:lnSpc>
              <a:spcBef>
                <a:spcPts val="235"/>
              </a:spcBef>
              <a:buFontTx/>
              <a:buChar char="-"/>
            </a:pPr>
            <a:r>
              <a:rPr lang="en-US" sz="3500" dirty="0">
                <a:latin typeface="Consolas"/>
                <a:cs typeface="Consolas"/>
              </a:rPr>
              <a:t>We will go through the headings quickly  </a:t>
            </a:r>
          </a:p>
        </p:txBody>
      </p:sp>
    </p:spTree>
    <p:extLst>
      <p:ext uri="{BB962C8B-B14F-4D97-AF65-F5344CB8AC3E}">
        <p14:creationId xmlns:p14="http://schemas.microsoft.com/office/powerpoint/2010/main" val="220605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1488562" y="3388667"/>
            <a:ext cx="6283837" cy="2056332"/>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One Year Plan</a:t>
            </a:r>
          </a:p>
          <a:p>
            <a:pPr marL="12700" marR="5080">
              <a:lnSpc>
                <a:spcPts val="7759"/>
              </a:lnSpc>
              <a:spcBef>
                <a:spcPts val="235"/>
              </a:spcBef>
            </a:pPr>
            <a:r>
              <a:rPr lang="en-US" sz="6600" b="1" kern="0" dirty="0">
                <a:latin typeface="Consolas" panose="020B0609020204030204" pitchFamily="49" charset="0"/>
                <a:cs typeface="Consolas"/>
              </a:rPr>
              <a:t>(Done) </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8976465" y="1292323"/>
            <a:ext cx="8238534" cy="9138912"/>
          </a:xfrm>
          <a:prstGeom prst="rect">
            <a:avLst/>
          </a:prstGeom>
        </p:spPr>
        <p:txBody>
          <a:bodyPr vert="horz" wrap="square" lIns="0" tIns="29845" rIns="0" bIns="0" rtlCol="0">
            <a:spAutoFit/>
          </a:bodyPr>
          <a:lstStyle/>
          <a:p>
            <a:pPr marL="12700" marR="5080">
              <a:lnSpc>
                <a:spcPct val="150000"/>
              </a:lnSpc>
              <a:spcBef>
                <a:spcPts val="235"/>
              </a:spcBef>
            </a:pPr>
            <a:r>
              <a:rPr lang="en-US" sz="3500" dirty="0">
                <a:latin typeface="Consolas"/>
                <a:cs typeface="Consolas"/>
              </a:rPr>
              <a:t>Project Specification </a:t>
            </a:r>
          </a:p>
          <a:p>
            <a:pPr marL="584200" marR="5080" indent="-571500">
              <a:lnSpc>
                <a:spcPct val="150000"/>
              </a:lnSpc>
              <a:spcBef>
                <a:spcPts val="235"/>
              </a:spcBef>
              <a:buFontTx/>
              <a:buChar char="-"/>
            </a:pPr>
            <a:r>
              <a:rPr lang="en-US" sz="3500" dirty="0">
                <a:latin typeface="Consolas"/>
                <a:cs typeface="Consolas"/>
              </a:rPr>
              <a:t>Brief Project Outline </a:t>
            </a:r>
          </a:p>
          <a:p>
            <a:pPr marL="584200" marR="5080" indent="-571500">
              <a:lnSpc>
                <a:spcPct val="150000"/>
              </a:lnSpc>
              <a:spcBef>
                <a:spcPts val="235"/>
              </a:spcBef>
              <a:buFontTx/>
              <a:buChar char="-"/>
            </a:pPr>
            <a:r>
              <a:rPr lang="en-US" sz="3500" dirty="0">
                <a:latin typeface="Consolas"/>
                <a:cs typeface="Consolas"/>
              </a:rPr>
              <a:t>Project Objectives and Market Competitiveness</a:t>
            </a:r>
          </a:p>
          <a:p>
            <a:pPr marL="584200" marR="5080" indent="-571500">
              <a:lnSpc>
                <a:spcPct val="150000"/>
              </a:lnSpc>
              <a:spcBef>
                <a:spcPts val="235"/>
              </a:spcBef>
              <a:buFontTx/>
              <a:buChar char="-"/>
            </a:pPr>
            <a:r>
              <a:rPr lang="en-US" sz="3500" dirty="0">
                <a:latin typeface="Consolas"/>
                <a:cs typeface="Consolas"/>
              </a:rPr>
              <a:t>Detailed Project Conceptual Analysis </a:t>
            </a:r>
          </a:p>
          <a:p>
            <a:pPr marL="584200" marR="5080" indent="-571500">
              <a:lnSpc>
                <a:spcPct val="150000"/>
              </a:lnSpc>
              <a:spcBef>
                <a:spcPts val="235"/>
              </a:spcBef>
              <a:buFontTx/>
              <a:buChar char="-"/>
            </a:pPr>
            <a:r>
              <a:rPr lang="en-US" sz="3500" dirty="0">
                <a:latin typeface="Consolas"/>
                <a:cs typeface="Consolas"/>
              </a:rPr>
              <a:t>Software Marketing </a:t>
            </a:r>
          </a:p>
          <a:p>
            <a:pPr marL="584200" marR="5080" indent="-571500">
              <a:lnSpc>
                <a:spcPct val="150000"/>
              </a:lnSpc>
              <a:spcBef>
                <a:spcPts val="235"/>
              </a:spcBef>
              <a:buFontTx/>
              <a:buChar char="-"/>
            </a:pPr>
            <a:r>
              <a:rPr lang="en-US" sz="3500" dirty="0">
                <a:latin typeface="Consolas"/>
                <a:cs typeface="Consolas"/>
              </a:rPr>
              <a:t>Annual Revenue Estimation</a:t>
            </a:r>
          </a:p>
          <a:p>
            <a:pPr marL="584200" marR="5080" indent="-571500">
              <a:lnSpc>
                <a:spcPct val="150000"/>
              </a:lnSpc>
              <a:spcBef>
                <a:spcPts val="235"/>
              </a:spcBef>
              <a:buFontTx/>
              <a:buChar char="-"/>
            </a:pPr>
            <a:r>
              <a:rPr lang="en-US" sz="3500" dirty="0">
                <a:latin typeface="Consolas"/>
                <a:cs typeface="Consolas"/>
              </a:rPr>
              <a:t>Product Pricing </a:t>
            </a:r>
          </a:p>
          <a:p>
            <a:pPr marL="584200" marR="5080" indent="-571500">
              <a:lnSpc>
                <a:spcPct val="150000"/>
              </a:lnSpc>
              <a:spcBef>
                <a:spcPts val="235"/>
              </a:spcBef>
              <a:buFontTx/>
              <a:buChar char="-"/>
            </a:pPr>
            <a:r>
              <a:rPr lang="en-US" sz="3500" dirty="0">
                <a:latin typeface="Consolas"/>
                <a:cs typeface="Consolas"/>
              </a:rPr>
              <a:t>Product Launch Strategy </a:t>
            </a:r>
          </a:p>
          <a:p>
            <a:pPr marL="584200" marR="5080" indent="-571500">
              <a:lnSpc>
                <a:spcPct val="150000"/>
              </a:lnSpc>
              <a:spcBef>
                <a:spcPts val="235"/>
              </a:spcBef>
              <a:buFontTx/>
              <a:buChar char="-"/>
            </a:pPr>
            <a:endParaRPr lang="en-US" sz="4000" dirty="0">
              <a:latin typeface="Consolas"/>
              <a:cs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1488562" y="3388667"/>
            <a:ext cx="6283837" cy="2056332"/>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One Year Plan</a:t>
            </a:r>
          </a:p>
          <a:p>
            <a:pPr marL="12700" marR="5080">
              <a:lnSpc>
                <a:spcPts val="7759"/>
              </a:lnSpc>
              <a:spcBef>
                <a:spcPts val="235"/>
              </a:spcBef>
            </a:pPr>
            <a:r>
              <a:rPr lang="en-US" sz="6600" b="1" kern="0" dirty="0">
                <a:latin typeface="Consolas" panose="020B0609020204030204" pitchFamily="49" charset="0"/>
                <a:cs typeface="Consolas"/>
              </a:rPr>
              <a:t>(Not Done) </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9114503" y="619812"/>
            <a:ext cx="8238534" cy="9097106"/>
          </a:xfrm>
          <a:prstGeom prst="rect">
            <a:avLst/>
          </a:prstGeom>
        </p:spPr>
        <p:txBody>
          <a:bodyPr vert="horz" wrap="square" lIns="0" tIns="29845" rIns="0" bIns="0" rtlCol="0">
            <a:spAutoFit/>
          </a:bodyPr>
          <a:lstStyle/>
          <a:p>
            <a:pPr marL="12700" marR="5080">
              <a:lnSpc>
                <a:spcPct val="150000"/>
              </a:lnSpc>
              <a:spcBef>
                <a:spcPts val="235"/>
              </a:spcBef>
            </a:pPr>
            <a:r>
              <a:rPr lang="en-US" sz="3200" dirty="0">
                <a:latin typeface="Consolas"/>
                <a:cs typeface="Consolas"/>
              </a:rPr>
              <a:t>Project Specification </a:t>
            </a:r>
          </a:p>
          <a:p>
            <a:pPr marL="584200" marR="5080" indent="-571500">
              <a:lnSpc>
                <a:spcPct val="150000"/>
              </a:lnSpc>
              <a:spcBef>
                <a:spcPts val="235"/>
              </a:spcBef>
              <a:buFontTx/>
              <a:buChar char="-"/>
            </a:pPr>
            <a:r>
              <a:rPr lang="en-US" sz="3200" dirty="0">
                <a:latin typeface="Consolas"/>
                <a:cs typeface="Consolas"/>
              </a:rPr>
              <a:t>GDPR</a:t>
            </a:r>
          </a:p>
          <a:p>
            <a:pPr marL="584200" marR="5080" indent="-571500">
              <a:lnSpc>
                <a:spcPct val="150000"/>
              </a:lnSpc>
              <a:spcBef>
                <a:spcPts val="235"/>
              </a:spcBef>
              <a:buFontTx/>
              <a:buChar char="-"/>
            </a:pPr>
            <a:r>
              <a:rPr lang="en-US" sz="3200" dirty="0">
                <a:latin typeface="Consolas"/>
                <a:cs typeface="Consolas"/>
              </a:rPr>
              <a:t>Non-Disclosure Agreement</a:t>
            </a:r>
          </a:p>
          <a:p>
            <a:pPr marL="584200" marR="5080" indent="-571500">
              <a:lnSpc>
                <a:spcPct val="150000"/>
              </a:lnSpc>
              <a:spcBef>
                <a:spcPts val="235"/>
              </a:spcBef>
              <a:buFontTx/>
              <a:buChar char="-"/>
            </a:pPr>
            <a:r>
              <a:rPr lang="en-US" sz="3200" dirty="0">
                <a:latin typeface="Consolas"/>
                <a:cs typeface="Consolas"/>
              </a:rPr>
              <a:t>Intelligential Property</a:t>
            </a:r>
          </a:p>
          <a:p>
            <a:pPr marL="12700" marR="5080">
              <a:lnSpc>
                <a:spcPct val="150000"/>
              </a:lnSpc>
              <a:spcBef>
                <a:spcPts val="235"/>
              </a:spcBef>
            </a:pPr>
            <a:r>
              <a:rPr lang="en-US" sz="3200" dirty="0">
                <a:latin typeface="Consolas"/>
                <a:cs typeface="Consolas"/>
              </a:rPr>
              <a:t>User Stories</a:t>
            </a:r>
          </a:p>
          <a:p>
            <a:pPr marL="12700" marR="5080">
              <a:lnSpc>
                <a:spcPct val="150000"/>
              </a:lnSpc>
              <a:spcBef>
                <a:spcPts val="235"/>
              </a:spcBef>
            </a:pPr>
            <a:r>
              <a:rPr lang="en-US" sz="3200" dirty="0">
                <a:latin typeface="Consolas"/>
                <a:cs typeface="Consolas"/>
              </a:rPr>
              <a:t>Product Paper Prototype </a:t>
            </a:r>
          </a:p>
          <a:p>
            <a:pPr marL="12700" marR="5080">
              <a:lnSpc>
                <a:spcPct val="150000"/>
              </a:lnSpc>
              <a:spcBef>
                <a:spcPts val="235"/>
              </a:spcBef>
            </a:pPr>
            <a:r>
              <a:rPr lang="en-US" sz="3200" dirty="0">
                <a:latin typeface="Consolas"/>
                <a:cs typeface="Consolas"/>
              </a:rPr>
              <a:t>Product Digital Prototype</a:t>
            </a:r>
          </a:p>
          <a:p>
            <a:pPr marL="12700" marR="5080">
              <a:lnSpc>
                <a:spcPct val="150000"/>
              </a:lnSpc>
              <a:spcBef>
                <a:spcPts val="235"/>
              </a:spcBef>
            </a:pPr>
            <a:r>
              <a:rPr lang="en-US" sz="3200" dirty="0">
                <a:latin typeface="Consolas"/>
                <a:cs typeface="Consolas"/>
              </a:rPr>
              <a:t>Project Development Platform</a:t>
            </a:r>
          </a:p>
          <a:p>
            <a:pPr marL="12700" marR="5080">
              <a:lnSpc>
                <a:spcPct val="150000"/>
              </a:lnSpc>
              <a:spcBef>
                <a:spcPts val="235"/>
              </a:spcBef>
            </a:pPr>
            <a:r>
              <a:rPr lang="en-US" sz="3200" dirty="0">
                <a:latin typeface="Consolas"/>
                <a:cs typeface="Consolas"/>
              </a:rPr>
              <a:t>Product Coding</a:t>
            </a:r>
          </a:p>
          <a:p>
            <a:pPr marL="12700" marR="5080">
              <a:lnSpc>
                <a:spcPct val="150000"/>
              </a:lnSpc>
              <a:spcBef>
                <a:spcPts val="235"/>
              </a:spcBef>
            </a:pPr>
            <a:r>
              <a:rPr lang="en-US" sz="3200" dirty="0">
                <a:latin typeface="Consolas"/>
                <a:cs typeface="Consolas"/>
              </a:rPr>
              <a:t>Product Evaluation </a:t>
            </a:r>
          </a:p>
          <a:p>
            <a:pPr marL="12700" marR="5080">
              <a:lnSpc>
                <a:spcPct val="150000"/>
              </a:lnSpc>
              <a:spcBef>
                <a:spcPts val="235"/>
              </a:spcBef>
            </a:pPr>
            <a:r>
              <a:rPr lang="en-US" sz="3200" dirty="0">
                <a:latin typeface="Consolas"/>
                <a:cs typeface="Consolas"/>
              </a:rPr>
              <a:t>Product Testing </a:t>
            </a:r>
          </a:p>
          <a:p>
            <a:pPr marL="12700" marR="5080">
              <a:lnSpc>
                <a:spcPct val="150000"/>
              </a:lnSpc>
              <a:spcBef>
                <a:spcPts val="235"/>
              </a:spcBef>
            </a:pPr>
            <a:r>
              <a:rPr lang="en-US" sz="3200" dirty="0">
                <a:latin typeface="Consolas"/>
                <a:cs typeface="Consolas"/>
              </a:rPr>
              <a:t>Product Deployment Platform </a:t>
            </a:r>
          </a:p>
        </p:txBody>
      </p:sp>
    </p:spTree>
    <p:extLst>
      <p:ext uri="{BB962C8B-B14F-4D97-AF65-F5344CB8AC3E}">
        <p14:creationId xmlns:p14="http://schemas.microsoft.com/office/powerpoint/2010/main" val="414159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1488562" y="3388667"/>
            <a:ext cx="6283837" cy="1030410"/>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GDPR </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8976587" y="2127071"/>
            <a:ext cx="8238534" cy="5327164"/>
          </a:xfrm>
          <a:prstGeom prst="rect">
            <a:avLst/>
          </a:prstGeom>
        </p:spPr>
        <p:txBody>
          <a:bodyPr vert="horz" wrap="square" lIns="0" tIns="29845" rIns="0" bIns="0" rtlCol="0">
            <a:spAutoFit/>
          </a:bodyPr>
          <a:lstStyle/>
          <a:p>
            <a:pPr marL="469900" marR="5080" indent="-457200">
              <a:lnSpc>
                <a:spcPct val="150000"/>
              </a:lnSpc>
              <a:spcBef>
                <a:spcPts val="235"/>
              </a:spcBef>
              <a:buFontTx/>
              <a:buChar char="-"/>
            </a:pPr>
            <a:r>
              <a:rPr lang="en-US" sz="2800" dirty="0">
                <a:latin typeface="Consolas"/>
                <a:cs typeface="Consolas"/>
              </a:rPr>
              <a:t>Our project will need to comply with GDPR because we are storing data from our users (name, card details…)</a:t>
            </a:r>
          </a:p>
          <a:p>
            <a:pPr marL="469900" marR="5080" indent="-457200">
              <a:lnSpc>
                <a:spcPct val="150000"/>
              </a:lnSpc>
              <a:spcBef>
                <a:spcPts val="235"/>
              </a:spcBef>
              <a:buFontTx/>
              <a:buChar char="-"/>
            </a:pPr>
            <a:r>
              <a:rPr lang="en-US" sz="2800" dirty="0">
                <a:latin typeface="Consolas"/>
                <a:cs typeface="Consolas"/>
              </a:rPr>
              <a:t>We may want to go through GDPR in the second semester because it is being covered in the Professional Skills and Issue Course in the first semester.</a:t>
            </a:r>
          </a:p>
          <a:p>
            <a:pPr marL="469900" marR="5080" indent="-457200">
              <a:lnSpc>
                <a:spcPct val="150000"/>
              </a:lnSpc>
              <a:spcBef>
                <a:spcPts val="235"/>
              </a:spcBef>
              <a:buFontTx/>
              <a:buChar char="-"/>
            </a:pPr>
            <a:endParaRPr lang="en-US" sz="3500" dirty="0">
              <a:latin typeface="Consolas"/>
              <a:cs typeface="Consolas"/>
            </a:endParaRPr>
          </a:p>
        </p:txBody>
      </p:sp>
    </p:spTree>
    <p:extLst>
      <p:ext uri="{BB962C8B-B14F-4D97-AF65-F5344CB8AC3E}">
        <p14:creationId xmlns:p14="http://schemas.microsoft.com/office/powerpoint/2010/main" val="42889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0047" y="212435"/>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1488562" y="3388667"/>
            <a:ext cx="6283837" cy="3030958"/>
          </a:xfrm>
          <a:prstGeom prst="rect">
            <a:avLst/>
          </a:prstGeom>
        </p:spPr>
        <p:txBody>
          <a:bodyPr vert="horz" wrap="square" lIns="0" tIns="29845" rIns="0" bIns="0" rtlCol="0">
            <a:spAutoFit/>
          </a:bodyPr>
          <a:lstStyle/>
          <a:p>
            <a:pPr marL="12700" marR="5080">
              <a:lnSpc>
                <a:spcPts val="7759"/>
              </a:lnSpc>
              <a:spcBef>
                <a:spcPts val="235"/>
              </a:spcBef>
            </a:pPr>
            <a:r>
              <a:rPr lang="en-US" sz="6600" b="1" kern="0" dirty="0">
                <a:latin typeface="Consolas" panose="020B0609020204030204" pitchFamily="49" charset="0"/>
                <a:cs typeface="Consolas"/>
              </a:rPr>
              <a:t>Non-Disclosure Agreement </a:t>
            </a:r>
            <a:endParaRPr sz="65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
        <p:nvSpPr>
          <p:cNvPr id="12" name="object 5">
            <a:extLst>
              <a:ext uri="{FF2B5EF4-FFF2-40B4-BE49-F238E27FC236}">
                <a16:creationId xmlns:a16="http://schemas.microsoft.com/office/drawing/2014/main" id="{7E70BACB-1CF0-4DEE-923B-205A7D88BC2B}"/>
              </a:ext>
            </a:extLst>
          </p:cNvPr>
          <p:cNvSpPr txBox="1"/>
          <p:nvPr/>
        </p:nvSpPr>
        <p:spPr>
          <a:xfrm>
            <a:off x="8686593" y="138074"/>
            <a:ext cx="9407086" cy="9112110"/>
          </a:xfrm>
          <a:prstGeom prst="rect">
            <a:avLst/>
          </a:prstGeom>
        </p:spPr>
        <p:txBody>
          <a:bodyPr vert="horz" wrap="square" lIns="0" tIns="29845" rIns="0" bIns="0" rtlCol="0">
            <a:spAutoFit/>
          </a:bodyPr>
          <a:lstStyle/>
          <a:p>
            <a:pPr marL="12700" marR="5080">
              <a:lnSpc>
                <a:spcPct val="150000"/>
              </a:lnSpc>
              <a:spcBef>
                <a:spcPts val="235"/>
              </a:spcBef>
            </a:pPr>
            <a:endParaRPr lang="en-US" sz="2800" dirty="0">
              <a:latin typeface="Consolas"/>
              <a:cs typeface="Consolas"/>
            </a:endParaRPr>
          </a:p>
          <a:p>
            <a:pPr marL="469900" marR="5080" indent="-457200">
              <a:lnSpc>
                <a:spcPct val="150000"/>
              </a:lnSpc>
              <a:spcBef>
                <a:spcPts val="235"/>
              </a:spcBef>
              <a:buFontTx/>
              <a:buChar char="-"/>
            </a:pPr>
            <a:r>
              <a:rPr lang="en-US" sz="2800" dirty="0">
                <a:latin typeface="Consolas"/>
                <a:cs typeface="Consolas"/>
              </a:rPr>
              <a:t>We may not want to disclose the project through the public presentation in March. Should we ask for an NDA? If we can’t finish the product in 4</a:t>
            </a:r>
            <a:r>
              <a:rPr lang="en-US" sz="2800" baseline="30000" dirty="0">
                <a:latin typeface="Consolas"/>
                <a:cs typeface="Consolas"/>
              </a:rPr>
              <a:t>th</a:t>
            </a:r>
            <a:r>
              <a:rPr lang="en-US" sz="2800" dirty="0">
                <a:latin typeface="Consolas"/>
                <a:cs typeface="Consolas"/>
              </a:rPr>
              <a:t> year, we can still use my 5</a:t>
            </a:r>
            <a:r>
              <a:rPr lang="en-US" sz="2800" baseline="30000" dirty="0">
                <a:latin typeface="Consolas"/>
                <a:cs typeface="Consolas"/>
              </a:rPr>
              <a:t>th</a:t>
            </a:r>
            <a:r>
              <a:rPr lang="en-US" sz="2800" dirty="0">
                <a:latin typeface="Consolas"/>
                <a:cs typeface="Consolas"/>
              </a:rPr>
              <a:t> year to continue with the project and not disclosing the project at all? </a:t>
            </a:r>
          </a:p>
          <a:p>
            <a:pPr marL="469900" marR="5080" indent="-457200">
              <a:lnSpc>
                <a:spcPct val="150000"/>
              </a:lnSpc>
              <a:spcBef>
                <a:spcPts val="235"/>
              </a:spcBef>
              <a:buFontTx/>
              <a:buChar char="-"/>
            </a:pPr>
            <a:r>
              <a:rPr lang="en-US" sz="2800" dirty="0">
                <a:latin typeface="Consolas"/>
                <a:cs typeface="Consolas"/>
              </a:rPr>
              <a:t>Will I be able to do this product as my 5</a:t>
            </a:r>
            <a:r>
              <a:rPr lang="en-US" sz="2800" baseline="30000" dirty="0">
                <a:latin typeface="Consolas"/>
                <a:cs typeface="Consolas"/>
              </a:rPr>
              <a:t>th</a:t>
            </a:r>
            <a:r>
              <a:rPr lang="en-US" sz="2800" dirty="0">
                <a:latin typeface="Consolas"/>
                <a:cs typeface="Consolas"/>
              </a:rPr>
              <a:t> year individual project?</a:t>
            </a:r>
          </a:p>
          <a:p>
            <a:pPr marL="469900" marR="5080" indent="-457200">
              <a:lnSpc>
                <a:spcPct val="150000"/>
              </a:lnSpc>
              <a:spcBef>
                <a:spcPts val="235"/>
              </a:spcBef>
              <a:buFontTx/>
              <a:buChar char="-"/>
            </a:pPr>
            <a:r>
              <a:rPr lang="en-US" sz="2800" dirty="0">
                <a:latin typeface="Consolas"/>
                <a:cs typeface="Consolas"/>
              </a:rPr>
              <a:t>How should I upload my project because the lecture notes said that NDA project are uploaded using an encrypted version tracked USB stick. It also said that the passwords must be sent separately to the markers.</a:t>
            </a:r>
          </a:p>
        </p:txBody>
      </p:sp>
    </p:spTree>
    <p:extLst>
      <p:ext uri="{BB962C8B-B14F-4D97-AF65-F5344CB8AC3E}">
        <p14:creationId xmlns:p14="http://schemas.microsoft.com/office/powerpoint/2010/main" val="362717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596</Words>
  <Application>Microsoft Office PowerPoint</Application>
  <PresentationFormat>Custom</PresentationFormat>
  <Paragraphs>114</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Consolas</vt:lpstr>
      <vt:lpstr>Office Theme</vt:lpstr>
      <vt:lpstr>Andrew Wu 2133861w</vt:lpstr>
      <vt:lpstr>Start Recording</vt:lpstr>
      <vt:lpstr>Main Topics </vt:lpstr>
      <vt:lpstr>Main Topics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9</cp:revision>
  <dcterms:created xsi:type="dcterms:W3CDTF">2020-08-25T20:13:19Z</dcterms:created>
  <dcterms:modified xsi:type="dcterms:W3CDTF">2020-10-07T20:07:34Z</dcterms:modified>
</cp:coreProperties>
</file>