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0" r:id="rId4"/>
    <p:sldId id="264" r:id="rId5"/>
    <p:sldId id="259" r:id="rId6"/>
    <p:sldId id="261" r:id="rId7"/>
    <p:sldId id="257" r:id="rId8"/>
    <p:sldId id="262"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88"/>
    <p:restoredTop sz="96327"/>
  </p:normalViewPr>
  <p:slideViewPr>
    <p:cSldViewPr snapToGrid="0" snapToObjects="1">
      <p:cViewPr varScale="1">
        <p:scale>
          <a:sx n="123" d="100"/>
          <a:sy n="123" d="100"/>
        </p:scale>
        <p:origin x="19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2/13/21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2/13/21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2/13/21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2/13/21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2/13/21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2/13/21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2/13/21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2/13/21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2/13/21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2/13/21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2/13/21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2/13/21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2/13/21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2/13/21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2/13/21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pythonprogramming.net/convolutional-neural-network-kats-vs-dogs-machine-learning-tutorial/"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rxiv.org/abs/1912.08278"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arxiv.org/abs/1804.00633" TargetMode="External"/><Relationship Id="rId2" Type="http://schemas.openxmlformats.org/officeDocument/2006/relationships/hyperlink" Target="https://arxiv.org/pdf/1912.08278.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DE4DD-3B33-1441-AC66-2E48D3D08C3B}"/>
              </a:ext>
            </a:extLst>
          </p:cNvPr>
          <p:cNvSpPr>
            <a:spLocks noGrp="1"/>
          </p:cNvSpPr>
          <p:nvPr>
            <p:ph type="ctrTitle"/>
          </p:nvPr>
        </p:nvSpPr>
        <p:spPr>
          <a:xfrm>
            <a:off x="119270" y="1449147"/>
            <a:ext cx="12072730" cy="2971051"/>
          </a:xfrm>
        </p:spPr>
        <p:txBody>
          <a:bodyPr/>
          <a:lstStyle/>
          <a:p>
            <a:r>
              <a:rPr lang="en-US" dirty="0"/>
              <a:t>Quantum Fourier Transfer Learning</a:t>
            </a:r>
          </a:p>
        </p:txBody>
      </p:sp>
      <p:sp>
        <p:nvSpPr>
          <p:cNvPr id="3" name="Subtitle 2">
            <a:extLst>
              <a:ext uri="{FF2B5EF4-FFF2-40B4-BE49-F238E27FC236}">
                <a16:creationId xmlns:a16="http://schemas.microsoft.com/office/drawing/2014/main" id="{243363C7-ACD2-F84A-9ECC-DA2F2093845D}"/>
              </a:ext>
            </a:extLst>
          </p:cNvPr>
          <p:cNvSpPr>
            <a:spLocks noGrp="1"/>
          </p:cNvSpPr>
          <p:nvPr>
            <p:ph type="subTitle" idx="1"/>
          </p:nvPr>
        </p:nvSpPr>
        <p:spPr>
          <a:xfrm>
            <a:off x="810001" y="5280846"/>
            <a:ext cx="10572000" cy="772083"/>
          </a:xfrm>
        </p:spPr>
        <p:txBody>
          <a:bodyPr>
            <a:normAutofit/>
          </a:bodyPr>
          <a:lstStyle/>
          <a:p>
            <a:r>
              <a:rPr lang="en-US" dirty="0"/>
              <a:t>Leo Moon, </a:t>
            </a:r>
            <a:r>
              <a:rPr lang="en-US" dirty="0" err="1"/>
              <a:t>Yuyi</a:t>
            </a:r>
            <a:r>
              <a:rPr lang="en-US" dirty="0"/>
              <a:t> He, Zoey Hu, </a:t>
            </a:r>
            <a:r>
              <a:rPr lang="en-US" dirty="0" err="1"/>
              <a:t>Yirui</a:t>
            </a:r>
            <a:r>
              <a:rPr lang="en-US" dirty="0"/>
              <a:t> Li, Andrew Yates</a:t>
            </a:r>
          </a:p>
          <a:p>
            <a:r>
              <a:rPr lang="en-US" dirty="0"/>
              <a:t>Cornell University</a:t>
            </a:r>
          </a:p>
        </p:txBody>
      </p:sp>
    </p:spTree>
    <p:extLst>
      <p:ext uri="{BB962C8B-B14F-4D97-AF65-F5344CB8AC3E}">
        <p14:creationId xmlns:p14="http://schemas.microsoft.com/office/powerpoint/2010/main" val="1479560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5BA3AE5-0FB8-4948-A421-5CEE1A5E8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9">
            <a:extLst>
              <a:ext uri="{FF2B5EF4-FFF2-40B4-BE49-F238E27FC236}">
                <a16:creationId xmlns:a16="http://schemas.microsoft.com/office/drawing/2014/main" id="{615FFFBF-F0D2-4BB8-BB9E-3ADC47E3B6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485467"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046F1D-E257-AC49-9EEC-5201F134D659}"/>
              </a:ext>
            </a:extLst>
          </p:cNvPr>
          <p:cNvSpPr>
            <a:spLocks noGrp="1"/>
          </p:cNvSpPr>
          <p:nvPr>
            <p:ph type="title"/>
          </p:nvPr>
        </p:nvSpPr>
        <p:spPr>
          <a:xfrm>
            <a:off x="810000" y="447188"/>
            <a:ext cx="5039035" cy="1559412"/>
          </a:xfrm>
        </p:spPr>
        <p:txBody>
          <a:bodyPr>
            <a:normAutofit/>
          </a:bodyPr>
          <a:lstStyle/>
          <a:p>
            <a:r>
              <a:rPr lang="en-US"/>
              <a:t>Supervised Learning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C63FF89-03BF-9C44-85C8-8AFA5DDACA2B}"/>
                  </a:ext>
                </a:extLst>
              </p:cNvPr>
              <p:cNvSpPr>
                <a:spLocks noGrp="1"/>
              </p:cNvSpPr>
              <p:nvPr>
                <p:ph idx="1"/>
              </p:nvPr>
            </p:nvSpPr>
            <p:spPr>
              <a:xfrm>
                <a:off x="818712" y="2413000"/>
                <a:ext cx="5016259" cy="3632200"/>
              </a:xfrm>
            </p:spPr>
            <p:txBody>
              <a:bodyPr>
                <a:normAutofit/>
              </a:bodyPr>
              <a:lstStyle/>
              <a:p>
                <a:r>
                  <a:rPr lang="en-US" dirty="0">
                    <a:solidFill>
                      <a:srgbClr val="FFFFFF"/>
                    </a:solidFill>
                  </a:rPr>
                  <a:t>Given a labeled dataset </a:t>
                </a:r>
                <a14:m>
                  <m:oMath xmlns:m="http://schemas.openxmlformats.org/officeDocument/2006/math">
                    <m:sSub>
                      <m:sSubPr>
                        <m:ctrlPr>
                          <a:rPr lang="en-US" b="0" i="1">
                            <a:solidFill>
                              <a:srgbClr val="FFFFFF"/>
                            </a:solidFill>
                            <a:latin typeface="Cambria Math" panose="02040503050406030204" pitchFamily="18" charset="0"/>
                          </a:rPr>
                        </m:ctrlPr>
                      </m:sSubPr>
                      <m:e>
                        <m:d>
                          <m:dPr>
                            <m:begChr m:val="{"/>
                            <m:endChr m:val="}"/>
                            <m:ctrlPr>
                              <a:rPr lang="en-US" b="0" i="1">
                                <a:solidFill>
                                  <a:srgbClr val="FFFFFF"/>
                                </a:solidFill>
                                <a:latin typeface="Cambria Math" panose="02040503050406030204" pitchFamily="18" charset="0"/>
                              </a:rPr>
                            </m:ctrlPr>
                          </m:dPr>
                          <m:e>
                            <m:d>
                              <m:dPr>
                                <m:ctrlPr>
                                  <a:rPr lang="en-US" b="0" i="1">
                                    <a:solidFill>
                                      <a:srgbClr val="FFFFFF"/>
                                    </a:solidFill>
                                    <a:latin typeface="Cambria Math" panose="02040503050406030204" pitchFamily="18" charset="0"/>
                                  </a:rPr>
                                </m:ctrlPr>
                              </m:dPr>
                              <m:e>
                                <m:sSup>
                                  <m:sSupPr>
                                    <m:ctrlPr>
                                      <a:rPr lang="en-US" b="0" i="1" smtClean="0">
                                        <a:solidFill>
                                          <a:srgbClr val="FFFFFF"/>
                                        </a:solidFill>
                                        <a:latin typeface="Cambria Math" panose="02040503050406030204" pitchFamily="18" charset="0"/>
                                      </a:rPr>
                                    </m:ctrlPr>
                                  </m:sSupPr>
                                  <m:e>
                                    <m:r>
                                      <a:rPr lang="en-US" b="0" i="1" smtClean="0">
                                        <a:solidFill>
                                          <a:srgbClr val="FFFFFF"/>
                                        </a:solidFill>
                                        <a:latin typeface="Cambria Math" panose="02040503050406030204" pitchFamily="18" charset="0"/>
                                      </a:rPr>
                                      <m:t>𝑥</m:t>
                                    </m:r>
                                  </m:e>
                                  <m:sup>
                                    <m:d>
                                      <m:dPr>
                                        <m:ctrlPr>
                                          <a:rPr lang="en-US" b="0" i="1" smtClean="0">
                                            <a:solidFill>
                                              <a:srgbClr val="FFFFFF"/>
                                            </a:solidFill>
                                            <a:latin typeface="Cambria Math" panose="02040503050406030204" pitchFamily="18" charset="0"/>
                                          </a:rPr>
                                        </m:ctrlPr>
                                      </m:dPr>
                                      <m:e>
                                        <m:r>
                                          <a:rPr lang="en-US" b="0" i="1" smtClean="0">
                                            <a:solidFill>
                                              <a:srgbClr val="FFFFFF"/>
                                            </a:solidFill>
                                            <a:latin typeface="Cambria Math" panose="02040503050406030204" pitchFamily="18" charset="0"/>
                                          </a:rPr>
                                          <m:t>𝑖</m:t>
                                        </m:r>
                                      </m:e>
                                    </m:d>
                                  </m:sup>
                                </m:sSup>
                                <m:r>
                                  <a:rPr lang="en-US" b="0" i="1">
                                    <a:solidFill>
                                      <a:srgbClr val="FFFFFF"/>
                                    </a:solidFill>
                                    <a:latin typeface="Cambria Math" panose="02040503050406030204" pitchFamily="18" charset="0"/>
                                  </a:rPr>
                                  <m:t>,</m:t>
                                </m:r>
                                <m:sSup>
                                  <m:sSupPr>
                                    <m:ctrlPr>
                                      <a:rPr lang="en-US" b="0" i="1" smtClean="0">
                                        <a:solidFill>
                                          <a:srgbClr val="FFFFFF"/>
                                        </a:solidFill>
                                        <a:latin typeface="Cambria Math" panose="02040503050406030204" pitchFamily="18" charset="0"/>
                                      </a:rPr>
                                    </m:ctrlPr>
                                  </m:sSupPr>
                                  <m:e>
                                    <m:r>
                                      <a:rPr lang="en-US" b="0" i="1" smtClean="0">
                                        <a:solidFill>
                                          <a:srgbClr val="FFFFFF"/>
                                        </a:solidFill>
                                        <a:latin typeface="Cambria Math" panose="02040503050406030204" pitchFamily="18" charset="0"/>
                                      </a:rPr>
                                      <m:t>𝑦</m:t>
                                    </m:r>
                                  </m:e>
                                  <m:sup>
                                    <m:r>
                                      <a:rPr lang="en-US" b="0" i="1" smtClean="0">
                                        <a:solidFill>
                                          <a:srgbClr val="FFFFFF"/>
                                        </a:solidFill>
                                        <a:latin typeface="Cambria Math" panose="02040503050406030204" pitchFamily="18" charset="0"/>
                                      </a:rPr>
                                      <m:t>(</m:t>
                                    </m:r>
                                    <m:r>
                                      <a:rPr lang="en-US" b="0" i="1" smtClean="0">
                                        <a:solidFill>
                                          <a:srgbClr val="FFFFFF"/>
                                        </a:solidFill>
                                        <a:latin typeface="Cambria Math" panose="02040503050406030204" pitchFamily="18" charset="0"/>
                                      </a:rPr>
                                      <m:t>𝑖</m:t>
                                    </m:r>
                                    <m:r>
                                      <a:rPr lang="en-US" b="0" i="1" smtClean="0">
                                        <a:solidFill>
                                          <a:srgbClr val="FFFFFF"/>
                                        </a:solidFill>
                                        <a:latin typeface="Cambria Math" panose="02040503050406030204" pitchFamily="18" charset="0"/>
                                      </a:rPr>
                                      <m:t>)</m:t>
                                    </m:r>
                                  </m:sup>
                                </m:sSup>
                                <m:r>
                                  <a:rPr lang="en-US" b="0" i="1" smtClean="0">
                                    <a:solidFill>
                                      <a:srgbClr val="FFFFFF"/>
                                    </a:solidFill>
                                    <a:latin typeface="Cambria Math" panose="02040503050406030204" pitchFamily="18" charset="0"/>
                                  </a:rPr>
                                  <m:t> </m:t>
                                </m:r>
                              </m:e>
                            </m:d>
                          </m:e>
                        </m:d>
                      </m:e>
                      <m:sub>
                        <m:r>
                          <a:rPr lang="en-US" b="0" i="1">
                            <a:solidFill>
                              <a:srgbClr val="FFFFFF"/>
                            </a:solidFill>
                            <a:latin typeface="Cambria Math" panose="02040503050406030204" pitchFamily="18" charset="0"/>
                          </a:rPr>
                          <m:t>𝑖</m:t>
                        </m:r>
                      </m:sub>
                    </m:sSub>
                  </m:oMath>
                </a14:m>
                <a:r>
                  <a:rPr lang="en-US" dirty="0">
                    <a:solidFill>
                      <a:srgbClr val="FFFFFF"/>
                    </a:solidFill>
                  </a:rPr>
                  <a:t>, can we predict the label of a new data point </a:t>
                </a:r>
                <a14:m>
                  <m:oMath xmlns:m="http://schemas.openxmlformats.org/officeDocument/2006/math">
                    <m:r>
                      <a:rPr lang="en-US" b="0" i="1">
                        <a:solidFill>
                          <a:srgbClr val="FFFFFF"/>
                        </a:solidFill>
                        <a:latin typeface="Cambria Math" panose="02040503050406030204" pitchFamily="18" charset="0"/>
                      </a:rPr>
                      <m:t>𝑥</m:t>
                    </m:r>
                  </m:oMath>
                </a14:m>
                <a:r>
                  <a:rPr lang="en-US" dirty="0">
                    <a:solidFill>
                      <a:srgbClr val="FFFFFF"/>
                    </a:solidFill>
                  </a:rPr>
                  <a:t>?</a:t>
                </a:r>
              </a:p>
              <a:p>
                <a:r>
                  <a:rPr lang="en-US" dirty="0">
                    <a:solidFill>
                      <a:srgbClr val="FFFFFF"/>
                    </a:solidFill>
                  </a:rPr>
                  <a:t>We’ll be looking at binary classification tasks: </a:t>
                </a:r>
                <a14:m>
                  <m:oMath xmlns:m="http://schemas.openxmlformats.org/officeDocument/2006/math">
                    <m:sSup>
                      <m:sSupPr>
                        <m:ctrlPr>
                          <a:rPr lang="en-US" b="0" i="1" smtClean="0">
                            <a:solidFill>
                              <a:srgbClr val="FFFFFF"/>
                            </a:solidFill>
                            <a:latin typeface="Cambria Math" panose="02040503050406030204" pitchFamily="18" charset="0"/>
                          </a:rPr>
                        </m:ctrlPr>
                      </m:sSupPr>
                      <m:e>
                        <m:r>
                          <m:rPr>
                            <m:sty m:val="p"/>
                          </m:rPr>
                          <a:rPr lang="en-US" b="0" i="0" smtClean="0">
                            <a:solidFill>
                              <a:srgbClr val="FFFFFF"/>
                            </a:solidFill>
                            <a:latin typeface="Cambria Math" panose="02040503050406030204" pitchFamily="18" charset="0"/>
                          </a:rPr>
                          <m:t>y</m:t>
                        </m:r>
                      </m:e>
                      <m:sup>
                        <m:r>
                          <a:rPr lang="en-US" b="0" i="0" smtClean="0">
                            <a:solidFill>
                              <a:srgbClr val="FFFFFF"/>
                            </a:solidFill>
                            <a:latin typeface="Cambria Math" panose="02040503050406030204" pitchFamily="18" charset="0"/>
                          </a:rPr>
                          <m:t>(</m:t>
                        </m:r>
                        <m:r>
                          <m:rPr>
                            <m:sty m:val="p"/>
                          </m:rPr>
                          <a:rPr lang="en-US" b="0" i="0" smtClean="0">
                            <a:solidFill>
                              <a:srgbClr val="FFFFFF"/>
                            </a:solidFill>
                            <a:latin typeface="Cambria Math" panose="02040503050406030204" pitchFamily="18" charset="0"/>
                          </a:rPr>
                          <m:t>i</m:t>
                        </m:r>
                        <m:r>
                          <a:rPr lang="en-US" b="0" i="0" smtClean="0">
                            <a:solidFill>
                              <a:srgbClr val="FFFFFF"/>
                            </a:solidFill>
                            <a:latin typeface="Cambria Math" panose="02040503050406030204" pitchFamily="18" charset="0"/>
                          </a:rPr>
                          <m:t>)</m:t>
                        </m:r>
                      </m:sup>
                    </m:sSup>
                    <m:r>
                      <a:rPr lang="en-US" b="0" i="1">
                        <a:solidFill>
                          <a:srgbClr val="FFFFFF"/>
                        </a:solidFill>
                        <a:latin typeface="Cambria Math" panose="02040503050406030204" pitchFamily="18" charset="0"/>
                      </a:rPr>
                      <m:t>∈[−1, </m:t>
                    </m:r>
                    <m:r>
                      <a:rPr lang="en-US" b="0" i="1" smtClean="0">
                        <a:solidFill>
                          <a:srgbClr val="FFFFFF"/>
                        </a:solidFill>
                        <a:latin typeface="Cambria Math" panose="02040503050406030204" pitchFamily="18" charset="0"/>
                      </a:rPr>
                      <m:t>+</m:t>
                    </m:r>
                    <m:r>
                      <a:rPr lang="en-US" b="0" i="1">
                        <a:solidFill>
                          <a:srgbClr val="FFFFFF"/>
                        </a:solidFill>
                        <a:latin typeface="Cambria Math" panose="02040503050406030204" pitchFamily="18" charset="0"/>
                      </a:rPr>
                      <m:t>1]</m:t>
                    </m:r>
                  </m:oMath>
                </a14:m>
                <a:endParaRPr lang="en-US" dirty="0">
                  <a:solidFill>
                    <a:srgbClr val="FFFFFF"/>
                  </a:solidFill>
                </a:endParaRPr>
              </a:p>
              <a:p>
                <a:pPr lvl="1"/>
                <a:r>
                  <a:rPr lang="en-US" dirty="0">
                    <a:solidFill>
                      <a:srgbClr val="FFFFFF"/>
                    </a:solidFill>
                  </a:rPr>
                  <a:t>E.g. -1 is “cat” and +1 is “dog”</a:t>
                </a:r>
              </a:p>
              <a:p>
                <a:r>
                  <a:rPr lang="en-US" dirty="0">
                    <a:solidFill>
                      <a:srgbClr val="FFFFFF"/>
                    </a:solidFill>
                  </a:rPr>
                  <a:t>To do this, we’ll use the quantum analogue of a classical neural network: a parametrized unitary, AKA </a:t>
                </a:r>
                <a:r>
                  <a:rPr lang="en-US" b="1" dirty="0">
                    <a:solidFill>
                      <a:srgbClr val="FFFFFF"/>
                    </a:solidFill>
                  </a:rPr>
                  <a:t>quantum neural network</a:t>
                </a:r>
                <a:r>
                  <a:rPr lang="en-US" dirty="0">
                    <a:solidFill>
                      <a:srgbClr val="FFFFFF"/>
                    </a:solidFill>
                  </a:rPr>
                  <a:t>.</a:t>
                </a:r>
              </a:p>
              <a:p>
                <a:endParaRPr lang="en-US" dirty="0">
                  <a:solidFill>
                    <a:srgbClr val="FFFFFF"/>
                  </a:solidFill>
                </a:endParaRPr>
              </a:p>
            </p:txBody>
          </p:sp>
        </mc:Choice>
        <mc:Fallback xmlns="">
          <p:sp>
            <p:nvSpPr>
              <p:cNvPr id="3" name="Content Placeholder 2">
                <a:extLst>
                  <a:ext uri="{FF2B5EF4-FFF2-40B4-BE49-F238E27FC236}">
                    <a16:creationId xmlns:a16="http://schemas.microsoft.com/office/drawing/2014/main" id="{4C63FF89-03BF-9C44-85C8-8AFA5DDACA2B}"/>
                  </a:ext>
                </a:extLst>
              </p:cNvPr>
              <p:cNvSpPr>
                <a:spLocks noGrp="1" noRot="1" noChangeAspect="1" noMove="1" noResize="1" noEditPoints="1" noAdjustHandles="1" noChangeArrowheads="1" noChangeShapeType="1" noTextEdit="1"/>
              </p:cNvSpPr>
              <p:nvPr>
                <p:ph idx="1"/>
              </p:nvPr>
            </p:nvSpPr>
            <p:spPr>
              <a:xfrm>
                <a:off x="818712" y="2413000"/>
                <a:ext cx="5016259" cy="3632200"/>
              </a:xfrm>
              <a:blipFill>
                <a:blip r:embed="rId2"/>
                <a:stretch>
                  <a:fillRect/>
                </a:stretch>
              </a:blipFill>
            </p:spPr>
            <p:txBody>
              <a:bodyPr/>
              <a:lstStyle/>
              <a:p>
                <a:r>
                  <a:rPr lang="en-US">
                    <a:noFill/>
                  </a:rPr>
                  <a:t> </a:t>
                </a:r>
              </a:p>
            </p:txBody>
          </p:sp>
        </mc:Fallback>
      </mc:AlternateContent>
      <p:sp>
        <p:nvSpPr>
          <p:cNvPr id="24" name="Rounded Rectangle 17">
            <a:extLst>
              <a:ext uri="{FF2B5EF4-FFF2-40B4-BE49-F238E27FC236}">
                <a16:creationId xmlns:a16="http://schemas.microsoft.com/office/drawing/2014/main" id="{FD056B7E-FBD7-4858-966D-9C4DEDA7E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8932" y="958640"/>
            <a:ext cx="4419604"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D09E9C3-17FB-AF4B-ADB8-1E7D9611ED61}"/>
              </a:ext>
            </a:extLst>
          </p:cNvPr>
          <p:cNvPicPr>
            <a:picLocks noChangeAspect="1"/>
          </p:cNvPicPr>
          <p:nvPr/>
        </p:nvPicPr>
        <p:blipFill rotWithShape="1">
          <a:blip r:embed="rId3"/>
          <a:srcRect l="3962" r="2" b="2"/>
          <a:stretch/>
        </p:blipFill>
        <p:spPr>
          <a:xfrm>
            <a:off x="7410517" y="1952269"/>
            <a:ext cx="3832042" cy="2942724"/>
          </a:xfrm>
          <a:prstGeom prst="rect">
            <a:avLst/>
          </a:prstGeom>
        </p:spPr>
      </p:pic>
      <p:sp>
        <p:nvSpPr>
          <p:cNvPr id="7" name="TextBox 6">
            <a:extLst>
              <a:ext uri="{FF2B5EF4-FFF2-40B4-BE49-F238E27FC236}">
                <a16:creationId xmlns:a16="http://schemas.microsoft.com/office/drawing/2014/main" id="{F44880D3-E922-064E-9E7F-06885303F5AD}"/>
              </a:ext>
            </a:extLst>
          </p:cNvPr>
          <p:cNvSpPr txBox="1"/>
          <p:nvPr/>
        </p:nvSpPr>
        <p:spPr>
          <a:xfrm>
            <a:off x="7410517" y="5119066"/>
            <a:ext cx="3832042" cy="600164"/>
          </a:xfrm>
          <a:prstGeom prst="rect">
            <a:avLst/>
          </a:prstGeom>
          <a:noFill/>
        </p:spPr>
        <p:txBody>
          <a:bodyPr wrap="square" rtlCol="0">
            <a:spAutoFit/>
          </a:bodyPr>
          <a:lstStyle/>
          <a:p>
            <a:r>
              <a:rPr lang="en-US" sz="1100" dirty="0"/>
              <a:t>Ref: </a:t>
            </a:r>
            <a:r>
              <a:rPr lang="en-US" sz="1100" dirty="0">
                <a:hlinkClick r:id="rId4"/>
              </a:rPr>
              <a:t>https://pythonprogramming.net/convolutional-neural-network-kats-vs-dogs-machine-learning-tutorial/</a:t>
            </a:r>
            <a:r>
              <a:rPr lang="en-US" sz="1100" dirty="0"/>
              <a:t> </a:t>
            </a:r>
          </a:p>
        </p:txBody>
      </p:sp>
    </p:spTree>
    <p:extLst>
      <p:ext uri="{BB962C8B-B14F-4D97-AF65-F5344CB8AC3E}">
        <p14:creationId xmlns:p14="http://schemas.microsoft.com/office/powerpoint/2010/main" val="3140899476"/>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C1FC8BA-94E6-44F7-B346-6A2215E66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23">
            <a:extLst>
              <a:ext uri="{FF2B5EF4-FFF2-40B4-BE49-F238E27FC236}">
                <a16:creationId xmlns:a16="http://schemas.microsoft.com/office/drawing/2014/main" id="{A8329D92-4903-43FF-90F4-878F5D3F1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2CE1C3E-1C23-B44B-9759-5DAEBC5E3058}"/>
              </a:ext>
            </a:extLst>
          </p:cNvPr>
          <p:cNvSpPr>
            <a:spLocks noGrp="1"/>
          </p:cNvSpPr>
          <p:nvPr>
            <p:ph type="title"/>
          </p:nvPr>
        </p:nvSpPr>
        <p:spPr>
          <a:xfrm>
            <a:off x="810001" y="447188"/>
            <a:ext cx="3413084" cy="1559412"/>
          </a:xfrm>
        </p:spPr>
        <p:txBody>
          <a:bodyPr>
            <a:normAutofit/>
          </a:bodyPr>
          <a:lstStyle/>
          <a:p>
            <a:r>
              <a:rPr lang="en-US" sz="3200"/>
              <a:t>The Quantum Neural Network</a:t>
            </a:r>
          </a:p>
        </p:txBody>
      </p:sp>
      <p:sp>
        <p:nvSpPr>
          <p:cNvPr id="3" name="Content Placeholder 2">
            <a:extLst>
              <a:ext uri="{FF2B5EF4-FFF2-40B4-BE49-F238E27FC236}">
                <a16:creationId xmlns:a16="http://schemas.microsoft.com/office/drawing/2014/main" id="{D229C031-D0BA-D841-9944-B2DC89687EE8}"/>
              </a:ext>
            </a:extLst>
          </p:cNvPr>
          <p:cNvSpPr>
            <a:spLocks noGrp="1"/>
          </p:cNvSpPr>
          <p:nvPr>
            <p:ph idx="1"/>
          </p:nvPr>
        </p:nvSpPr>
        <p:spPr>
          <a:xfrm>
            <a:off x="818713" y="2413000"/>
            <a:ext cx="3404372" cy="3632200"/>
          </a:xfrm>
        </p:spPr>
        <p:txBody>
          <a:bodyPr>
            <a:normAutofit fontScale="92500"/>
          </a:bodyPr>
          <a:lstStyle/>
          <a:p>
            <a:r>
              <a:rPr lang="en-US" sz="1600" dirty="0">
                <a:solidFill>
                  <a:srgbClr val="FFFFFF"/>
                </a:solidFill>
              </a:rPr>
              <a:t>AKA: Parametrized </a:t>
            </a:r>
            <a:r>
              <a:rPr lang="en-US" sz="1600" dirty="0" err="1">
                <a:solidFill>
                  <a:srgbClr val="FFFFFF"/>
                </a:solidFill>
              </a:rPr>
              <a:t>unitaries</a:t>
            </a:r>
            <a:r>
              <a:rPr lang="en-US" sz="1600" dirty="0">
                <a:solidFill>
                  <a:srgbClr val="FFFFFF"/>
                </a:solidFill>
              </a:rPr>
              <a:t>, variational circuits, etc.</a:t>
            </a:r>
          </a:p>
          <a:p>
            <a:r>
              <a:rPr lang="en-US" sz="1600" dirty="0">
                <a:solidFill>
                  <a:srgbClr val="FFFFFF"/>
                </a:solidFill>
              </a:rPr>
              <a:t>Loss function: A function that penalizes misclassified images.</a:t>
            </a:r>
          </a:p>
          <a:p>
            <a:r>
              <a:rPr lang="en-US" sz="1600" dirty="0">
                <a:solidFill>
                  <a:srgbClr val="FFFFFF"/>
                </a:solidFill>
              </a:rPr>
              <a:t>Find the minimum value of the loss function by running gradient descent on a classical processor.</a:t>
            </a:r>
          </a:p>
          <a:p>
            <a:r>
              <a:rPr lang="en-US" sz="1600" dirty="0">
                <a:solidFill>
                  <a:srgbClr val="FFFFFF"/>
                </a:solidFill>
              </a:rPr>
              <a:t>Update the parameters of the circuit until the loss function converges to a low value.</a:t>
            </a:r>
          </a:p>
          <a:p>
            <a:r>
              <a:rPr lang="en-US" sz="1600" dirty="0">
                <a:solidFill>
                  <a:srgbClr val="FFFFFF"/>
                </a:solidFill>
              </a:rPr>
              <a:t>Most images should be correctly classified!</a:t>
            </a:r>
          </a:p>
          <a:p>
            <a:endParaRPr lang="en-US" sz="1600" dirty="0">
              <a:solidFill>
                <a:srgbClr val="FFFFFF"/>
              </a:solidFill>
            </a:endParaRPr>
          </a:p>
          <a:p>
            <a:endParaRPr lang="en-US" sz="1600" dirty="0">
              <a:solidFill>
                <a:srgbClr val="FFFFFF"/>
              </a:solidFill>
            </a:endParaRPr>
          </a:p>
        </p:txBody>
      </p:sp>
      <p:sp>
        <p:nvSpPr>
          <p:cNvPr id="14" name="Rounded Rectangle 17">
            <a:extLst>
              <a:ext uri="{FF2B5EF4-FFF2-40B4-BE49-F238E27FC236}">
                <a16:creationId xmlns:a16="http://schemas.microsoft.com/office/drawing/2014/main" id="{567B1EEF-AB32-40F7-AD5F-41E0EA001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5B96AD0-E47E-B844-AC4C-8161E85DC8AA}"/>
              </a:ext>
            </a:extLst>
          </p:cNvPr>
          <p:cNvPicPr>
            <a:picLocks noChangeAspect="1"/>
          </p:cNvPicPr>
          <p:nvPr/>
        </p:nvPicPr>
        <p:blipFill>
          <a:blip r:embed="rId2"/>
          <a:stretch>
            <a:fillRect/>
          </a:stretch>
        </p:blipFill>
        <p:spPr>
          <a:xfrm>
            <a:off x="5355569" y="1495189"/>
            <a:ext cx="6114819" cy="3867622"/>
          </a:xfrm>
          <a:prstGeom prst="rect">
            <a:avLst/>
          </a:prstGeom>
        </p:spPr>
      </p:pic>
    </p:spTree>
    <p:extLst>
      <p:ext uri="{BB962C8B-B14F-4D97-AF65-F5344CB8AC3E}">
        <p14:creationId xmlns:p14="http://schemas.microsoft.com/office/powerpoint/2010/main" val="29128298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2264E67-6F59-4D8D-8E5F-8245B0FEA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23">
            <a:extLst>
              <a:ext uri="{FF2B5EF4-FFF2-40B4-BE49-F238E27FC236}">
                <a16:creationId xmlns:a16="http://schemas.microsoft.com/office/drawing/2014/main" id="{158E1C6E-D299-4F5D-B15B-155EBF7F6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267C0B1-0B63-A641-91D7-214418F6A0ED}"/>
              </a:ext>
            </a:extLst>
          </p:cNvPr>
          <p:cNvSpPr>
            <a:spLocks noGrp="1"/>
          </p:cNvSpPr>
          <p:nvPr>
            <p:ph type="title"/>
          </p:nvPr>
        </p:nvSpPr>
        <p:spPr>
          <a:xfrm>
            <a:off x="451514" y="1229876"/>
            <a:ext cx="3575737" cy="1332688"/>
          </a:xfrm>
        </p:spPr>
        <p:txBody>
          <a:bodyPr anchor="b">
            <a:normAutofit/>
          </a:bodyPr>
          <a:lstStyle/>
          <a:p>
            <a:pPr algn="ctr"/>
            <a:r>
              <a:rPr lang="en-US" b="0" dirty="0"/>
              <a:t>Trainable layer circuit design</a:t>
            </a:r>
            <a:br>
              <a:rPr lang="en-US" b="0" dirty="0"/>
            </a:br>
            <a:endParaRPr lang="en-US" sz="3200" dirty="0">
              <a:solidFill>
                <a:srgbClr val="FFFFFF"/>
              </a:solidFill>
            </a:endParaRPr>
          </a:p>
        </p:txBody>
      </p:sp>
      <p:sp>
        <p:nvSpPr>
          <p:cNvPr id="3" name="Content Placeholder 2">
            <a:extLst>
              <a:ext uri="{FF2B5EF4-FFF2-40B4-BE49-F238E27FC236}">
                <a16:creationId xmlns:a16="http://schemas.microsoft.com/office/drawing/2014/main" id="{3AAD6523-1DD1-0543-B113-C811DFF8DC2E}"/>
              </a:ext>
            </a:extLst>
          </p:cNvPr>
          <p:cNvSpPr>
            <a:spLocks noGrp="1"/>
          </p:cNvSpPr>
          <p:nvPr>
            <p:ph idx="1"/>
          </p:nvPr>
        </p:nvSpPr>
        <p:spPr>
          <a:xfrm>
            <a:off x="140678" y="2046514"/>
            <a:ext cx="4496328" cy="4811486"/>
          </a:xfrm>
        </p:spPr>
        <p:txBody>
          <a:bodyPr>
            <a:normAutofit/>
          </a:bodyPr>
          <a:lstStyle/>
          <a:p>
            <a:r>
              <a:rPr lang="en-US" sz="1600" dirty="0">
                <a:solidFill>
                  <a:srgbClr val="FFFFFF"/>
                </a:solidFill>
              </a:rPr>
              <a:t>We basically created a </a:t>
            </a:r>
            <a:r>
              <a:rPr lang="en-US" sz="1600" dirty="0" err="1">
                <a:solidFill>
                  <a:srgbClr val="FFFFFF"/>
                </a:solidFill>
              </a:rPr>
              <a:t>SimplifiedTwoDesign</a:t>
            </a:r>
            <a:r>
              <a:rPr lang="en-US" sz="1600" dirty="0">
                <a:solidFill>
                  <a:srgbClr val="FFFFFF"/>
                </a:solidFill>
              </a:rPr>
              <a:t> from </a:t>
            </a:r>
            <a:r>
              <a:rPr lang="en-US" sz="1600" dirty="0" err="1">
                <a:solidFill>
                  <a:srgbClr val="FFFFFF"/>
                </a:solidFill>
              </a:rPr>
              <a:t>PennyLane</a:t>
            </a:r>
            <a:r>
              <a:rPr lang="en-US" sz="1600" dirty="0">
                <a:solidFill>
                  <a:srgbClr val="FFFFFF"/>
                </a:solidFill>
              </a:rPr>
              <a:t> for our circuit design. The reason is that we are doing image processing and to image processing, spatial locality is important. In other words, it is important for qubits that are located ear each other to be connected.</a:t>
            </a:r>
          </a:p>
          <a:p>
            <a:r>
              <a:rPr lang="en-US" sz="1600" dirty="0">
                <a:solidFill>
                  <a:srgbClr val="FFFFFF"/>
                </a:solidFill>
              </a:rPr>
              <a:t>After the first iteration (first box in the image), the nearest 4 qubits are being connected. After the second iteration (second box in the image), the nearest 8 qubits are being connected. </a:t>
            </a:r>
          </a:p>
          <a:p>
            <a:r>
              <a:rPr lang="en-US" sz="1600" dirty="0">
                <a:solidFill>
                  <a:srgbClr val="FFFFFF"/>
                </a:solidFill>
              </a:rPr>
              <a:t>We want to find just the right amount of iterations so that it connects all the qubits that are related to each other but not overshot so it doesn’t cost too much unnecessary calculations.</a:t>
            </a:r>
          </a:p>
        </p:txBody>
      </p:sp>
      <p:pic>
        <p:nvPicPr>
          <p:cNvPr id="5" name="Picture 4" descr="Table&#10;&#10;Description automatically generated">
            <a:extLst>
              <a:ext uri="{FF2B5EF4-FFF2-40B4-BE49-F238E27FC236}">
                <a16:creationId xmlns:a16="http://schemas.microsoft.com/office/drawing/2014/main" id="{79D2CEED-D538-A141-8747-8635F46C40A4}"/>
              </a:ext>
            </a:extLst>
          </p:cNvPr>
          <p:cNvPicPr>
            <a:picLocks noChangeAspect="1"/>
          </p:cNvPicPr>
          <p:nvPr/>
        </p:nvPicPr>
        <p:blipFill>
          <a:blip r:embed="rId2"/>
          <a:stretch>
            <a:fillRect/>
          </a:stretch>
        </p:blipFill>
        <p:spPr>
          <a:xfrm>
            <a:off x="5501722" y="643467"/>
            <a:ext cx="5825879" cy="5272421"/>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3616723807"/>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C1FC8BA-94E6-44F7-B346-6A2215E66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23">
            <a:extLst>
              <a:ext uri="{FF2B5EF4-FFF2-40B4-BE49-F238E27FC236}">
                <a16:creationId xmlns:a16="http://schemas.microsoft.com/office/drawing/2014/main" id="{A8329D92-4903-43FF-90F4-878F5D3F1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789E6D9-65F7-3D44-A5DD-AA0780EDBFB6}"/>
              </a:ext>
            </a:extLst>
          </p:cNvPr>
          <p:cNvSpPr>
            <a:spLocks noGrp="1"/>
          </p:cNvSpPr>
          <p:nvPr>
            <p:ph type="title"/>
          </p:nvPr>
        </p:nvSpPr>
        <p:spPr>
          <a:xfrm>
            <a:off x="810001" y="447188"/>
            <a:ext cx="3413084" cy="1559412"/>
          </a:xfrm>
        </p:spPr>
        <p:txBody>
          <a:bodyPr>
            <a:normAutofit/>
          </a:bodyPr>
          <a:lstStyle/>
          <a:p>
            <a:r>
              <a:rPr lang="en-US" sz="3200"/>
              <a:t>Transfer Learning</a:t>
            </a:r>
          </a:p>
        </p:txBody>
      </p:sp>
      <p:sp>
        <p:nvSpPr>
          <p:cNvPr id="3" name="Content Placeholder 2">
            <a:extLst>
              <a:ext uri="{FF2B5EF4-FFF2-40B4-BE49-F238E27FC236}">
                <a16:creationId xmlns:a16="http://schemas.microsoft.com/office/drawing/2014/main" id="{71DEE68D-75A8-7B40-B5A5-D3538160AE3E}"/>
              </a:ext>
            </a:extLst>
          </p:cNvPr>
          <p:cNvSpPr>
            <a:spLocks noGrp="1"/>
          </p:cNvSpPr>
          <p:nvPr>
            <p:ph idx="1"/>
          </p:nvPr>
        </p:nvSpPr>
        <p:spPr>
          <a:xfrm>
            <a:off x="818713" y="2413000"/>
            <a:ext cx="3404372" cy="3632200"/>
          </a:xfrm>
        </p:spPr>
        <p:txBody>
          <a:bodyPr>
            <a:normAutofit/>
          </a:bodyPr>
          <a:lstStyle/>
          <a:p>
            <a:r>
              <a:rPr lang="en-US" sz="1600">
                <a:solidFill>
                  <a:srgbClr val="FFFFFF"/>
                </a:solidFill>
              </a:rPr>
              <a:t>Use one neural network to “store knowledge” while solving one problem.</a:t>
            </a:r>
          </a:p>
          <a:p>
            <a:r>
              <a:rPr lang="en-US" sz="1600">
                <a:solidFill>
                  <a:srgbClr val="FFFFFF"/>
                </a:solidFill>
              </a:rPr>
              <a:t>Use this knowledge in a different neural network to solve a different problem.</a:t>
            </a:r>
          </a:p>
          <a:p>
            <a:pPr lvl="1"/>
            <a:r>
              <a:rPr lang="en-US">
                <a:solidFill>
                  <a:srgbClr val="FFFFFF"/>
                </a:solidFill>
              </a:rPr>
              <a:t>This problem should now be solved faster!</a:t>
            </a:r>
          </a:p>
          <a:p>
            <a:r>
              <a:rPr lang="en-US" sz="1600">
                <a:solidFill>
                  <a:srgbClr val="FFFFFF"/>
                </a:solidFill>
              </a:rPr>
              <a:t>E.g. Use knowledge about recognizing cars to recognize trucks!</a:t>
            </a:r>
          </a:p>
        </p:txBody>
      </p:sp>
      <p:sp>
        <p:nvSpPr>
          <p:cNvPr id="13" name="Rounded Rectangle 17">
            <a:extLst>
              <a:ext uri="{FF2B5EF4-FFF2-40B4-BE49-F238E27FC236}">
                <a16:creationId xmlns:a16="http://schemas.microsoft.com/office/drawing/2014/main" id="{567B1EEF-AB32-40F7-AD5F-41E0EA001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5438BA6-BC3B-1E4F-8FC4-1B16C5E29E37}"/>
              </a:ext>
            </a:extLst>
          </p:cNvPr>
          <p:cNvPicPr>
            <a:picLocks noChangeAspect="1"/>
          </p:cNvPicPr>
          <p:nvPr/>
        </p:nvPicPr>
        <p:blipFill>
          <a:blip r:embed="rId2"/>
          <a:stretch>
            <a:fillRect/>
          </a:stretch>
        </p:blipFill>
        <p:spPr>
          <a:xfrm>
            <a:off x="5373213" y="2486673"/>
            <a:ext cx="6079531" cy="1884653"/>
          </a:xfrm>
          <a:prstGeom prst="rect">
            <a:avLst/>
          </a:prstGeom>
        </p:spPr>
      </p:pic>
    </p:spTree>
    <p:extLst>
      <p:ext uri="{BB962C8B-B14F-4D97-AF65-F5344CB8AC3E}">
        <p14:creationId xmlns:p14="http://schemas.microsoft.com/office/powerpoint/2010/main" val="4003027254"/>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C1FC8BA-94E6-44F7-B346-6A2215E66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3">
            <a:extLst>
              <a:ext uri="{FF2B5EF4-FFF2-40B4-BE49-F238E27FC236}">
                <a16:creationId xmlns:a16="http://schemas.microsoft.com/office/drawing/2014/main" id="{A8329D92-4903-43FF-90F4-878F5D3F1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3F637E1-3CDD-034F-8DB2-03D0C50BCB29}"/>
              </a:ext>
            </a:extLst>
          </p:cNvPr>
          <p:cNvSpPr>
            <a:spLocks noGrp="1"/>
          </p:cNvSpPr>
          <p:nvPr>
            <p:ph type="title"/>
          </p:nvPr>
        </p:nvSpPr>
        <p:spPr>
          <a:xfrm>
            <a:off x="810001" y="447188"/>
            <a:ext cx="3413084" cy="1559412"/>
          </a:xfrm>
        </p:spPr>
        <p:txBody>
          <a:bodyPr>
            <a:normAutofit/>
          </a:bodyPr>
          <a:lstStyle/>
          <a:p>
            <a:r>
              <a:rPr lang="en-US" sz="3200"/>
              <a:t>Quantum-to-quantum transfer learning</a:t>
            </a:r>
          </a:p>
        </p:txBody>
      </p:sp>
      <p:sp>
        <p:nvSpPr>
          <p:cNvPr id="9" name="Content Placeholder 8">
            <a:extLst>
              <a:ext uri="{FF2B5EF4-FFF2-40B4-BE49-F238E27FC236}">
                <a16:creationId xmlns:a16="http://schemas.microsoft.com/office/drawing/2014/main" id="{135B2F0E-D9A5-459F-BFDC-69EC48596F70}"/>
              </a:ext>
            </a:extLst>
          </p:cNvPr>
          <p:cNvSpPr>
            <a:spLocks noGrp="1"/>
          </p:cNvSpPr>
          <p:nvPr>
            <p:ph idx="1"/>
          </p:nvPr>
        </p:nvSpPr>
        <p:spPr>
          <a:xfrm>
            <a:off x="818713" y="2413000"/>
            <a:ext cx="3404372" cy="3632200"/>
          </a:xfrm>
        </p:spPr>
        <p:txBody>
          <a:bodyPr>
            <a:normAutofit/>
          </a:bodyPr>
          <a:lstStyle/>
          <a:p>
            <a:endParaRPr lang="en-US" sz="1600" dirty="0">
              <a:solidFill>
                <a:srgbClr val="FFFFFF"/>
              </a:solidFill>
            </a:endParaRPr>
          </a:p>
        </p:txBody>
      </p:sp>
      <p:sp>
        <p:nvSpPr>
          <p:cNvPr id="16" name="Rounded Rectangle 17">
            <a:extLst>
              <a:ext uri="{FF2B5EF4-FFF2-40B4-BE49-F238E27FC236}">
                <a16:creationId xmlns:a16="http://schemas.microsoft.com/office/drawing/2014/main" id="{567B1EEF-AB32-40F7-AD5F-41E0EA001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text, clock&#10;&#10;Description automatically generated">
            <a:extLst>
              <a:ext uri="{FF2B5EF4-FFF2-40B4-BE49-F238E27FC236}">
                <a16:creationId xmlns:a16="http://schemas.microsoft.com/office/drawing/2014/main" id="{B2082CD3-829A-A249-BAA6-27851CB95AF4}"/>
              </a:ext>
            </a:extLst>
          </p:cNvPr>
          <p:cNvPicPr>
            <a:picLocks noChangeAspect="1"/>
          </p:cNvPicPr>
          <p:nvPr/>
        </p:nvPicPr>
        <p:blipFill>
          <a:blip r:embed="rId2"/>
          <a:stretch>
            <a:fillRect/>
          </a:stretch>
        </p:blipFill>
        <p:spPr>
          <a:xfrm>
            <a:off x="5603706" y="1562811"/>
            <a:ext cx="5638853" cy="3721641"/>
          </a:xfrm>
          <a:prstGeom prst="rect">
            <a:avLst/>
          </a:prstGeom>
        </p:spPr>
      </p:pic>
      <p:sp>
        <p:nvSpPr>
          <p:cNvPr id="6" name="TextBox 5">
            <a:extLst>
              <a:ext uri="{FF2B5EF4-FFF2-40B4-BE49-F238E27FC236}">
                <a16:creationId xmlns:a16="http://schemas.microsoft.com/office/drawing/2014/main" id="{29D13343-39D6-1544-BE14-DA9EF3076D57}"/>
              </a:ext>
            </a:extLst>
          </p:cNvPr>
          <p:cNvSpPr txBox="1"/>
          <p:nvPr/>
        </p:nvSpPr>
        <p:spPr>
          <a:xfrm>
            <a:off x="6251128" y="5357335"/>
            <a:ext cx="4325223" cy="369332"/>
          </a:xfrm>
          <a:prstGeom prst="rect">
            <a:avLst/>
          </a:prstGeom>
          <a:noFill/>
        </p:spPr>
        <p:txBody>
          <a:bodyPr wrap="none" rtlCol="0">
            <a:spAutoFit/>
          </a:bodyPr>
          <a:lstStyle/>
          <a:p>
            <a:r>
              <a:rPr lang="en-US" dirty="0"/>
              <a:t>Ref: </a:t>
            </a:r>
            <a:r>
              <a:rPr lang="en-US" dirty="0">
                <a:hlinkClick r:id="rId3"/>
              </a:rPr>
              <a:t>https://arxiv.org/abs/1912.08278</a:t>
            </a:r>
            <a:r>
              <a:rPr lang="en-US" dirty="0"/>
              <a:t> </a:t>
            </a:r>
          </a:p>
        </p:txBody>
      </p:sp>
    </p:spTree>
    <p:extLst>
      <p:ext uri="{BB962C8B-B14F-4D97-AF65-F5344CB8AC3E}">
        <p14:creationId xmlns:p14="http://schemas.microsoft.com/office/powerpoint/2010/main" val="161257277"/>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6DB5A-A010-A247-9CDA-C23185FB088B}"/>
              </a:ext>
            </a:extLst>
          </p:cNvPr>
          <p:cNvSpPr>
            <a:spLocks noGrp="1"/>
          </p:cNvSpPr>
          <p:nvPr>
            <p:ph type="title"/>
          </p:nvPr>
        </p:nvSpPr>
        <p:spPr/>
        <p:txBody>
          <a:bodyPr/>
          <a:lstStyle/>
          <a:p>
            <a:r>
              <a:rPr lang="en-US" dirty="0"/>
              <a:t>Image to Frequency Space</a:t>
            </a:r>
          </a:p>
        </p:txBody>
      </p:sp>
      <p:sp>
        <p:nvSpPr>
          <p:cNvPr id="3" name="Content Placeholder 2">
            <a:extLst>
              <a:ext uri="{FF2B5EF4-FFF2-40B4-BE49-F238E27FC236}">
                <a16:creationId xmlns:a16="http://schemas.microsoft.com/office/drawing/2014/main" id="{9DA6F49B-27FD-6648-B792-81228E16BFE1}"/>
              </a:ext>
            </a:extLst>
          </p:cNvPr>
          <p:cNvSpPr>
            <a:spLocks noGrp="1"/>
          </p:cNvSpPr>
          <p:nvPr>
            <p:ph idx="1"/>
          </p:nvPr>
        </p:nvSpPr>
        <p:spPr/>
        <p:txBody>
          <a:bodyPr/>
          <a:lstStyle/>
          <a:p>
            <a:pPr marL="0" indent="0">
              <a:buNone/>
            </a:pPr>
            <a:endParaRPr lang="en-US" dirty="0"/>
          </a:p>
        </p:txBody>
      </p:sp>
      <p:pic>
        <p:nvPicPr>
          <p:cNvPr id="5" name="Picture 4" descr="A picture containing text&#10;&#10;Description automatically generated">
            <a:extLst>
              <a:ext uri="{FF2B5EF4-FFF2-40B4-BE49-F238E27FC236}">
                <a16:creationId xmlns:a16="http://schemas.microsoft.com/office/drawing/2014/main" id="{AD729D97-1B9E-2C43-B75B-45AE2F0DF5EF}"/>
              </a:ext>
            </a:extLst>
          </p:cNvPr>
          <p:cNvPicPr>
            <a:picLocks noChangeAspect="1"/>
          </p:cNvPicPr>
          <p:nvPr/>
        </p:nvPicPr>
        <p:blipFill>
          <a:blip r:embed="rId2"/>
          <a:stretch>
            <a:fillRect/>
          </a:stretch>
        </p:blipFill>
        <p:spPr>
          <a:xfrm>
            <a:off x="810000" y="2222287"/>
            <a:ext cx="4980839" cy="3306247"/>
          </a:xfrm>
          <a:prstGeom prst="rect">
            <a:avLst/>
          </a:prstGeom>
        </p:spPr>
      </p:pic>
      <p:pic>
        <p:nvPicPr>
          <p:cNvPr id="7" name="Picture 6" descr="A picture containing text, screenshot&#10;&#10;Description automatically generated">
            <a:extLst>
              <a:ext uri="{FF2B5EF4-FFF2-40B4-BE49-F238E27FC236}">
                <a16:creationId xmlns:a16="http://schemas.microsoft.com/office/drawing/2014/main" id="{8217F886-CDDF-DD47-8BEB-FC7C79DEBF65}"/>
              </a:ext>
            </a:extLst>
          </p:cNvPr>
          <p:cNvPicPr>
            <a:picLocks noChangeAspect="1"/>
          </p:cNvPicPr>
          <p:nvPr/>
        </p:nvPicPr>
        <p:blipFill>
          <a:blip r:embed="rId3"/>
          <a:stretch>
            <a:fillRect/>
          </a:stretch>
        </p:blipFill>
        <p:spPr>
          <a:xfrm>
            <a:off x="6029081" y="2160190"/>
            <a:ext cx="5344205" cy="3345806"/>
          </a:xfrm>
          <a:prstGeom prst="rect">
            <a:avLst/>
          </a:prstGeom>
        </p:spPr>
      </p:pic>
      <p:sp>
        <p:nvSpPr>
          <p:cNvPr id="8" name="TextBox 7">
            <a:extLst>
              <a:ext uri="{FF2B5EF4-FFF2-40B4-BE49-F238E27FC236}">
                <a16:creationId xmlns:a16="http://schemas.microsoft.com/office/drawing/2014/main" id="{2C8C0FF5-63EC-4941-A896-D8056A0C5067}"/>
              </a:ext>
            </a:extLst>
          </p:cNvPr>
          <p:cNvSpPr txBox="1"/>
          <p:nvPr/>
        </p:nvSpPr>
        <p:spPr>
          <a:xfrm>
            <a:off x="810000" y="5949147"/>
            <a:ext cx="10841502" cy="923330"/>
          </a:xfrm>
          <a:prstGeom prst="rect">
            <a:avLst/>
          </a:prstGeom>
          <a:noFill/>
        </p:spPr>
        <p:txBody>
          <a:bodyPr wrap="square" rtlCol="0">
            <a:spAutoFit/>
          </a:bodyPr>
          <a:lstStyle/>
          <a:p>
            <a:r>
              <a:rPr lang="en-US" dirty="0"/>
              <a:t>The middle part of the right image is the lower frequency and the outside part is the higher frequency. So for image processing we can extract the middle 25 percent for image classification tasks (less </a:t>
            </a:r>
            <a:r>
              <a:rPr lang="en-US" dirty="0" err="1"/>
              <a:t>quibits</a:t>
            </a:r>
            <a:r>
              <a:rPr lang="en-US" dirty="0"/>
              <a:t>). </a:t>
            </a:r>
          </a:p>
        </p:txBody>
      </p:sp>
    </p:spTree>
    <p:extLst>
      <p:ext uri="{BB962C8B-B14F-4D97-AF65-F5344CB8AC3E}">
        <p14:creationId xmlns:p14="http://schemas.microsoft.com/office/powerpoint/2010/main" val="2195522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48EB9-8F87-4B4C-8F69-5D49B3BC1AC7}"/>
              </a:ext>
            </a:extLst>
          </p:cNvPr>
          <p:cNvSpPr>
            <a:spLocks noGrp="1"/>
          </p:cNvSpPr>
          <p:nvPr>
            <p:ph type="title"/>
          </p:nvPr>
        </p:nvSpPr>
        <p:spPr/>
        <p:txBody>
          <a:bodyPr/>
          <a:lstStyle/>
          <a:p>
            <a:r>
              <a:rPr lang="en-US" dirty="0"/>
              <a:t>Quantum Fourier Transfer Learning</a:t>
            </a:r>
          </a:p>
        </p:txBody>
      </p:sp>
      <p:sp>
        <p:nvSpPr>
          <p:cNvPr id="3" name="Content Placeholder 2">
            <a:extLst>
              <a:ext uri="{FF2B5EF4-FFF2-40B4-BE49-F238E27FC236}">
                <a16:creationId xmlns:a16="http://schemas.microsoft.com/office/drawing/2014/main" id="{24C541D7-0767-004F-BD9D-78E84C69EC5E}"/>
              </a:ext>
            </a:extLst>
          </p:cNvPr>
          <p:cNvSpPr>
            <a:spLocks noGrp="1"/>
          </p:cNvSpPr>
          <p:nvPr>
            <p:ph idx="1"/>
          </p:nvPr>
        </p:nvSpPr>
        <p:spPr/>
        <p:txBody>
          <a:bodyPr/>
          <a:lstStyle/>
          <a:p>
            <a:endParaRPr lang="en-US" dirty="0"/>
          </a:p>
        </p:txBody>
      </p:sp>
      <p:pic>
        <p:nvPicPr>
          <p:cNvPr id="5" name="Picture 4" descr="Diagram, schematic&#10;&#10;Description automatically generated">
            <a:extLst>
              <a:ext uri="{FF2B5EF4-FFF2-40B4-BE49-F238E27FC236}">
                <a16:creationId xmlns:a16="http://schemas.microsoft.com/office/drawing/2014/main" id="{1956BB12-6321-C04C-AD42-66EE63CD1226}"/>
              </a:ext>
            </a:extLst>
          </p:cNvPr>
          <p:cNvPicPr>
            <a:picLocks noChangeAspect="1"/>
          </p:cNvPicPr>
          <p:nvPr/>
        </p:nvPicPr>
        <p:blipFill>
          <a:blip r:embed="rId2"/>
          <a:stretch>
            <a:fillRect/>
          </a:stretch>
        </p:blipFill>
        <p:spPr>
          <a:xfrm>
            <a:off x="379827" y="2950901"/>
            <a:ext cx="3924886" cy="2179281"/>
          </a:xfrm>
          <a:prstGeom prst="rect">
            <a:avLst/>
          </a:prstGeom>
        </p:spPr>
      </p:pic>
      <p:pic>
        <p:nvPicPr>
          <p:cNvPr id="7" name="Picture 6" descr="Diagram&#10;&#10;Description automatically generated">
            <a:extLst>
              <a:ext uri="{FF2B5EF4-FFF2-40B4-BE49-F238E27FC236}">
                <a16:creationId xmlns:a16="http://schemas.microsoft.com/office/drawing/2014/main" id="{08E02332-1B6B-3C49-995F-280085EEA78D}"/>
              </a:ext>
            </a:extLst>
          </p:cNvPr>
          <p:cNvPicPr>
            <a:picLocks noChangeAspect="1"/>
          </p:cNvPicPr>
          <p:nvPr/>
        </p:nvPicPr>
        <p:blipFill>
          <a:blip r:embed="rId3"/>
          <a:stretch>
            <a:fillRect/>
          </a:stretch>
        </p:blipFill>
        <p:spPr>
          <a:xfrm>
            <a:off x="4692190" y="2830071"/>
            <a:ext cx="7119981" cy="2420939"/>
          </a:xfrm>
          <a:prstGeom prst="rect">
            <a:avLst/>
          </a:prstGeom>
        </p:spPr>
      </p:pic>
    </p:spTree>
    <p:extLst>
      <p:ext uri="{BB962C8B-B14F-4D97-AF65-F5344CB8AC3E}">
        <p14:creationId xmlns:p14="http://schemas.microsoft.com/office/powerpoint/2010/main" val="1188051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BB057-4DC8-AA48-AAF3-1C2E4AC1AF1D}"/>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8BA20C12-BF0D-E34A-BA85-EAC170B683D4}"/>
              </a:ext>
            </a:extLst>
          </p:cNvPr>
          <p:cNvSpPr>
            <a:spLocks noGrp="1"/>
          </p:cNvSpPr>
          <p:nvPr>
            <p:ph idx="1"/>
          </p:nvPr>
        </p:nvSpPr>
        <p:spPr/>
        <p:txBody>
          <a:bodyPr/>
          <a:lstStyle/>
          <a:p>
            <a:r>
              <a:rPr lang="en-US" sz="2800" dirty="0">
                <a:hlinkClick r:id="rId2"/>
              </a:rPr>
              <a:t>https://arxiv.org/pdf/1912.08278.pdf</a:t>
            </a:r>
            <a:endParaRPr lang="en-US" sz="2800" dirty="0"/>
          </a:p>
          <a:p>
            <a:r>
              <a:rPr lang="en-US" sz="2800" dirty="0">
                <a:hlinkClick r:id="rId3"/>
              </a:rPr>
              <a:t>https://arxiv.org/abs/1804.00633</a:t>
            </a:r>
            <a:endParaRPr lang="en-US" sz="2800" dirty="0"/>
          </a:p>
          <a:p>
            <a:endParaRPr lang="en-US" dirty="0"/>
          </a:p>
        </p:txBody>
      </p:sp>
    </p:spTree>
    <p:extLst>
      <p:ext uri="{BB962C8B-B14F-4D97-AF65-F5344CB8AC3E}">
        <p14:creationId xmlns:p14="http://schemas.microsoft.com/office/powerpoint/2010/main" val="39561400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267</TotalTime>
  <Words>433</Words>
  <Application>Microsoft Macintosh PowerPoint</Application>
  <PresentationFormat>Widescreen</PresentationFormat>
  <Paragraphs>32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Cambria Math</vt:lpstr>
      <vt:lpstr>Century Gothic</vt:lpstr>
      <vt:lpstr>Wingdings 2</vt:lpstr>
      <vt:lpstr>Quotable</vt:lpstr>
      <vt:lpstr>Quantum Fourier Transfer Learning</vt:lpstr>
      <vt:lpstr>Supervised Learning</vt:lpstr>
      <vt:lpstr>The Quantum Neural Network</vt:lpstr>
      <vt:lpstr>Trainable layer circuit design </vt:lpstr>
      <vt:lpstr>Transfer Learning</vt:lpstr>
      <vt:lpstr>Quantum-to-quantum transfer learning</vt:lpstr>
      <vt:lpstr>Image to Frequency Space</vt:lpstr>
      <vt:lpstr>Quantum Fourier Transfer Learning</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Quantum Fourier Transfer Learning</dc:title>
  <dc:creator>Andrew Gianni Yates</dc:creator>
  <cp:lastModifiedBy>Yuyi He</cp:lastModifiedBy>
  <cp:revision>23</cp:revision>
  <dcterms:created xsi:type="dcterms:W3CDTF">2021-02-13T16:24:44Z</dcterms:created>
  <dcterms:modified xsi:type="dcterms:W3CDTF">2021-02-13T20:54:47Z</dcterms:modified>
</cp:coreProperties>
</file>