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5" r:id="rId6"/>
    <p:sldId id="296" r:id="rId7"/>
    <p:sldId id="297" r:id="rId8"/>
    <p:sldId id="304" r:id="rId9"/>
    <p:sldId id="298" r:id="rId10"/>
    <p:sldId id="299" r:id="rId11"/>
    <p:sldId id="300" r:id="rId12"/>
    <p:sldId id="301" r:id="rId13"/>
    <p:sldId id="302" r:id="rId14"/>
    <p:sldId id="303" r:id="rId15"/>
    <p:sldId id="309" r:id="rId16"/>
    <p:sldId id="306" r:id="rId17"/>
    <p:sldId id="308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2B221-68A8-54DB-9B16-9A97BDEA8706}" v="731" dt="2024-07-28T11:06:52.82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-53" y="-5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Andrew Zakhary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Andrew Zakhary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041" y="4497470"/>
            <a:ext cx="6465770" cy="1090886"/>
          </a:xfrm>
        </p:spPr>
        <p:txBody>
          <a:bodyPr/>
          <a:lstStyle/>
          <a:p>
            <a:r>
              <a:rPr lang="en-US" dirty="0"/>
              <a:t>Genetic Algorithm In HLS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Generating first generation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67E825-DC7E-870F-AAA9-ABE0544C425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572711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Generating first population based on availability.</a:t>
            </a:r>
          </a:p>
          <a:p>
            <a:r>
              <a:rPr lang="en-US" dirty="0"/>
              <a:t>Evaluating their fitness.</a:t>
            </a:r>
          </a:p>
        </p:txBody>
      </p:sp>
      <p:pic>
        <p:nvPicPr>
          <p:cNvPr id="6" name="Picture 5" descr="A table of tables with numbers and symbols&#10;&#10;Description automatically generated">
            <a:extLst>
              <a:ext uri="{FF2B5EF4-FFF2-40B4-BE49-F238E27FC236}">
                <a16:creationId xmlns:a16="http://schemas.microsoft.com/office/drawing/2014/main" id="{6C4446C4-AAB0-6E7F-0598-FEE4A8EB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816" y="242104"/>
            <a:ext cx="3890506" cy="6290284"/>
          </a:xfrm>
          <a:prstGeom prst="rect">
            <a:avLst/>
          </a:prstGeom>
        </p:spPr>
      </p:pic>
      <p:pic>
        <p:nvPicPr>
          <p:cNvPr id="7" name="Picture 6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D408D4C3-91BF-27CE-DF2B-D34ADF46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4802981"/>
            <a:ext cx="4457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Generating second generation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695BB-F200-F200-BDE0-5A751C43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43" y="1716720"/>
            <a:ext cx="5071475" cy="4029987"/>
          </a:xfrm>
          <a:prstGeom prst="rect">
            <a:avLst/>
          </a:prstGeom>
        </p:spPr>
      </p:pic>
      <p:pic>
        <p:nvPicPr>
          <p:cNvPr id="12" name="Content Placeholder 11" descr="A table with green and white text&#10;&#10;Description automatically generated">
            <a:extLst>
              <a:ext uri="{FF2B5EF4-FFF2-40B4-BE49-F238E27FC236}">
                <a16:creationId xmlns:a16="http://schemas.microsoft.com/office/drawing/2014/main" id="{88DC6650-0957-2382-3BC4-6065662D15E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659017" y="1695569"/>
            <a:ext cx="5084784" cy="4036903"/>
          </a:xfrm>
        </p:spPr>
      </p:pic>
    </p:spTree>
    <p:extLst>
      <p:ext uri="{BB962C8B-B14F-4D97-AF65-F5344CB8AC3E}">
        <p14:creationId xmlns:p14="http://schemas.microsoft.com/office/powerpoint/2010/main" val="116252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Generating second generation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Content Placeholder 11" descr="A table with green and white text&#10;&#10;Description automatically generated">
            <a:extLst>
              <a:ext uri="{FF2B5EF4-FFF2-40B4-BE49-F238E27FC236}">
                <a16:creationId xmlns:a16="http://schemas.microsoft.com/office/drawing/2014/main" id="{88DC6650-0957-2382-3BC4-6065662D15E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659017" y="1695569"/>
            <a:ext cx="5084784" cy="4036903"/>
          </a:xfrm>
        </p:spPr>
      </p:pic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FC867CB-306C-9305-A2E5-EED10E51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9" y="1695972"/>
            <a:ext cx="6143625" cy="3933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72EE31-9348-0D98-FD26-2AA1224CD5A9}"/>
              </a:ext>
            </a:extLst>
          </p:cNvPr>
          <p:cNvSpPr/>
          <p:nvPr/>
        </p:nvSpPr>
        <p:spPr>
          <a:xfrm>
            <a:off x="8608291" y="4423834"/>
            <a:ext cx="1371600" cy="526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A5C11-DE2B-F86D-24E5-119DF6545349}"/>
              </a:ext>
            </a:extLst>
          </p:cNvPr>
          <p:cNvSpPr/>
          <p:nvPr/>
        </p:nvSpPr>
        <p:spPr>
          <a:xfrm>
            <a:off x="447964" y="3426307"/>
            <a:ext cx="5444836" cy="49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Introducing mutation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Content Placeholder 12" descr="A table with different colored squares&#10;&#10;Description automatically generated">
            <a:extLst>
              <a:ext uri="{FF2B5EF4-FFF2-40B4-BE49-F238E27FC236}">
                <a16:creationId xmlns:a16="http://schemas.microsoft.com/office/drawing/2014/main" id="{AC61DE34-D648-8875-27D6-D2493E8BD91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572835" y="2825326"/>
            <a:ext cx="5518107" cy="2445446"/>
          </a:xfrm>
        </p:spPr>
      </p:pic>
      <p:pic>
        <p:nvPicPr>
          <p:cNvPr id="14" name="Picture 1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F6CD529-C4C1-6A90-C144-EE0E0679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61" y="2656431"/>
            <a:ext cx="6123532" cy="25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8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9F3D-5033-79B8-D48B-013616C2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609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1AAA07-C4F1-D891-069F-F5FA0A9B6F6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 is flexible in fitness assertion.</a:t>
            </a:r>
          </a:p>
          <a:p>
            <a:r>
              <a:rPr lang="en-US" dirty="0"/>
              <a:t>Generating invalid offspring can be tolerated depending on design.</a:t>
            </a:r>
          </a:p>
          <a:p>
            <a:r>
              <a:rPr lang="en-US" dirty="0"/>
              <a:t>Trade-off between larger populations vs more generations.</a:t>
            </a:r>
          </a:p>
          <a:p>
            <a:r>
              <a:rPr lang="en-US" dirty="0"/>
              <a:t>GA can be resource intensive in larger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Introduction - High level synthesis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2754-C892-DA74-B2F6-B39853B15D8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Synthesis.</a:t>
            </a:r>
          </a:p>
          <a:p>
            <a:endParaRPr lang="en-US" dirty="0"/>
          </a:p>
          <a:p>
            <a:r>
              <a:rPr lang="en-US" dirty="0"/>
              <a:t>Why is HLS needed.</a:t>
            </a:r>
          </a:p>
          <a:p>
            <a:endParaRPr lang="en-US" dirty="0"/>
          </a:p>
          <a:p>
            <a:r>
              <a:rPr lang="en-US" dirty="0"/>
              <a:t>How is HLS done.</a:t>
            </a:r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11DA2117-FBCB-BF10-5993-D3ECA8D6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05" y="1686015"/>
            <a:ext cx="3638276" cy="414611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2A37C-F6E6-3D9D-8880-F4BD50B4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Zakhary</a:t>
            </a:r>
          </a:p>
        </p:txBody>
      </p:sp>
    </p:spTree>
    <p:extLst>
      <p:ext uri="{BB962C8B-B14F-4D97-AF65-F5344CB8AC3E}">
        <p14:creationId xmlns:p14="http://schemas.microsoft.com/office/powerpoint/2010/main" val="222560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- </a:t>
            </a:r>
            <a:r>
              <a:rPr lang="en-US"/>
              <a:t>Genetic Algorithm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2754-C892-DA74-B2F6-B39853B15D8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Importance of Bio-mimicry.</a:t>
            </a:r>
          </a:p>
          <a:p>
            <a:endParaRPr lang="en-US" dirty="0"/>
          </a:p>
          <a:p>
            <a:r>
              <a:rPr lang="en-US" dirty="0"/>
              <a:t>GA as a search and optimize algorithm.</a:t>
            </a:r>
          </a:p>
          <a:p>
            <a:endParaRPr lang="en-US" dirty="0"/>
          </a:p>
          <a:p>
            <a:r>
              <a:rPr lang="en-US" dirty="0"/>
              <a:t>Evolution vs natural selection.</a:t>
            </a:r>
          </a:p>
          <a:p>
            <a:endParaRPr lang="en-US" dirty="0"/>
          </a:p>
          <a:p>
            <a:r>
              <a:rPr lang="en-US" dirty="0"/>
              <a:t>Cross-over vs mutation</a:t>
            </a:r>
          </a:p>
        </p:txBody>
      </p:sp>
      <p:pic>
        <p:nvPicPr>
          <p:cNvPr id="7" name="Picture 6" descr="Crossing Over">
            <a:extLst>
              <a:ext uri="{FF2B5EF4-FFF2-40B4-BE49-F238E27FC236}">
                <a16:creationId xmlns:a16="http://schemas.microsoft.com/office/drawing/2014/main" id="{BEF94F36-12F1-67BD-17E5-20D75557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948" y="1710191"/>
            <a:ext cx="4006241" cy="40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GA implementation in HLS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2754-C892-DA74-B2F6-B39853B15D8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Generating the first generation.</a:t>
            </a:r>
          </a:p>
          <a:p>
            <a:endParaRPr lang="en-US" dirty="0"/>
          </a:p>
          <a:p>
            <a:r>
              <a:rPr lang="en-US" dirty="0"/>
              <a:t>Generating the fitness function.</a:t>
            </a:r>
          </a:p>
          <a:p>
            <a:endParaRPr lang="en-US" dirty="0"/>
          </a:p>
          <a:p>
            <a:r>
              <a:rPr lang="en-US" dirty="0"/>
              <a:t>Applying evolution and natural selection.</a:t>
            </a:r>
          </a:p>
        </p:txBody>
      </p:sp>
    </p:spTree>
    <p:extLst>
      <p:ext uri="{BB962C8B-B14F-4D97-AF65-F5344CB8AC3E}">
        <p14:creationId xmlns:p14="http://schemas.microsoft.com/office/powerpoint/2010/main" val="16454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A53E-3509-18E7-97FF-E99271F7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621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HDL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2754-C892-DA74-B2F6-B39853B15D8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module </a:t>
            </a:r>
            <a:r>
              <a:rPr lang="en-US" sz="1800" err="1">
                <a:ea typeface="+mn-lt"/>
                <a:cs typeface="+mn-lt"/>
              </a:rPr>
              <a:t>diffEqn</a:t>
            </a:r>
            <a:r>
              <a:rPr lang="en-US" sz="1800" dirty="0">
                <a:ea typeface="+mn-lt"/>
                <a:cs typeface="+mn-lt"/>
              </a:rPr>
              <a:t> (x, dx, u, a, clock, y)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input x, dx, u, a, clock;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output y;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always @(posedge clock)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while (x&lt;a)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begin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x1=</a:t>
            </a:r>
            <a:r>
              <a:rPr lang="en-US" sz="1800" err="1">
                <a:ea typeface="+mn-lt"/>
                <a:cs typeface="+mn-lt"/>
              </a:rPr>
              <a:t>x+dx</a:t>
            </a:r>
            <a:r>
              <a:rPr lang="en-US" sz="1800" dirty="0">
                <a:ea typeface="+mn-lt"/>
                <a:cs typeface="+mn-lt"/>
              </a:rPr>
              <a:t>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u1=u-(3*x*u*dx)-(3*y*dx);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y1=y+(u*dx);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x=x1;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u=u1;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y=y1;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end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endmodule</a:t>
            </a:r>
            <a:endParaRPr lang="en-US" sz="1800"/>
          </a:p>
          <a:p>
            <a:pPr>
              <a:buNone/>
            </a:pPr>
            <a:br>
              <a:rPr lang="en-US" dirty="0"/>
            </a:b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98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CDFG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8E0C3B9B-747D-8687-DC40-56FA6F6B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17" y="719325"/>
            <a:ext cx="7394276" cy="542562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67E825-DC7E-870F-AAA9-ABE0544C42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CDFG Generated</a:t>
            </a:r>
          </a:p>
        </p:txBody>
      </p:sp>
    </p:spTree>
    <p:extLst>
      <p:ext uri="{BB962C8B-B14F-4D97-AF65-F5344CB8AC3E}">
        <p14:creationId xmlns:p14="http://schemas.microsoft.com/office/powerpoint/2010/main" val="408588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CDFG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8E0C3B9B-747D-8687-DC40-56FA6F6B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29" y="719325"/>
            <a:ext cx="7272652" cy="542562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67E825-DC7E-870F-AAA9-ABE0544C425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3501024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CDFG cleaned and split into time steps</a:t>
            </a:r>
          </a:p>
        </p:txBody>
      </p:sp>
    </p:spTree>
    <p:extLst>
      <p:ext uri="{BB962C8B-B14F-4D97-AF65-F5344CB8AC3E}">
        <p14:creationId xmlns:p14="http://schemas.microsoft.com/office/powerpoint/2010/main" val="121100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AF-7C6B-29AF-0FC8-DA08124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Simulation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5AAC-6139-7C35-3524-09D857D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047C-02A4-784F-74A4-8DE4008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Zakhary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73AF-AD07-932B-979D-348AFB7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67E825-DC7E-870F-AAA9-ABE0544C425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572711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constraints : 3 ALUs.</a:t>
            </a:r>
          </a:p>
          <a:p>
            <a:r>
              <a:rPr lang="en-US" dirty="0"/>
              <a:t>Analyzing dependencies</a:t>
            </a:r>
          </a:p>
          <a:p>
            <a:r>
              <a:rPr lang="en-US" dirty="0">
                <a:ea typeface="+mn-lt"/>
                <a:cs typeface="+mn-lt"/>
              </a:rPr>
              <a:t>Setting Fitness :  Maximum utilization of ALUs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2F84BC1-999E-29DF-95B7-8162764C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19" y="57150"/>
            <a:ext cx="6143625" cy="3933825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3F730F-2190-DB10-9223-CEAD049D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56" y="4536281"/>
            <a:ext cx="3790950" cy="1047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F496F-0F01-2823-94B1-E11F0B3B79CA}"/>
              </a:ext>
            </a:extLst>
          </p:cNvPr>
          <p:cNvSpPr txBox="1"/>
          <p:nvPr/>
        </p:nvSpPr>
        <p:spPr>
          <a:xfrm>
            <a:off x="7240783" y="5650901"/>
            <a:ext cx="3155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Fitness equation</a:t>
            </a:r>
          </a:p>
        </p:txBody>
      </p:sp>
    </p:spTree>
    <p:extLst>
      <p:ext uri="{BB962C8B-B14F-4D97-AF65-F5344CB8AC3E}">
        <p14:creationId xmlns:p14="http://schemas.microsoft.com/office/powerpoint/2010/main" val="2179509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Widescreen</PresentationFormat>
  <Paragraphs>290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Monoline</vt:lpstr>
      <vt:lpstr>Genetic Algorithm In HLS</vt:lpstr>
      <vt:lpstr>Introduction - High level synthesis</vt:lpstr>
      <vt:lpstr>Introduction - Genetic Algorithm</vt:lpstr>
      <vt:lpstr>GA implementation in HLS</vt:lpstr>
      <vt:lpstr>Example</vt:lpstr>
      <vt:lpstr>HDL code</vt:lpstr>
      <vt:lpstr>CDFG</vt:lpstr>
      <vt:lpstr>CDFG</vt:lpstr>
      <vt:lpstr>Simulation parameters</vt:lpstr>
      <vt:lpstr>Generating first generation</vt:lpstr>
      <vt:lpstr>Generating second generation</vt:lpstr>
      <vt:lpstr>Generating second generation</vt:lpstr>
      <vt:lpstr>Introducing mutation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246</cp:revision>
  <dcterms:created xsi:type="dcterms:W3CDTF">2024-07-27T14:09:28Z</dcterms:created>
  <dcterms:modified xsi:type="dcterms:W3CDTF">2024-07-28T11:10:42Z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