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7" r:id="rId8"/>
    <p:sldId id="268" r:id="rId9"/>
    <p:sldId id="270" r:id="rId10"/>
    <p:sldId id="264" r:id="rId11"/>
    <p:sldId id="263" r:id="rId12"/>
    <p:sldId id="271" r:id="rId13"/>
    <p:sldId id="265" r:id="rId14"/>
    <p:sldId id="266" r:id="rId15"/>
    <p:sldId id="274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arv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arv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arv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'Rubro Negra'!$A$3</c:f>
              <c:strCache>
                <c:ptCount val="1"/>
                <c:pt idx="0">
                  <c:v>Árvore Rubro Negra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6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'Rubro Negra'!$B$2:$D$2</c:f>
              <c:strCache>
                <c:ptCount val="3"/>
                <c:pt idx="0">
                  <c:v>Tempo de Inserçao (milissegundos)</c:v>
                </c:pt>
                <c:pt idx="1">
                  <c:v>Tempo de Busca (nano segundos)</c:v>
                </c:pt>
                <c:pt idx="2">
                  <c:v>Tempo de Deleção (nano)</c:v>
                </c:pt>
              </c:strCache>
            </c:strRef>
          </c:cat>
          <c:val>
            <c:numRef>
              <c:f>'Rubro Negra'!$B$3:$D$3</c:f>
              <c:numCache>
                <c:formatCode>General</c:formatCode>
                <c:ptCount val="3"/>
                <c:pt idx="0">
                  <c:v>14745</c:v>
                </c:pt>
                <c:pt idx="1">
                  <c:v>7899</c:v>
                </c:pt>
                <c:pt idx="2">
                  <c:v>85111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E9-4A70-8C83-7FDA1D5240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5182399"/>
        <c:axId val="1855186559"/>
      </c:barChart>
      <c:catAx>
        <c:axId val="185518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5186559"/>
        <c:crosses val="autoZero"/>
        <c:auto val="1"/>
        <c:lblAlgn val="ctr"/>
        <c:lblOffset val="100"/>
        <c:noMultiLvlLbl val="0"/>
      </c:catAx>
      <c:valAx>
        <c:axId val="185518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5182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3224852201624932E-2"/>
          <c:y val="0.15005351805788822"/>
          <c:w val="0.89089065419091862"/>
          <c:h val="0.785068503956237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Árvore Binária de Busca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6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Sheet2!$B$2:$D$2</c:f>
              <c:strCache>
                <c:ptCount val="3"/>
                <c:pt idx="0">
                  <c:v>Tempo de Inserçao (milissegundos)</c:v>
                </c:pt>
                <c:pt idx="1">
                  <c:v>Tempo de Busca (nano segundos)</c:v>
                </c:pt>
                <c:pt idx="2">
                  <c:v>Tempo de Deleção (milissegundos)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13495</c:v>
                </c:pt>
                <c:pt idx="1">
                  <c:v>9429</c:v>
                </c:pt>
                <c:pt idx="2">
                  <c:v>12437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9-4B96-A0BC-ECA9251119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3257247"/>
        <c:axId val="1853257663"/>
      </c:barChart>
      <c:catAx>
        <c:axId val="185325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3257663"/>
        <c:crosses val="autoZero"/>
        <c:auto val="1"/>
        <c:lblAlgn val="ctr"/>
        <c:lblOffset val="100"/>
        <c:noMultiLvlLbl val="0"/>
      </c:catAx>
      <c:valAx>
        <c:axId val="1853257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3257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Comparação</a:t>
            </a:r>
          </a:p>
        </c:rich>
      </c:tx>
      <c:layout>
        <c:manualLayout>
          <c:xMode val="edge"/>
          <c:yMode val="edge"/>
          <c:x val="0.43815891412625807"/>
          <c:y val="2.1390374331550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252614751449806E-2"/>
          <c:y val="8.2861493458355889E-2"/>
          <c:w val="0.89035513513642761"/>
          <c:h val="0.70351734108102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Comparação!$A$3</c:f>
              <c:strCache>
                <c:ptCount val="1"/>
                <c:pt idx="0">
                  <c:v>ABB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2">
                    <a:tint val="65000"/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Comparação!$B$2:$F$2</c:f>
              <c:strCache>
                <c:ptCount val="3"/>
                <c:pt idx="0">
                  <c:v>Tempo de Inserçao (milissegundos)</c:v>
                </c:pt>
                <c:pt idx="1">
                  <c:v>Tempo de Busca (nano segundos)</c:v>
                </c:pt>
                <c:pt idx="2">
                  <c:v>Tempo de Deleção (milissegundos)</c:v>
                </c:pt>
              </c:strCache>
            </c:strRef>
          </c:cat>
          <c:val>
            <c:numRef>
              <c:f>Comparação!$B$3:$F$3</c:f>
              <c:numCache>
                <c:formatCode>General</c:formatCode>
                <c:ptCount val="5"/>
                <c:pt idx="0">
                  <c:v>13495</c:v>
                </c:pt>
                <c:pt idx="1">
                  <c:v>9429</c:v>
                </c:pt>
                <c:pt idx="2">
                  <c:v>12437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E-4AEC-9E65-11ED58D03C4F}"/>
            </c:ext>
          </c:extLst>
        </c:ser>
        <c:ser>
          <c:idx val="1"/>
          <c:order val="1"/>
          <c:tx>
            <c:strRef>
              <c:f>Comparação!$A$4</c:f>
              <c:strCache>
                <c:ptCount val="1"/>
                <c:pt idx="0">
                  <c:v>ARB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2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dLbl>
              <c:idx val="2"/>
              <c:layout>
                <c:manualLayout>
                  <c:x val="1.155651859877212E-2"/>
                  <c:y val="-8.622279387442111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3EE-4AEC-9E65-11ED58D03C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Comparação!$B$2:$F$2</c:f>
              <c:strCache>
                <c:ptCount val="3"/>
                <c:pt idx="0">
                  <c:v>Tempo de Inserçao (milissegundos)</c:v>
                </c:pt>
                <c:pt idx="1">
                  <c:v>Tempo de Busca (nano segundos)</c:v>
                </c:pt>
                <c:pt idx="2">
                  <c:v>Tempo de Deleção (milissegundos)</c:v>
                </c:pt>
              </c:strCache>
            </c:strRef>
          </c:cat>
          <c:val>
            <c:numRef>
              <c:f>Comparação!$B$4:$F$4</c:f>
              <c:numCache>
                <c:formatCode>General</c:formatCode>
                <c:ptCount val="5"/>
                <c:pt idx="0">
                  <c:v>14745</c:v>
                </c:pt>
                <c:pt idx="1">
                  <c:v>7899</c:v>
                </c:pt>
                <c:pt idx="2">
                  <c:v>8.5111000000000006E-2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EE-4AEC-9E65-11ED58D03C4F}"/>
            </c:ext>
          </c:extLst>
        </c:ser>
        <c:ser>
          <c:idx val="2"/>
          <c:order val="2"/>
          <c:tx>
            <c:strRef>
              <c:f>Comparação!$A$5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2">
                    <a:shade val="65000"/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Comparação!$B$2:$F$2</c:f>
              <c:strCache>
                <c:ptCount val="3"/>
                <c:pt idx="0">
                  <c:v>Tempo de Inserçao (milissegundos)</c:v>
                </c:pt>
                <c:pt idx="1">
                  <c:v>Tempo de Busca (nano segundos)</c:v>
                </c:pt>
                <c:pt idx="2">
                  <c:v>Tempo de Deleção (milissegundos)</c:v>
                </c:pt>
              </c:strCache>
            </c:strRef>
          </c:cat>
          <c:val>
            <c:numRef>
              <c:f>Comparação!$B$5:$F$5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D3EE-4AEC-9E65-11ED58D03C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09682847"/>
        <c:axId val="1809683679"/>
      </c:barChart>
      <c:catAx>
        <c:axId val="1809682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9683679"/>
        <c:crosses val="autoZero"/>
        <c:auto val="1"/>
        <c:lblAlgn val="ctr"/>
        <c:lblOffset val="100"/>
        <c:noMultiLvlLbl val="0"/>
      </c:catAx>
      <c:valAx>
        <c:axId val="180968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9682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6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16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4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193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929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7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1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47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762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57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63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F831D1-A37D-4E87-BA26-244CCFBF7966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53C565-0A03-40C1-88A1-3180ADED77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986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945688" cy="1679332"/>
          </a:xfrm>
        </p:spPr>
        <p:txBody>
          <a:bodyPr/>
          <a:lstStyle/>
          <a:p>
            <a:r>
              <a:rPr lang="pt-BR" dirty="0" smtClean="0"/>
              <a:t>Árvore rubro negra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Alunos: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André Lucas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Caetano Santos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Fernando Queiroz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Paulo Vieira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33" y="5350933"/>
            <a:ext cx="4991824" cy="150706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233" y="150722"/>
            <a:ext cx="8534400" cy="441373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Implementação: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" y="1629141"/>
            <a:ext cx="3000375" cy="1149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33" y="1477153"/>
            <a:ext cx="4661125" cy="17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96" y="187859"/>
            <a:ext cx="2665570" cy="1507067"/>
          </a:xfrm>
        </p:spPr>
        <p:txBody>
          <a:bodyPr/>
          <a:lstStyle/>
          <a:p>
            <a:r>
              <a:rPr lang="pt-BR" dirty="0" smtClean="0"/>
              <a:t>Inserção: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 código de inserção é recursivo. A operação desce pela árvore até achar o nó certo e depois volta, desempilhando as chamadas recursivas e fazendo as rotações e inversões de cores necessárias.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Utiliza de rotações para manter a árvore balanceada sempre que for adicionado um novo nó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Implementação: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67569"/>
            <a:ext cx="6419973" cy="35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4" y="386112"/>
            <a:ext cx="8534400" cy="1507067"/>
          </a:xfrm>
        </p:spPr>
        <p:txBody>
          <a:bodyPr/>
          <a:lstStyle/>
          <a:p>
            <a:r>
              <a:rPr lang="pt-BR" dirty="0" smtClean="0"/>
              <a:t>Desempenho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014" y="2308634"/>
            <a:ext cx="8534400" cy="4309449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Foram realizados testes com as árvores Binária de </a:t>
            </a:r>
            <a:r>
              <a:rPr lang="pt-BR" dirty="0" smtClean="0">
                <a:solidFill>
                  <a:schemeClr val="tx1"/>
                </a:solidFill>
              </a:rPr>
              <a:t>Busca e </a:t>
            </a:r>
            <a:r>
              <a:rPr lang="pt-BR" dirty="0" smtClean="0">
                <a:solidFill>
                  <a:schemeClr val="tx1"/>
                </a:solidFill>
              </a:rPr>
              <a:t>Rubro Negra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Foram testados os principais métodos: inserção, deleção e busca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Foi feito um gráfico para comparar o desempenho das referidas </a:t>
            </a:r>
            <a:r>
              <a:rPr lang="pt-BR" dirty="0" smtClean="0">
                <a:solidFill>
                  <a:schemeClr val="tx1"/>
                </a:solidFill>
              </a:rPr>
              <a:t>árvores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2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812465"/>
              </p:ext>
            </p:extLst>
          </p:nvPr>
        </p:nvGraphicFramePr>
        <p:xfrm>
          <a:off x="684212" y="685799"/>
          <a:ext cx="9281823" cy="5188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2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837619"/>
              </p:ext>
            </p:extLst>
          </p:nvPr>
        </p:nvGraphicFramePr>
        <p:xfrm>
          <a:off x="684212" y="685799"/>
          <a:ext cx="9115569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8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05020"/>
              </p:ext>
            </p:extLst>
          </p:nvPr>
        </p:nvGraphicFramePr>
        <p:xfrm>
          <a:off x="684212" y="685799"/>
          <a:ext cx="9521969" cy="547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27" y="-8792"/>
            <a:ext cx="4037258" cy="1429892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27" y="1421100"/>
            <a:ext cx="7809157" cy="3534507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9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9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8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</a:rPr>
              <a:t>É uma árvore binária de busca balanceada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</a:rPr>
              <a:t>A estrutura foi criada em 1972 por um professor de informática chamado Rudolf Bayer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</a:rPr>
              <a:t>Originalmente era chamada de árvore binária de busca simétrica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</a:rPr>
              <a:t>Possuem um bit extra para armazenar a cor de cada nó, que pode ser vermelho ou preto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</a:rPr>
              <a:t>A árvore rubro negra é uma </a:t>
            </a:r>
            <a:r>
              <a:rPr lang="pt-BR" sz="8000" dirty="0" smtClean="0">
                <a:solidFill>
                  <a:schemeClr val="tx1"/>
                </a:solidFill>
              </a:rPr>
              <a:t>arvore binaria de busca </a:t>
            </a:r>
            <a:r>
              <a:rPr lang="pt-BR" sz="8000" dirty="0" smtClean="0">
                <a:solidFill>
                  <a:schemeClr val="tx1"/>
                </a:solidFill>
              </a:rPr>
              <a:t>que insere e remove de forma inteligente para assegurar que a árvore permaneça aproximadamente balanceada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</a:rPr>
              <a:t>Pode-se buscar, inserir e remover em tempo O(log n), onde n é o número total de elementos da árvore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45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35" y="0"/>
            <a:ext cx="8534400" cy="1507067"/>
          </a:xfrm>
        </p:spPr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35" y="2259623"/>
            <a:ext cx="8978534" cy="2655278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 smtClean="0">
                <a:solidFill>
                  <a:schemeClr val="tx1"/>
                </a:solidFill>
              </a:rPr>
              <a:t>Cada nó possui um atributo de cor, vermelho ou preto</a:t>
            </a:r>
          </a:p>
          <a:p>
            <a:r>
              <a:rPr lang="pt-BR" sz="2200" dirty="0" smtClean="0">
                <a:solidFill>
                  <a:schemeClr val="tx1"/>
                </a:solidFill>
              </a:rPr>
              <a:t>1- Um nó é vermelho ou preto</a:t>
            </a:r>
          </a:p>
          <a:p>
            <a:r>
              <a:rPr lang="pt-BR" sz="2200" dirty="0" smtClean="0">
                <a:solidFill>
                  <a:schemeClr val="tx1"/>
                </a:solidFill>
              </a:rPr>
              <a:t>2- A raiz é preta</a:t>
            </a:r>
          </a:p>
          <a:p>
            <a:r>
              <a:rPr lang="pt-BR" sz="2200" dirty="0" smtClean="0">
                <a:solidFill>
                  <a:schemeClr val="tx1"/>
                </a:solidFill>
              </a:rPr>
              <a:t>3- Todas as folhas (null) são pretas</a:t>
            </a:r>
          </a:p>
          <a:p>
            <a:r>
              <a:rPr lang="pt-BR" sz="2200" dirty="0" smtClean="0">
                <a:solidFill>
                  <a:schemeClr val="tx1"/>
                </a:solidFill>
              </a:rPr>
              <a:t>4- Os filhos de todos os nós vermelhos são pretos</a:t>
            </a:r>
            <a:endParaRPr lang="pt-BR" sz="2200" dirty="0">
              <a:solidFill>
                <a:schemeClr val="tx1"/>
              </a:solidFill>
            </a:endParaRPr>
          </a:p>
          <a:p>
            <a:r>
              <a:rPr lang="pt-BR" sz="2200" dirty="0" smtClean="0">
                <a:solidFill>
                  <a:schemeClr val="tx1"/>
                </a:solidFill>
              </a:rPr>
              <a:t>5- Todo </a:t>
            </a:r>
            <a:r>
              <a:rPr lang="pt-BR" sz="2200" dirty="0">
                <a:solidFill>
                  <a:schemeClr val="tx1"/>
                </a:solidFill>
              </a:rPr>
              <a:t>caminho de um dado nó para qualquer de seus nós folhas descendentes contem o mesmo número de nós pretos.</a:t>
            </a:r>
            <a:endParaRPr lang="pt-BR" sz="2200" dirty="0" smtClean="0">
              <a:solidFill>
                <a:schemeClr val="tx1"/>
              </a:solidFill>
            </a:endParaRP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 raiz sempre irá ser preta, é uma regra utilizada em algumas definições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Um nó que satisfaz as 5 condições anteriores é denominado equilibrado, caso contrário é dito desequilibrado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Em uma árvore rubro negra todos os nós estão equilibrados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Um caminho não pode possuir nós vermelhos consecutivos, isso devido a regra de nº 4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 caminho mais curto possível tem todos os nós pretos, enquanto o caminho mais longo irá alternar entre nós pretos e vermelhos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7441" y="655093"/>
            <a:ext cx="11267179" cy="5150283"/>
          </a:xfrm>
        </p:spPr>
        <p:txBody>
          <a:bodyPr/>
          <a:lstStyle/>
          <a:p>
            <a:pPr algn="r"/>
            <a:r>
              <a:rPr lang="pt-BR" sz="1000" dirty="0">
                <a:solidFill>
                  <a:schemeClr val="tx1"/>
                </a:solidFill>
              </a:rPr>
              <a:t>1- Um nó é vermelho ou preto</a:t>
            </a:r>
          </a:p>
          <a:p>
            <a:pPr algn="r"/>
            <a:r>
              <a:rPr lang="pt-BR" sz="1000" dirty="0">
                <a:solidFill>
                  <a:schemeClr val="tx1"/>
                </a:solidFill>
              </a:rPr>
              <a:t>2- A raiz é preta</a:t>
            </a:r>
          </a:p>
          <a:p>
            <a:pPr algn="r"/>
            <a:r>
              <a:rPr lang="pt-BR" sz="1000" dirty="0" smtClean="0">
                <a:solidFill>
                  <a:schemeClr val="tx1"/>
                </a:solidFill>
              </a:rPr>
              <a:t>3- Todas as folhas (null) são pretas</a:t>
            </a:r>
          </a:p>
          <a:p>
            <a:pPr algn="r"/>
            <a:r>
              <a:rPr lang="pt-BR" sz="1000" dirty="0" smtClean="0">
                <a:solidFill>
                  <a:schemeClr val="tx1"/>
                </a:solidFill>
              </a:rPr>
              <a:t>4- </a:t>
            </a:r>
            <a:r>
              <a:rPr lang="pt-BR" sz="1000" dirty="0">
                <a:solidFill>
                  <a:schemeClr val="tx1"/>
                </a:solidFill>
              </a:rPr>
              <a:t>Os filhos de todos os nós vermelhos são pretos</a:t>
            </a:r>
          </a:p>
          <a:p>
            <a:pPr algn="r"/>
            <a:r>
              <a:rPr lang="pt-BR" sz="1000" dirty="0">
                <a:solidFill>
                  <a:schemeClr val="tx1"/>
                </a:solidFill>
              </a:rPr>
              <a:t>5- Todo caminho de um dado nó para qualquer de seus nós folhas </a:t>
            </a:r>
          </a:p>
          <a:p>
            <a:pPr marL="0" indent="0" algn="r">
              <a:buNone/>
            </a:pPr>
            <a:r>
              <a:rPr lang="pt-BR" sz="1000" dirty="0" smtClean="0">
                <a:solidFill>
                  <a:schemeClr val="tx1"/>
                </a:solidFill>
              </a:rPr>
              <a:t>descendentes </a:t>
            </a:r>
            <a:r>
              <a:rPr lang="pt-BR" sz="1000" dirty="0">
                <a:solidFill>
                  <a:schemeClr val="tx1"/>
                </a:solidFill>
              </a:rPr>
              <a:t>contem o mesmo número de nós pretos.</a:t>
            </a:r>
          </a:p>
          <a:p>
            <a:pPr algn="r"/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" y="914401"/>
            <a:ext cx="7151428" cy="4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4097"/>
            <a:ext cx="8534400" cy="1507067"/>
          </a:xfrm>
        </p:spPr>
        <p:txBody>
          <a:bodyPr/>
          <a:lstStyle/>
          <a:p>
            <a:r>
              <a:rPr lang="pt-BR" dirty="0" smtClean="0"/>
              <a:t>MetódoS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48966"/>
            <a:ext cx="8534400" cy="456361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Principais Métodos:</a:t>
            </a:r>
          </a:p>
          <a:p>
            <a:r>
              <a:rPr lang="pt-BR" dirty="0">
                <a:solidFill>
                  <a:schemeClr val="tx1"/>
                </a:solidFill>
              </a:rPr>
              <a:t>Rotações</a:t>
            </a:r>
          </a:p>
          <a:p>
            <a:r>
              <a:rPr lang="pt-BR" dirty="0">
                <a:solidFill>
                  <a:schemeClr val="tx1"/>
                </a:solidFill>
              </a:rPr>
              <a:t>Inversão de </a:t>
            </a:r>
            <a:r>
              <a:rPr lang="pt-BR" dirty="0" smtClean="0">
                <a:solidFill>
                  <a:schemeClr val="tx1"/>
                </a:solidFill>
              </a:rPr>
              <a:t>Cores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Inserção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8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677" y="80683"/>
            <a:ext cx="8534400" cy="895264"/>
          </a:xfrm>
        </p:spPr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677" y="1547446"/>
            <a:ext cx="8534400" cy="3615267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Durante a operação de inserção, podemos ter, temporariamente um link rubro inclinado para direita ou dois links rubros incididos no mesmo nó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As rotações podem ser para esquerda ou direita 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93" y="3274060"/>
            <a:ext cx="3986090" cy="30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I</a:t>
            </a:r>
            <a:r>
              <a:rPr lang="pt-BR" dirty="0" smtClean="0">
                <a:solidFill>
                  <a:schemeClr val="tx1"/>
                </a:solidFill>
              </a:rPr>
              <a:t>mplementação: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1" y="872633"/>
            <a:ext cx="5013203" cy="2135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79" y="890955"/>
            <a:ext cx="4226768" cy="21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97" y="0"/>
            <a:ext cx="6669926" cy="1608992"/>
          </a:xfrm>
        </p:spPr>
        <p:txBody>
          <a:bodyPr/>
          <a:lstStyle/>
          <a:p>
            <a:r>
              <a:rPr lang="pt-BR" dirty="0" smtClean="0"/>
              <a:t>Inversão de cores: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97" y="1608992"/>
            <a:ext cx="8534400" cy="448821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A cor rubra é retirada de 2 links que partem da raiz e passa para o link que entra na raiz. Diz-se que a cor rubra passa para cima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7" y="2964758"/>
            <a:ext cx="2926328" cy="29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1270</TotalTime>
  <Words>484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Slice</vt:lpstr>
      <vt:lpstr>Árvore rubro negra</vt:lpstr>
      <vt:lpstr>introdução</vt:lpstr>
      <vt:lpstr>propriedades</vt:lpstr>
      <vt:lpstr>PowerPoint Presentation</vt:lpstr>
      <vt:lpstr>PowerPoint Presentation</vt:lpstr>
      <vt:lpstr>MetódoS</vt:lpstr>
      <vt:lpstr>Rotações</vt:lpstr>
      <vt:lpstr>PowerPoint Presentation</vt:lpstr>
      <vt:lpstr>Inversão de cores:</vt:lpstr>
      <vt:lpstr>PowerPoint Presentation</vt:lpstr>
      <vt:lpstr>Inserção:</vt:lpstr>
      <vt:lpstr>PowerPoint Presentation</vt:lpstr>
      <vt:lpstr>Desempenho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rubro negra</dc:title>
  <dc:creator>André Lucas</dc:creator>
  <cp:lastModifiedBy>André Lucas</cp:lastModifiedBy>
  <cp:revision>50</cp:revision>
  <dcterms:created xsi:type="dcterms:W3CDTF">2019-05-18T23:06:59Z</dcterms:created>
  <dcterms:modified xsi:type="dcterms:W3CDTF">2019-05-27T20:02:16Z</dcterms:modified>
</cp:coreProperties>
</file>