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826FD-BF4C-43B3-B4C6-23F5B3B8E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4803AB-9C40-4F17-949B-A401DDDA9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34E9B2-0765-427F-9DE2-CD100A20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6E93-F89F-42E4-826C-C2D56E0992D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21F9BC-56EE-4658-8E23-CCED8F6F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8FD685-E380-4CE9-A25E-15176239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3ED5-4833-4756-8874-D8E0AFF2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1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3060F-2764-4976-9744-0D0C1C72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21D9BF-F144-4128-B137-64A41F676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2FC4DF-BD29-4D10-A250-1431DF46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6E93-F89F-42E4-826C-C2D56E0992D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A2694B-0E3C-4549-B7FE-C6A040A5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EEAF63-6E35-4C43-901B-F4243CF3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3ED5-4833-4756-8874-D8E0AFF2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24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B4508EF-C598-420B-93EE-B79B72E0B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E9EEAF-B6C5-427E-A65A-BC96D22A0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3E33C0-E798-40E6-981B-E52F4BE9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6E93-F89F-42E4-826C-C2D56E0992D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C8F2BF-7B8F-4F7B-A39D-E12889B8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C7CDA1-7BE5-4D7A-B4E2-4FC545D4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3ED5-4833-4756-8874-D8E0AFF2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2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ABCC5-254D-4C7A-9D81-04857252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08662C-EBA4-4220-B131-040284C17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62AA05-96B5-47BD-B419-FE204E42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6E93-F89F-42E4-826C-C2D56E0992D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2F23E-72EA-45DB-829F-0A3B7978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1F91B7-272B-449D-B409-923DF4DB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3ED5-4833-4756-8874-D8E0AFF2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76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E20F3-43AE-4004-9981-53C06ECAB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95AB63-9D12-4659-BC47-7E0873936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BB54E8-111A-48CD-9F2F-0F79A7F8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6E93-F89F-42E4-826C-C2D56E0992D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1AB180-0EBC-43B2-9AB1-03997F78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974327-9781-46E5-9455-04956F8C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3ED5-4833-4756-8874-D8E0AFF2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89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389D0-AE67-4B56-A379-13BFC100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2ACAB3-62BF-48FE-9C63-3D3C4DDC4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0050D0-8282-4A4E-9917-A72AF5608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EFF36F-2127-433F-95A0-E1838D812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6E93-F89F-42E4-826C-C2D56E0992D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F18A10-4F25-47E2-87D2-E766EE23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76B292-05C3-4D0E-B0EA-6095C615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3ED5-4833-4756-8874-D8E0AFF2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14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1737CB-7379-4534-B5F1-416D0183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A7D42B-F890-4685-97DD-CB727BB91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D50CFC-8D18-4249-B431-ADD7277B8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5AEB70-CEC3-4D75-92B3-1FF48FC80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7FB230-8B5F-4138-AE28-96A3EC7B4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38DD808-97FB-4A0D-80DA-06CCC4D1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6E93-F89F-42E4-826C-C2D56E0992D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D82217C-CD91-4F7E-A404-4C6F903E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BE8DC68-C154-4C24-B43E-ED596951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3ED5-4833-4756-8874-D8E0AFF2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92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B56C0-A959-48F2-AC73-407CE68E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F78B716-BE93-44F7-8255-4890901C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6E93-F89F-42E4-826C-C2D56E0992D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F3DD018-2AD6-4846-936C-343A6DEF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22E5294-046D-4049-9D82-F9049DECA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3ED5-4833-4756-8874-D8E0AFF2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34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F4C9DB8-4275-40AC-BEE4-EE809B5D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6E93-F89F-42E4-826C-C2D56E0992D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DF65AF7-7EE1-44BE-914A-DCD3AD68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0A595B-69E4-4612-BF42-B62CFF7D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3ED5-4833-4756-8874-D8E0AFF2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90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41734-9256-465A-9BFF-BD02070B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019BD2-C18D-467B-A551-52EAAEB43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C13AB5-7CFD-4DE5-BB9E-D4C516A83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CC76F4-A02C-44C9-A7B3-B9A88C28D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6E93-F89F-42E4-826C-C2D56E0992D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D43AB8-9F22-4443-97F3-6A79C39A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F989B0-EAE8-470B-AF37-94B75FE9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3ED5-4833-4756-8874-D8E0AFF2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34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38369-49BB-4F74-8B9B-FB861F4B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D6D651-D9F4-41A2-B583-0D11AE8F5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6E6143-BA8B-495D-8C03-D244FEA7E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7C4309-2CE2-45B0-A9EB-7AC7F229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6E93-F89F-42E4-826C-C2D56E0992D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2269B6-3E37-4E3E-84ED-8FE89B7D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E1222D-D88A-4209-A1FF-0C650B7E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3ED5-4833-4756-8874-D8E0AFF2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60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2F17E-D0E9-4744-8E7C-7125F594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B2089F-D480-4495-8990-EC46795C8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52E3C1-7541-4BB7-8760-6D82BB9F4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D6E93-F89F-42E4-826C-C2D56E0992D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EBCBAC-3D7E-4A67-98D8-F1EDB8515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08AFB9-E9AE-4372-9F77-9BD5C1E0B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F3ED5-4833-4756-8874-D8E0AFF2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8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tnami/bitnami-docker-postgresql-repmgr" TargetMode="External"/><Relationship Id="rId7" Type="http://schemas.openxmlformats.org/officeDocument/2006/relationships/hyperlink" Target="https://github.com/zabbix/zabbix-docker" TargetMode="External"/><Relationship Id="rId2" Type="http://schemas.openxmlformats.org/officeDocument/2006/relationships/hyperlink" Target="https://github.com/prometheus/blackbox_expor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quay.io/repository/prometheus/prometheus" TargetMode="External"/><Relationship Id="rId5" Type="http://schemas.openxmlformats.org/officeDocument/2006/relationships/hyperlink" Target="https://github.com/pgpool/pgpool2_exporter" TargetMode="External"/><Relationship Id="rId4" Type="http://schemas.openxmlformats.org/officeDocument/2006/relationships/hyperlink" Target="https://github.com/bitnami/bitnami-docker-pgpoo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62D18-3DCD-4994-A134-D1D442F81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6B829D-63A1-46A8-AB50-948D62C9E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Кластер </a:t>
            </a:r>
            <a:r>
              <a:rPr lang="en-US" dirty="0"/>
              <a:t>Zabbix </a:t>
            </a:r>
            <a:r>
              <a:rPr lang="ru-RU" dirty="0"/>
              <a:t>поставленный на мониторинг в </a:t>
            </a:r>
            <a:r>
              <a:rPr lang="en-US" dirty="0"/>
              <a:t>Prometheus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12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10BEF-3353-44CF-BE74-D3677EC9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890849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Цели итогового проекта: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955716-3311-4723-9BC2-9A2C60A06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844553"/>
            <a:ext cx="10515600" cy="223917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Создать кластер высокой доступности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Zabbix</a:t>
            </a:r>
          </a:p>
          <a:p>
            <a:pPr marL="342900" indent="-342900">
              <a:buFontTx/>
              <a:buChar char="-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Создать кластер с репликацией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PostgreSQL</a:t>
            </a:r>
          </a:p>
          <a:p>
            <a:pPr marL="342900" indent="-342900">
              <a:buFontTx/>
              <a:buChar char="-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Поставить компоненты кластеров на мониторинг в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Prometheus</a:t>
            </a:r>
          </a:p>
          <a:p>
            <a:pPr marL="342900" indent="-342900">
              <a:buFontTx/>
              <a:buChar char="-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Создать дашборд статусов компонентов кластера в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Grafana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98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5FBE4-320E-48EB-9E8F-7580792D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D809115-3808-4A5E-B876-A2FE03A5C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471" y="365125"/>
            <a:ext cx="5134034" cy="6350672"/>
          </a:xfrm>
        </p:spPr>
      </p:pic>
    </p:spTree>
    <p:extLst>
      <p:ext uri="{BB962C8B-B14F-4D97-AF65-F5344CB8AC3E}">
        <p14:creationId xmlns:p14="http://schemas.microsoft.com/office/powerpoint/2010/main" val="323798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09D5C-16E5-4A30-AA1F-FF411564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компонентов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A7277E8-34CA-43A4-9BD3-60E1E6D7C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415667"/>
              </p:ext>
            </p:extLst>
          </p:nvPr>
        </p:nvGraphicFramePr>
        <p:xfrm>
          <a:off x="746620" y="1409350"/>
          <a:ext cx="10515599" cy="49914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636">
                  <a:extLst>
                    <a:ext uri="{9D8B030D-6E8A-4147-A177-3AD203B41FA5}">
                      <a16:colId xmlns:a16="http://schemas.microsoft.com/office/drawing/2014/main" val="1333331514"/>
                    </a:ext>
                  </a:extLst>
                </a:gridCol>
                <a:gridCol w="1032782">
                  <a:extLst>
                    <a:ext uri="{9D8B030D-6E8A-4147-A177-3AD203B41FA5}">
                      <a16:colId xmlns:a16="http://schemas.microsoft.com/office/drawing/2014/main" val="804305225"/>
                    </a:ext>
                  </a:extLst>
                </a:gridCol>
                <a:gridCol w="1543957">
                  <a:extLst>
                    <a:ext uri="{9D8B030D-6E8A-4147-A177-3AD203B41FA5}">
                      <a16:colId xmlns:a16="http://schemas.microsoft.com/office/drawing/2014/main" val="3234473340"/>
                    </a:ext>
                  </a:extLst>
                </a:gridCol>
                <a:gridCol w="1032782">
                  <a:extLst>
                    <a:ext uri="{9D8B030D-6E8A-4147-A177-3AD203B41FA5}">
                      <a16:colId xmlns:a16="http://schemas.microsoft.com/office/drawing/2014/main" val="2112060552"/>
                    </a:ext>
                  </a:extLst>
                </a:gridCol>
                <a:gridCol w="1950811">
                  <a:extLst>
                    <a:ext uri="{9D8B030D-6E8A-4147-A177-3AD203B41FA5}">
                      <a16:colId xmlns:a16="http://schemas.microsoft.com/office/drawing/2014/main" val="2202238701"/>
                    </a:ext>
                  </a:extLst>
                </a:gridCol>
                <a:gridCol w="1105807">
                  <a:extLst>
                    <a:ext uri="{9D8B030D-6E8A-4147-A177-3AD203B41FA5}">
                      <a16:colId xmlns:a16="http://schemas.microsoft.com/office/drawing/2014/main" val="4256942621"/>
                    </a:ext>
                  </a:extLst>
                </a:gridCol>
                <a:gridCol w="2409824">
                  <a:extLst>
                    <a:ext uri="{9D8B030D-6E8A-4147-A177-3AD203B41FA5}">
                      <a16:colId xmlns:a16="http://schemas.microsoft.com/office/drawing/2014/main" val="1889858990"/>
                    </a:ext>
                  </a:extLst>
                </a:gridCol>
              </a:tblGrid>
              <a:tr h="17804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Компонент</a:t>
                      </a:r>
                      <a:endParaRPr lang="ru-RU" sz="1000" b="1" i="0" u="none" strike="noStrike" dirty="0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0" marR="6740" marT="674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Роль</a:t>
                      </a:r>
                      <a:endParaRPr lang="ru-RU" sz="1000" b="1" i="0" u="none" strike="noStrike" dirty="0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0" marR="6740" marT="674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Образ</a:t>
                      </a:r>
                      <a:endParaRPr lang="ru-RU" sz="1000" b="1" i="0" u="none" strike="noStrike" dirty="0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0" marR="6740" marT="674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Мониторинг</a:t>
                      </a:r>
                      <a:endParaRPr lang="ru-RU" sz="1000" b="1" i="0" u="none" strike="noStrike" dirty="0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0" marR="6740" marT="674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>
                          <a:effectLst/>
                        </a:rPr>
                        <a:t>Способ мониторинга</a:t>
                      </a:r>
                      <a:endParaRPr lang="ru-RU" sz="1000" b="1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0" marR="6740" marT="674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Директория</a:t>
                      </a:r>
                      <a:endParaRPr lang="ru-RU" sz="1000" b="1" i="0" u="none" strike="noStrike" dirty="0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0" marR="6740" marT="674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Файл переменных окружения</a:t>
                      </a:r>
                      <a:endParaRPr lang="ru-RU" sz="1000" b="1" i="0" u="none" strike="noStrike" dirty="0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0" marR="6740" marT="674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32224"/>
                  </a:ext>
                </a:extLst>
              </a:tr>
              <a:tr h="3633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alertmanager</a:t>
                      </a:r>
                      <a:endParaRPr lang="en-US" sz="900" b="0" i="0" u="none" strike="noStrike" dirty="0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События из </a:t>
                      </a:r>
                      <a:r>
                        <a:rPr lang="en-US" sz="900" u="none" strike="noStrike">
                          <a:effectLst/>
                        </a:rPr>
                        <a:t>Prometheus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prom/alertmanager:latest</a:t>
                      </a:r>
                      <a:endParaRPr lang="en-US" sz="900" b="0" i="0" u="none" strike="noStrike" dirty="0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---</a:t>
                      </a:r>
                      <a:endParaRPr lang="ru-RU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</a:rPr>
                        <a:t>---</a:t>
                      </a:r>
                      <a:endParaRPr lang="ru-RU" sz="900" b="0" i="0" u="none" strike="noStrike" dirty="0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alertmanager</a:t>
                      </a:r>
                      <a:endParaRPr lang="en-US" sz="900" b="0" i="0" u="none" strike="noStrike" dirty="0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---</a:t>
                      </a:r>
                      <a:endParaRPr lang="ru-RU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extLst>
                  <a:ext uri="{0D108BD9-81ED-4DB2-BD59-A6C34878D82A}">
                    <a16:rowId xmlns:a16="http://schemas.microsoft.com/office/drawing/2014/main" val="3432975678"/>
                  </a:ext>
                </a:extLst>
              </a:tr>
              <a:tr h="2268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blackbox-exporter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Проверки </a:t>
                      </a:r>
                      <a:r>
                        <a:rPr lang="en-US" sz="900" u="none" strike="noStrike">
                          <a:effectLst/>
                        </a:rPr>
                        <a:t>http, tcp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hlinkClick r:id="rId2"/>
                        </a:rPr>
                        <a:t>prom/blackbox-exporter</a:t>
                      </a:r>
                      <a:endParaRPr lang="en-US" sz="9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---</a:t>
                      </a:r>
                      <a:endParaRPr lang="ru-RU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---</a:t>
                      </a:r>
                      <a:endParaRPr lang="ru-RU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blackbox-config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---</a:t>
                      </a:r>
                      <a:endParaRPr lang="ru-RU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extLst>
                  <a:ext uri="{0D108BD9-81ED-4DB2-BD59-A6C34878D82A}">
                    <a16:rowId xmlns:a16="http://schemas.microsoft.com/office/drawing/2014/main" val="1631964456"/>
                  </a:ext>
                </a:extLst>
              </a:tr>
              <a:tr h="3633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grafana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Система визуализации</a:t>
                      </a:r>
                      <a:endParaRPr lang="ru-RU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grafana/grafana:latest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---</a:t>
                      </a:r>
                      <a:endParaRPr lang="ru-RU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---</a:t>
                      </a:r>
                      <a:endParaRPr lang="ru-RU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grafana_provisioning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---</a:t>
                      </a:r>
                      <a:endParaRPr lang="ru-RU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extLst>
                  <a:ext uri="{0D108BD9-81ED-4DB2-BD59-A6C34878D82A}">
                    <a16:rowId xmlns:a16="http://schemas.microsoft.com/office/drawing/2014/main" val="4160419251"/>
                  </a:ext>
                </a:extLst>
              </a:tr>
              <a:tr h="2268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haproxy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Балансировщик</a:t>
                      </a:r>
                      <a:endParaRPr lang="ru-RU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haproxy:latest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Prometheus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blackbox-exporter http:80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haproxy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---</a:t>
                      </a:r>
                      <a:endParaRPr lang="ru-RU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extLst>
                  <a:ext uri="{0D108BD9-81ED-4DB2-BD59-A6C34878D82A}">
                    <a16:rowId xmlns:a16="http://schemas.microsoft.com/office/drawing/2014/main" val="1257377305"/>
                  </a:ext>
                </a:extLst>
              </a:tr>
              <a:tr h="3633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pg-0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СУБД </a:t>
                      </a:r>
                      <a:r>
                        <a:rPr lang="en-US" sz="900" u="none" strike="noStrike">
                          <a:effectLst/>
                        </a:rPr>
                        <a:t>Zabbix primary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hlinkClick r:id="rId3"/>
                        </a:rPr>
                        <a:t>bitnami/postgresql-repmgr:14</a:t>
                      </a:r>
                      <a:endParaRPr lang="en-US" sz="9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Prometheus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blackbox-exporter tcp:5432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data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env_vars/.env_pg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extLst>
                  <a:ext uri="{0D108BD9-81ED-4DB2-BD59-A6C34878D82A}">
                    <a16:rowId xmlns:a16="http://schemas.microsoft.com/office/drawing/2014/main" val="2648788388"/>
                  </a:ext>
                </a:extLst>
              </a:tr>
              <a:tr h="3633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pg-1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СУБД </a:t>
                      </a:r>
                      <a:r>
                        <a:rPr lang="en-US" sz="900" u="none" strike="noStrike">
                          <a:effectLst/>
                        </a:rPr>
                        <a:t>Zabbix standby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hlinkClick r:id="rId3"/>
                        </a:rPr>
                        <a:t>bitnami/postgresql-repmgr:14</a:t>
                      </a:r>
                      <a:endParaRPr lang="en-US" sz="9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Prometheus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blackbox-exporter tcp:5432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data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env_vars/.env_pg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extLst>
                  <a:ext uri="{0D108BD9-81ED-4DB2-BD59-A6C34878D82A}">
                    <a16:rowId xmlns:a16="http://schemas.microsoft.com/office/drawing/2014/main" val="4067106229"/>
                  </a:ext>
                </a:extLst>
              </a:tr>
              <a:tr h="3633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pgpool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Балансировщик </a:t>
                      </a:r>
                      <a:r>
                        <a:rPr lang="en-US" sz="900" u="none" strike="noStrike">
                          <a:effectLst/>
                        </a:rPr>
                        <a:t>PostgreSQL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hlinkClick r:id="rId4"/>
                        </a:rPr>
                        <a:t>bitnami/pgpool:4</a:t>
                      </a:r>
                      <a:endParaRPr lang="en-US" sz="9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Prometheus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pgpool2-exporter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pgpool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env_vars/.env_pgpool2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extLst>
                  <a:ext uri="{0D108BD9-81ED-4DB2-BD59-A6C34878D82A}">
                    <a16:rowId xmlns:a16="http://schemas.microsoft.com/office/drawing/2014/main" val="2554406609"/>
                  </a:ext>
                </a:extLst>
              </a:tr>
              <a:tr h="3633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pgpool2-exporter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Мониторинг </a:t>
                      </a:r>
                      <a:r>
                        <a:rPr lang="en-US" sz="900" u="none" strike="noStrike">
                          <a:effectLst/>
                        </a:rPr>
                        <a:t>pgpool2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hlinkClick r:id="rId5"/>
                        </a:rPr>
                        <a:t>pgpool/pgpool2_exporter</a:t>
                      </a:r>
                      <a:endParaRPr lang="en-US" sz="9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---</a:t>
                      </a:r>
                      <a:endParaRPr lang="ru-RU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---</a:t>
                      </a:r>
                      <a:endParaRPr lang="ru-RU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---</a:t>
                      </a:r>
                      <a:endParaRPr lang="ru-RU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900" u="none" strike="noStrike">
                          <a:effectLst/>
                        </a:rPr>
                        <a:t>env_vars/.env_pgpool2_exporter</a:t>
                      </a:r>
                      <a:endParaRPr lang="sv-SE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extLst>
                  <a:ext uri="{0D108BD9-81ED-4DB2-BD59-A6C34878D82A}">
                    <a16:rowId xmlns:a16="http://schemas.microsoft.com/office/drawing/2014/main" val="3634639976"/>
                  </a:ext>
                </a:extLst>
              </a:tr>
              <a:tr h="3633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prometheus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Система мониторинга</a:t>
                      </a:r>
                      <a:endParaRPr lang="ru-RU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hlinkClick r:id="rId6"/>
                        </a:rPr>
                        <a:t>quay.io/prometheus/prometheus:latest</a:t>
                      </a:r>
                      <a:endParaRPr lang="en-US" sz="9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---</a:t>
                      </a:r>
                      <a:endParaRPr lang="ru-RU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---</a:t>
                      </a:r>
                      <a:endParaRPr lang="ru-RU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prometheus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---</a:t>
                      </a:r>
                      <a:endParaRPr lang="ru-RU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extLst>
                  <a:ext uri="{0D108BD9-81ED-4DB2-BD59-A6C34878D82A}">
                    <a16:rowId xmlns:a16="http://schemas.microsoft.com/office/drawing/2014/main" val="479457546"/>
                  </a:ext>
                </a:extLst>
              </a:tr>
              <a:tr h="3633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zabbix-server-1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Zabbix Backend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hlinkClick r:id="rId7"/>
                        </a:rPr>
                        <a:t>zabbix-server-pgsql:ol-6.0-latest</a:t>
                      </a:r>
                      <a:endParaRPr lang="en-US" sz="9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Prometheus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blackbox-exporter tcp:10051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zbx_env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env_vars/.env_db_pgsql, env_vars/.env_srv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extLst>
                  <a:ext uri="{0D108BD9-81ED-4DB2-BD59-A6C34878D82A}">
                    <a16:rowId xmlns:a16="http://schemas.microsoft.com/office/drawing/2014/main" val="3028117337"/>
                  </a:ext>
                </a:extLst>
              </a:tr>
              <a:tr h="3633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zabbix-server-2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Zabbix Backend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hlinkClick r:id="rId7"/>
                        </a:rPr>
                        <a:t>zabbix-server-pgsql:ol-6.0-latest</a:t>
                      </a:r>
                      <a:endParaRPr lang="en-US" sz="9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Prometheus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blackbox-exporter tcp:10051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zbx_env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env_vars/.env_db_pgsql, env_vars/.env_srv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extLst>
                  <a:ext uri="{0D108BD9-81ED-4DB2-BD59-A6C34878D82A}">
                    <a16:rowId xmlns:a16="http://schemas.microsoft.com/office/drawing/2014/main" val="976065508"/>
                  </a:ext>
                </a:extLst>
              </a:tr>
              <a:tr h="3633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zabbix-web-1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Zabbix Frontend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hlinkClick r:id="rId7"/>
                        </a:rPr>
                        <a:t>zabbix-web-nginx-pgsql:ol-6.0-latest</a:t>
                      </a:r>
                      <a:endParaRPr lang="en-US" sz="9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Prometheus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blackbox-exporter http:8080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zbx_env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env_vars/.env_db_pgsql, env_vars/.env_web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extLst>
                  <a:ext uri="{0D108BD9-81ED-4DB2-BD59-A6C34878D82A}">
                    <a16:rowId xmlns:a16="http://schemas.microsoft.com/office/drawing/2014/main" val="2580565645"/>
                  </a:ext>
                </a:extLst>
              </a:tr>
              <a:tr h="3633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zabbix-web-2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Zabbix Frontend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hlinkClick r:id="rId7"/>
                        </a:rPr>
                        <a:t>zabbix-web-nginx-pgsql:ol-6.0-latest</a:t>
                      </a:r>
                      <a:endParaRPr lang="en-US" sz="9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Prometheus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blackbox-exporter http:8080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zbx_env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env_vars/.env_db_pgsql, env_vars/.env_web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extLst>
                  <a:ext uri="{0D108BD9-81ED-4DB2-BD59-A6C34878D82A}">
                    <a16:rowId xmlns:a16="http://schemas.microsoft.com/office/drawing/2014/main" val="2988369531"/>
                  </a:ext>
                </a:extLst>
              </a:tr>
              <a:tr h="3633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zabbix-web-service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Сервис генерации отчетов </a:t>
                      </a:r>
                      <a:r>
                        <a:rPr lang="en-US" sz="900" u="none" strike="noStrike">
                          <a:effectLst/>
                        </a:rPr>
                        <a:t>Zabbix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hlinkClick r:id="rId7"/>
                        </a:rPr>
                        <a:t>zabbix-web-service:ol-6.0-latest</a:t>
                      </a:r>
                      <a:endParaRPr lang="en-US" sz="9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---</a:t>
                      </a:r>
                      <a:endParaRPr lang="ru-RU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---</a:t>
                      </a:r>
                      <a:endParaRPr lang="ru-RU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zbx_env</a:t>
                      </a:r>
                      <a:endParaRPr lang="en-US" sz="900" b="0" i="0" u="none" strike="noStrike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env_vars/.env_web_service</a:t>
                      </a:r>
                      <a:endParaRPr lang="en-US" sz="900" b="0" i="0" u="none" strike="noStrike" dirty="0">
                        <a:solidFill>
                          <a:srgbClr val="24292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60" marR="6740" marT="40440" marB="40440" anchor="ctr"/>
                </a:tc>
                <a:extLst>
                  <a:ext uri="{0D108BD9-81ED-4DB2-BD59-A6C34878D82A}">
                    <a16:rowId xmlns:a16="http://schemas.microsoft.com/office/drawing/2014/main" val="912941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16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7E1A9-9A6E-455A-91BA-FFE53F8E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docker-compose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3D2961-0396-4342-9B83-39D9BC68E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160" y="1228164"/>
            <a:ext cx="6699351" cy="5564246"/>
          </a:xfrm>
        </p:spPr>
      </p:pic>
    </p:spTree>
    <p:extLst>
      <p:ext uri="{BB962C8B-B14F-4D97-AF65-F5344CB8AC3E}">
        <p14:creationId xmlns:p14="http://schemas.microsoft.com/office/powerpoint/2010/main" val="133885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FF696-466B-493D-9886-E6724AC4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Prometheus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8C63856-5B51-45D3-ADEF-2191C53E8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9903"/>
            <a:ext cx="10515600" cy="4122782"/>
          </a:xfrm>
        </p:spPr>
      </p:pic>
    </p:spTree>
    <p:extLst>
      <p:ext uri="{BB962C8B-B14F-4D97-AF65-F5344CB8AC3E}">
        <p14:creationId xmlns:p14="http://schemas.microsoft.com/office/powerpoint/2010/main" val="312413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80B30-F71D-42B9-895B-9DA9E474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Дашборд в </a:t>
            </a:r>
            <a:r>
              <a:rPr lang="en-US" dirty="0"/>
              <a:t>Grafana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44F3BC1-1E06-461A-A3F5-6756C8CD4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2402"/>
            <a:ext cx="10515600" cy="3477784"/>
          </a:xfrm>
        </p:spPr>
      </p:pic>
    </p:spTree>
    <p:extLst>
      <p:ext uri="{BB962C8B-B14F-4D97-AF65-F5344CB8AC3E}">
        <p14:creationId xmlns:p14="http://schemas.microsoft.com/office/powerpoint/2010/main" val="247815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15A8D-DAB8-4CB8-A99C-B1FD0A54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оповещения в </a:t>
            </a:r>
            <a:r>
              <a:rPr lang="en-US" dirty="0"/>
              <a:t>Telegram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F89BDE-A9A5-4CC0-B404-B59DD7F05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865" y="2910529"/>
            <a:ext cx="4620270" cy="2181529"/>
          </a:xfrm>
        </p:spPr>
      </p:pic>
    </p:spTree>
    <p:extLst>
      <p:ext uri="{BB962C8B-B14F-4D97-AF65-F5344CB8AC3E}">
        <p14:creationId xmlns:p14="http://schemas.microsoft.com/office/powerpoint/2010/main" val="34779881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357</Words>
  <Application>Microsoft Office PowerPoint</Application>
  <PresentationFormat>Широкоэкранный</PresentationFormat>
  <Paragraphs>118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Итоговый проект</vt:lpstr>
      <vt:lpstr>Цели итогового проекта:</vt:lpstr>
      <vt:lpstr>Архитектура</vt:lpstr>
      <vt:lpstr>Описание компонентов</vt:lpstr>
      <vt:lpstr>Схема docker-compose</vt:lpstr>
      <vt:lpstr>Правила в Prometheus</vt:lpstr>
      <vt:lpstr>Дашборд в Grafana</vt:lpstr>
      <vt:lpstr>Пример оповещения в Telegram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</dc:title>
  <dc:creator>Ananev Andrey</dc:creator>
  <cp:lastModifiedBy>Ananev Andrey</cp:lastModifiedBy>
  <cp:revision>3</cp:revision>
  <cp:lastPrinted>2022-06-17T18:15:48Z</cp:lastPrinted>
  <dcterms:created xsi:type="dcterms:W3CDTF">2022-06-17T18:00:15Z</dcterms:created>
  <dcterms:modified xsi:type="dcterms:W3CDTF">2022-06-17T18:17:18Z</dcterms:modified>
</cp:coreProperties>
</file>