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6"/>
  </p:sldMasterIdLst>
  <p:sldIdLst>
    <p:sldId id="260" r:id="rId7"/>
    <p:sldId id="261" r:id="rId8"/>
    <p:sldId id="284" r:id="rId9"/>
    <p:sldId id="262" r:id="rId10"/>
    <p:sldId id="263" r:id="rId11"/>
    <p:sldId id="269" r:id="rId12"/>
    <p:sldId id="271" r:id="rId13"/>
    <p:sldId id="285" r:id="rId14"/>
    <p:sldId id="272" r:id="rId15"/>
    <p:sldId id="274" r:id="rId16"/>
    <p:sldId id="277" r:id="rId17"/>
    <p:sldId id="275" r:id="rId18"/>
    <p:sldId id="278" r:id="rId19"/>
    <p:sldId id="286" r:id="rId20"/>
    <p:sldId id="268" r:id="rId21"/>
    <p:sldId id="279" r:id="rId22"/>
    <p:sldId id="287" r:id="rId23"/>
    <p:sldId id="280" r:id="rId24"/>
    <p:sldId id="282" r:id="rId25"/>
    <p:sldId id="281" r:id="rId26"/>
    <p:sldId id="276" r:id="rId27"/>
    <p:sldId id="283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C6F962-F544-4FF3-81FA-F65C7F18248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</dgm:pt>
    <dgm:pt modelId="{5B23E6E0-BEC7-46E7-BDC9-32C77D261475}">
      <dgm:prSet phldrT="[Текст]"/>
      <dgm:spPr/>
      <dgm:t>
        <a:bodyPr/>
        <a:lstStyle/>
        <a:p>
          <a:r>
            <a:rPr lang="ru-RU" dirty="0" smtClean="0"/>
            <a:t>Аналитические панели </a:t>
          </a:r>
          <a:r>
            <a:rPr lang="en-US" dirty="0" smtClean="0"/>
            <a:t>(Dashboard)</a:t>
          </a:r>
          <a:endParaRPr lang="ru-RU" dirty="0"/>
        </a:p>
      </dgm:t>
    </dgm:pt>
    <dgm:pt modelId="{5A0B0AAA-F976-4042-A64B-DC051167B587}" type="parTrans" cxnId="{5E58A88B-557F-41CD-B9AE-D5073C557C3C}">
      <dgm:prSet/>
      <dgm:spPr/>
      <dgm:t>
        <a:bodyPr/>
        <a:lstStyle/>
        <a:p>
          <a:endParaRPr lang="ru-RU"/>
        </a:p>
      </dgm:t>
    </dgm:pt>
    <dgm:pt modelId="{2B9DDB60-1F83-4C73-A191-21BC2C0D0BCA}" type="sibTrans" cxnId="{5E58A88B-557F-41CD-B9AE-D5073C557C3C}">
      <dgm:prSet/>
      <dgm:spPr/>
      <dgm:t>
        <a:bodyPr/>
        <a:lstStyle/>
        <a:p>
          <a:endParaRPr lang="ru-RU"/>
        </a:p>
      </dgm:t>
    </dgm:pt>
    <dgm:pt modelId="{B794DF10-A5AD-4D23-91AA-42099BCB7FB2}">
      <dgm:prSet phldrT="[Текст]"/>
      <dgm:spPr/>
      <dgm:t>
        <a:bodyPr/>
        <a:lstStyle/>
        <a:p>
          <a:r>
            <a:rPr lang="ru-RU" dirty="0" smtClean="0"/>
            <a:t>Навигационные формы</a:t>
          </a:r>
          <a:endParaRPr lang="ru-RU" dirty="0"/>
        </a:p>
      </dgm:t>
    </dgm:pt>
    <dgm:pt modelId="{372F9D58-CF01-4F12-A5FC-C7AE2DB607C1}" type="parTrans" cxnId="{69974C7D-3690-4AF0-8DB3-A6C91A6B6A6E}">
      <dgm:prSet/>
      <dgm:spPr/>
      <dgm:t>
        <a:bodyPr/>
        <a:lstStyle/>
        <a:p>
          <a:endParaRPr lang="ru-RU"/>
        </a:p>
      </dgm:t>
    </dgm:pt>
    <dgm:pt modelId="{622CFC63-EBB0-4827-8D5A-CE8E676F7D4A}" type="sibTrans" cxnId="{69974C7D-3690-4AF0-8DB3-A6C91A6B6A6E}">
      <dgm:prSet/>
      <dgm:spPr/>
      <dgm:t>
        <a:bodyPr/>
        <a:lstStyle/>
        <a:p>
          <a:endParaRPr lang="ru-RU"/>
        </a:p>
      </dgm:t>
    </dgm:pt>
    <dgm:pt modelId="{007C034C-F0DD-4DA9-B866-AD8F968FF06F}">
      <dgm:prSet phldrT="[Текст]"/>
      <dgm:spPr/>
      <dgm:t>
        <a:bodyPr/>
        <a:lstStyle/>
        <a:p>
          <a:r>
            <a:rPr lang="ru-RU" dirty="0" smtClean="0"/>
            <a:t>Регламентированная отчетность</a:t>
          </a:r>
          <a:endParaRPr lang="ru-RU" dirty="0"/>
        </a:p>
      </dgm:t>
    </dgm:pt>
    <dgm:pt modelId="{756DE5D9-DF92-47B2-A3DF-A3773C6B62A0}" type="parTrans" cxnId="{5B471B2D-9006-404C-8817-E8E82ADEF612}">
      <dgm:prSet/>
      <dgm:spPr/>
      <dgm:t>
        <a:bodyPr/>
        <a:lstStyle/>
        <a:p>
          <a:endParaRPr lang="ru-RU"/>
        </a:p>
      </dgm:t>
    </dgm:pt>
    <dgm:pt modelId="{FF79CA79-F2C9-42CE-8C81-A210A6651BBB}" type="sibTrans" cxnId="{5B471B2D-9006-404C-8817-E8E82ADEF612}">
      <dgm:prSet/>
      <dgm:spPr/>
      <dgm:t>
        <a:bodyPr/>
        <a:lstStyle/>
        <a:p>
          <a:endParaRPr lang="ru-RU"/>
        </a:p>
      </dgm:t>
    </dgm:pt>
    <dgm:pt modelId="{123B6178-2ACD-40F0-A763-39D7C6C925B4}">
      <dgm:prSet phldrT="[Текст]"/>
      <dgm:spPr/>
      <dgm:t>
        <a:bodyPr/>
        <a:lstStyle/>
        <a:p>
          <a:r>
            <a:rPr lang="ru-RU" dirty="0" smtClean="0"/>
            <a:t>Генератор отчетов</a:t>
          </a:r>
          <a:endParaRPr lang="ru-RU" dirty="0"/>
        </a:p>
      </dgm:t>
    </dgm:pt>
    <dgm:pt modelId="{565D5B9C-DB3D-4FFC-ACE3-9DB357F8B5E4}" type="parTrans" cxnId="{F0AAD1F8-EF6B-4102-92F6-80A2A8397414}">
      <dgm:prSet/>
      <dgm:spPr/>
      <dgm:t>
        <a:bodyPr/>
        <a:lstStyle/>
        <a:p>
          <a:endParaRPr lang="ru-RU"/>
        </a:p>
      </dgm:t>
    </dgm:pt>
    <dgm:pt modelId="{E8CC52EC-29C3-4B42-8BCD-A3BE8C2F4D57}" type="sibTrans" cxnId="{F0AAD1F8-EF6B-4102-92F6-80A2A8397414}">
      <dgm:prSet/>
      <dgm:spPr/>
      <dgm:t>
        <a:bodyPr/>
        <a:lstStyle/>
        <a:p>
          <a:endParaRPr lang="ru-RU"/>
        </a:p>
      </dgm:t>
    </dgm:pt>
    <dgm:pt modelId="{8BCC2F4E-FC2B-42FB-8459-4795BFA19468}" type="pres">
      <dgm:prSet presAssocID="{D5C6F962-F544-4FF3-81FA-F65C7F182485}" presName="Name0" presStyleCnt="0">
        <dgm:presLayoutVars>
          <dgm:chMax val="7"/>
          <dgm:chPref val="7"/>
          <dgm:dir/>
        </dgm:presLayoutVars>
      </dgm:prSet>
      <dgm:spPr/>
    </dgm:pt>
    <dgm:pt modelId="{BAC3CB5C-04FE-4392-9703-514E9699DDFE}" type="pres">
      <dgm:prSet presAssocID="{D5C6F962-F544-4FF3-81FA-F65C7F182485}" presName="Name1" presStyleCnt="0"/>
      <dgm:spPr/>
    </dgm:pt>
    <dgm:pt modelId="{055B35FD-E054-41C6-880C-A1F86B8985A7}" type="pres">
      <dgm:prSet presAssocID="{D5C6F962-F544-4FF3-81FA-F65C7F182485}" presName="cycle" presStyleCnt="0"/>
      <dgm:spPr/>
    </dgm:pt>
    <dgm:pt modelId="{868E5F75-1B8A-4893-94CE-0EC84F147145}" type="pres">
      <dgm:prSet presAssocID="{D5C6F962-F544-4FF3-81FA-F65C7F182485}" presName="srcNode" presStyleLbl="node1" presStyleIdx="0" presStyleCnt="4"/>
      <dgm:spPr/>
    </dgm:pt>
    <dgm:pt modelId="{B92E6ABD-095B-492E-864E-2C52BB5A8E8E}" type="pres">
      <dgm:prSet presAssocID="{D5C6F962-F544-4FF3-81FA-F65C7F182485}" presName="conn" presStyleLbl="parChTrans1D2" presStyleIdx="0" presStyleCnt="1"/>
      <dgm:spPr/>
      <dgm:t>
        <a:bodyPr/>
        <a:lstStyle/>
        <a:p>
          <a:endParaRPr lang="ru-RU"/>
        </a:p>
      </dgm:t>
    </dgm:pt>
    <dgm:pt modelId="{E9537A4F-F785-4CE6-AFCA-EC7504521356}" type="pres">
      <dgm:prSet presAssocID="{D5C6F962-F544-4FF3-81FA-F65C7F182485}" presName="extraNode" presStyleLbl="node1" presStyleIdx="0" presStyleCnt="4"/>
      <dgm:spPr/>
    </dgm:pt>
    <dgm:pt modelId="{8A077280-A5A4-44A2-BC58-F213CD705CC7}" type="pres">
      <dgm:prSet presAssocID="{D5C6F962-F544-4FF3-81FA-F65C7F182485}" presName="dstNode" presStyleLbl="node1" presStyleIdx="0" presStyleCnt="4"/>
      <dgm:spPr/>
    </dgm:pt>
    <dgm:pt modelId="{B20D363C-05AF-444F-9DCE-D3A549D93367}" type="pres">
      <dgm:prSet presAssocID="{007C034C-F0DD-4DA9-B866-AD8F968FF06F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647DD2-EF03-4A18-9C2D-5A16BFCE8D8F}" type="pres">
      <dgm:prSet presAssocID="{007C034C-F0DD-4DA9-B866-AD8F968FF06F}" presName="accent_1" presStyleCnt="0"/>
      <dgm:spPr/>
    </dgm:pt>
    <dgm:pt modelId="{8BD55D3D-56DD-4505-81AB-1B4FEB73A661}" type="pres">
      <dgm:prSet presAssocID="{007C034C-F0DD-4DA9-B866-AD8F968FF06F}" presName="accentRepeatNode" presStyleLbl="solidFgAcc1" presStyleIdx="0" presStyleCnt="4"/>
      <dgm:spPr/>
    </dgm:pt>
    <dgm:pt modelId="{0AC46B22-DEE2-4E67-82B5-DBDBD2B444DA}" type="pres">
      <dgm:prSet presAssocID="{123B6178-2ACD-40F0-A763-39D7C6C925B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63A12A-F20B-4565-B183-33E288C6B529}" type="pres">
      <dgm:prSet presAssocID="{123B6178-2ACD-40F0-A763-39D7C6C925B4}" presName="accent_2" presStyleCnt="0"/>
      <dgm:spPr/>
    </dgm:pt>
    <dgm:pt modelId="{6678F403-2226-4615-B234-8483A73E05D8}" type="pres">
      <dgm:prSet presAssocID="{123B6178-2ACD-40F0-A763-39D7C6C925B4}" presName="accentRepeatNode" presStyleLbl="solidFgAcc1" presStyleIdx="1" presStyleCnt="4"/>
      <dgm:spPr/>
    </dgm:pt>
    <dgm:pt modelId="{018C88B5-B8D5-464F-96F8-755598C767BC}" type="pres">
      <dgm:prSet presAssocID="{5B23E6E0-BEC7-46E7-BDC9-32C77D26147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5E4006-AD5C-4CA3-A6CB-517D0925CD7F}" type="pres">
      <dgm:prSet presAssocID="{5B23E6E0-BEC7-46E7-BDC9-32C77D261475}" presName="accent_3" presStyleCnt="0"/>
      <dgm:spPr/>
    </dgm:pt>
    <dgm:pt modelId="{61E7BEC6-C67B-4A5F-9112-F966A2550CC5}" type="pres">
      <dgm:prSet presAssocID="{5B23E6E0-BEC7-46E7-BDC9-32C77D261475}" presName="accentRepeatNode" presStyleLbl="solidFgAcc1" presStyleIdx="2" presStyleCnt="4"/>
      <dgm:spPr/>
    </dgm:pt>
    <dgm:pt modelId="{B770D030-5B08-4564-8BC6-FB6C9B8BCBEE}" type="pres">
      <dgm:prSet presAssocID="{B794DF10-A5AD-4D23-91AA-42099BCB7FB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C63330-9B3B-4459-8E07-21C7BF115325}" type="pres">
      <dgm:prSet presAssocID="{B794DF10-A5AD-4D23-91AA-42099BCB7FB2}" presName="accent_4" presStyleCnt="0"/>
      <dgm:spPr/>
    </dgm:pt>
    <dgm:pt modelId="{B820BD5E-09C1-4DF9-BE27-1E7B0130ABBC}" type="pres">
      <dgm:prSet presAssocID="{B794DF10-A5AD-4D23-91AA-42099BCB7FB2}" presName="accentRepeatNode" presStyleLbl="solidFgAcc1" presStyleIdx="3" presStyleCnt="4"/>
      <dgm:spPr/>
    </dgm:pt>
  </dgm:ptLst>
  <dgm:cxnLst>
    <dgm:cxn modelId="{5E58A88B-557F-41CD-B9AE-D5073C557C3C}" srcId="{D5C6F962-F544-4FF3-81FA-F65C7F182485}" destId="{5B23E6E0-BEC7-46E7-BDC9-32C77D261475}" srcOrd="2" destOrd="0" parTransId="{5A0B0AAA-F976-4042-A64B-DC051167B587}" sibTransId="{2B9DDB60-1F83-4C73-A191-21BC2C0D0BCA}"/>
    <dgm:cxn modelId="{A2BC4603-64BA-4313-891C-6A3EEA58D203}" type="presOf" srcId="{123B6178-2ACD-40F0-A763-39D7C6C925B4}" destId="{0AC46B22-DEE2-4E67-82B5-DBDBD2B444DA}" srcOrd="0" destOrd="0" presId="urn:microsoft.com/office/officeart/2008/layout/VerticalCurvedList"/>
    <dgm:cxn modelId="{FEC4EDB6-F1EC-4152-AA7A-6B5B408141E5}" type="presOf" srcId="{B794DF10-A5AD-4D23-91AA-42099BCB7FB2}" destId="{B770D030-5B08-4564-8BC6-FB6C9B8BCBEE}" srcOrd="0" destOrd="0" presId="urn:microsoft.com/office/officeart/2008/layout/VerticalCurvedList"/>
    <dgm:cxn modelId="{F0AAD1F8-EF6B-4102-92F6-80A2A8397414}" srcId="{D5C6F962-F544-4FF3-81FA-F65C7F182485}" destId="{123B6178-2ACD-40F0-A763-39D7C6C925B4}" srcOrd="1" destOrd="0" parTransId="{565D5B9C-DB3D-4FFC-ACE3-9DB357F8B5E4}" sibTransId="{E8CC52EC-29C3-4B42-8BCD-A3BE8C2F4D57}"/>
    <dgm:cxn modelId="{9E366059-C5CE-4500-A9E1-AA534AD3A4CF}" type="presOf" srcId="{007C034C-F0DD-4DA9-B866-AD8F968FF06F}" destId="{B20D363C-05AF-444F-9DCE-D3A549D93367}" srcOrd="0" destOrd="0" presId="urn:microsoft.com/office/officeart/2008/layout/VerticalCurvedList"/>
    <dgm:cxn modelId="{7179A621-D1E6-4257-824B-7793E0BF3910}" type="presOf" srcId="{5B23E6E0-BEC7-46E7-BDC9-32C77D261475}" destId="{018C88B5-B8D5-464F-96F8-755598C767BC}" srcOrd="0" destOrd="0" presId="urn:microsoft.com/office/officeart/2008/layout/VerticalCurvedList"/>
    <dgm:cxn modelId="{5B471B2D-9006-404C-8817-E8E82ADEF612}" srcId="{D5C6F962-F544-4FF3-81FA-F65C7F182485}" destId="{007C034C-F0DD-4DA9-B866-AD8F968FF06F}" srcOrd="0" destOrd="0" parTransId="{756DE5D9-DF92-47B2-A3DF-A3773C6B62A0}" sibTransId="{FF79CA79-F2C9-42CE-8C81-A210A6651BBB}"/>
    <dgm:cxn modelId="{A25B39F9-6289-4420-8ADC-67CB806ADE23}" type="presOf" srcId="{D5C6F962-F544-4FF3-81FA-F65C7F182485}" destId="{8BCC2F4E-FC2B-42FB-8459-4795BFA19468}" srcOrd="0" destOrd="0" presId="urn:microsoft.com/office/officeart/2008/layout/VerticalCurvedList"/>
    <dgm:cxn modelId="{46136292-3E8C-4743-9493-5C93E9868EB5}" type="presOf" srcId="{FF79CA79-F2C9-42CE-8C81-A210A6651BBB}" destId="{B92E6ABD-095B-492E-864E-2C52BB5A8E8E}" srcOrd="0" destOrd="0" presId="urn:microsoft.com/office/officeart/2008/layout/VerticalCurvedList"/>
    <dgm:cxn modelId="{69974C7D-3690-4AF0-8DB3-A6C91A6B6A6E}" srcId="{D5C6F962-F544-4FF3-81FA-F65C7F182485}" destId="{B794DF10-A5AD-4D23-91AA-42099BCB7FB2}" srcOrd="3" destOrd="0" parTransId="{372F9D58-CF01-4F12-A5FC-C7AE2DB607C1}" sibTransId="{622CFC63-EBB0-4827-8D5A-CE8E676F7D4A}"/>
    <dgm:cxn modelId="{9059D572-A50C-41AB-9E67-12FDBC3A2F33}" type="presParOf" srcId="{8BCC2F4E-FC2B-42FB-8459-4795BFA19468}" destId="{BAC3CB5C-04FE-4392-9703-514E9699DDFE}" srcOrd="0" destOrd="0" presId="urn:microsoft.com/office/officeart/2008/layout/VerticalCurvedList"/>
    <dgm:cxn modelId="{A1BB2945-3994-43BB-AA62-4058607CADAA}" type="presParOf" srcId="{BAC3CB5C-04FE-4392-9703-514E9699DDFE}" destId="{055B35FD-E054-41C6-880C-A1F86B8985A7}" srcOrd="0" destOrd="0" presId="urn:microsoft.com/office/officeart/2008/layout/VerticalCurvedList"/>
    <dgm:cxn modelId="{637DCF2B-6913-4768-8219-7F3E247CA51D}" type="presParOf" srcId="{055B35FD-E054-41C6-880C-A1F86B8985A7}" destId="{868E5F75-1B8A-4893-94CE-0EC84F147145}" srcOrd="0" destOrd="0" presId="urn:microsoft.com/office/officeart/2008/layout/VerticalCurvedList"/>
    <dgm:cxn modelId="{444B2B4B-A33E-494D-A4A1-607ED21643B1}" type="presParOf" srcId="{055B35FD-E054-41C6-880C-A1F86B8985A7}" destId="{B92E6ABD-095B-492E-864E-2C52BB5A8E8E}" srcOrd="1" destOrd="0" presId="urn:microsoft.com/office/officeart/2008/layout/VerticalCurvedList"/>
    <dgm:cxn modelId="{F74950C2-5F05-4FF2-92CC-BE005B827399}" type="presParOf" srcId="{055B35FD-E054-41C6-880C-A1F86B8985A7}" destId="{E9537A4F-F785-4CE6-AFCA-EC7504521356}" srcOrd="2" destOrd="0" presId="urn:microsoft.com/office/officeart/2008/layout/VerticalCurvedList"/>
    <dgm:cxn modelId="{13E707E0-2160-4ECE-A95C-515EE2EDF74A}" type="presParOf" srcId="{055B35FD-E054-41C6-880C-A1F86B8985A7}" destId="{8A077280-A5A4-44A2-BC58-F213CD705CC7}" srcOrd="3" destOrd="0" presId="urn:microsoft.com/office/officeart/2008/layout/VerticalCurvedList"/>
    <dgm:cxn modelId="{6C0CDA87-31F7-4AFF-8C14-018DBD8C5446}" type="presParOf" srcId="{BAC3CB5C-04FE-4392-9703-514E9699DDFE}" destId="{B20D363C-05AF-444F-9DCE-D3A549D93367}" srcOrd="1" destOrd="0" presId="urn:microsoft.com/office/officeart/2008/layout/VerticalCurvedList"/>
    <dgm:cxn modelId="{AD92E4B6-15C2-480E-8A96-386B3FC0C2CF}" type="presParOf" srcId="{BAC3CB5C-04FE-4392-9703-514E9699DDFE}" destId="{A6647DD2-EF03-4A18-9C2D-5A16BFCE8D8F}" srcOrd="2" destOrd="0" presId="urn:microsoft.com/office/officeart/2008/layout/VerticalCurvedList"/>
    <dgm:cxn modelId="{21FA112D-373E-4CCA-888A-BB3202A6F0AC}" type="presParOf" srcId="{A6647DD2-EF03-4A18-9C2D-5A16BFCE8D8F}" destId="{8BD55D3D-56DD-4505-81AB-1B4FEB73A661}" srcOrd="0" destOrd="0" presId="urn:microsoft.com/office/officeart/2008/layout/VerticalCurvedList"/>
    <dgm:cxn modelId="{AB0068FC-DAF5-4EE5-A21D-A16ABA7ABAAA}" type="presParOf" srcId="{BAC3CB5C-04FE-4392-9703-514E9699DDFE}" destId="{0AC46B22-DEE2-4E67-82B5-DBDBD2B444DA}" srcOrd="3" destOrd="0" presId="urn:microsoft.com/office/officeart/2008/layout/VerticalCurvedList"/>
    <dgm:cxn modelId="{79565EA9-CA1A-461A-BD74-52C5E38AF5BA}" type="presParOf" srcId="{BAC3CB5C-04FE-4392-9703-514E9699DDFE}" destId="{A163A12A-F20B-4565-B183-33E288C6B529}" srcOrd="4" destOrd="0" presId="urn:microsoft.com/office/officeart/2008/layout/VerticalCurvedList"/>
    <dgm:cxn modelId="{9A66734A-62D0-44C8-8C00-83075D318B28}" type="presParOf" srcId="{A163A12A-F20B-4565-B183-33E288C6B529}" destId="{6678F403-2226-4615-B234-8483A73E05D8}" srcOrd="0" destOrd="0" presId="urn:microsoft.com/office/officeart/2008/layout/VerticalCurvedList"/>
    <dgm:cxn modelId="{B97065B3-073D-435F-B46C-712C83AAE09A}" type="presParOf" srcId="{BAC3CB5C-04FE-4392-9703-514E9699DDFE}" destId="{018C88B5-B8D5-464F-96F8-755598C767BC}" srcOrd="5" destOrd="0" presId="urn:microsoft.com/office/officeart/2008/layout/VerticalCurvedList"/>
    <dgm:cxn modelId="{9E3CBE17-2AA6-48CF-A49F-50CF582C3C88}" type="presParOf" srcId="{BAC3CB5C-04FE-4392-9703-514E9699DDFE}" destId="{235E4006-AD5C-4CA3-A6CB-517D0925CD7F}" srcOrd="6" destOrd="0" presId="urn:microsoft.com/office/officeart/2008/layout/VerticalCurvedList"/>
    <dgm:cxn modelId="{A58A3DF2-8ACF-4933-85C6-6B3618F3C73F}" type="presParOf" srcId="{235E4006-AD5C-4CA3-A6CB-517D0925CD7F}" destId="{61E7BEC6-C67B-4A5F-9112-F966A2550CC5}" srcOrd="0" destOrd="0" presId="urn:microsoft.com/office/officeart/2008/layout/VerticalCurvedList"/>
    <dgm:cxn modelId="{041102EC-010A-4822-8578-581FCD8C3544}" type="presParOf" srcId="{BAC3CB5C-04FE-4392-9703-514E9699DDFE}" destId="{B770D030-5B08-4564-8BC6-FB6C9B8BCBEE}" srcOrd="7" destOrd="0" presId="urn:microsoft.com/office/officeart/2008/layout/VerticalCurvedList"/>
    <dgm:cxn modelId="{B0688246-9D7D-4E28-9004-8D54470F2042}" type="presParOf" srcId="{BAC3CB5C-04FE-4392-9703-514E9699DDFE}" destId="{5CC63330-9B3B-4459-8E07-21C7BF115325}" srcOrd="8" destOrd="0" presId="urn:microsoft.com/office/officeart/2008/layout/VerticalCurvedList"/>
    <dgm:cxn modelId="{20805CF5-8243-4950-B509-1269582BB7F7}" type="presParOf" srcId="{5CC63330-9B3B-4459-8E07-21C7BF115325}" destId="{B820BD5E-09C1-4DF9-BE27-1E7B0130AB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5CFA1C-BD17-4B99-9292-7C04D651B8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FA17CD3-8535-4340-9B52-011A6B4DE1E1}">
      <dgm:prSet phldrT="[Текст]"/>
      <dgm:spPr/>
      <dgm:t>
        <a:bodyPr/>
        <a:lstStyle/>
        <a:p>
          <a:r>
            <a:rPr lang="ru-RU" dirty="0" smtClean="0"/>
            <a:t>Регламентированная</a:t>
          </a:r>
          <a:r>
            <a:rPr lang="ru-RU" b="1" i="0" dirty="0" smtClean="0"/>
            <a:t> </a:t>
          </a:r>
          <a:r>
            <a:rPr lang="ru-RU" dirty="0" smtClean="0"/>
            <a:t>отчетность</a:t>
          </a:r>
          <a:endParaRPr lang="ru-RU" dirty="0"/>
        </a:p>
      </dgm:t>
    </dgm:pt>
    <dgm:pt modelId="{26F99306-9181-47D1-A0CA-43AC3E21E52D}" type="parTrans" cxnId="{5043998A-E28D-40A8-9627-E46E429DB159}">
      <dgm:prSet/>
      <dgm:spPr/>
      <dgm:t>
        <a:bodyPr/>
        <a:lstStyle/>
        <a:p>
          <a:endParaRPr lang="ru-RU"/>
        </a:p>
      </dgm:t>
    </dgm:pt>
    <dgm:pt modelId="{C7BBE336-8B61-4EE6-9651-FCED9A783F53}" type="sibTrans" cxnId="{5043998A-E28D-40A8-9627-E46E429DB159}">
      <dgm:prSet/>
      <dgm:spPr/>
      <dgm:t>
        <a:bodyPr/>
        <a:lstStyle/>
        <a:p>
          <a:endParaRPr lang="ru-RU"/>
        </a:p>
      </dgm:t>
    </dgm:pt>
    <dgm:pt modelId="{D86D795E-CA00-48DA-819A-803213F59D02}">
      <dgm:prSet phldrT="[Текст]"/>
      <dgm:spPr/>
      <dgm:t>
        <a:bodyPr/>
        <a:lstStyle/>
        <a:p>
          <a:r>
            <a:rPr lang="ru-RU" dirty="0" smtClean="0"/>
            <a:t>Система включает набор инструментов для оперативной разработки отчетов любой сложности.</a:t>
          </a:r>
          <a:endParaRPr lang="ru-RU" dirty="0"/>
        </a:p>
      </dgm:t>
    </dgm:pt>
    <dgm:pt modelId="{841826BD-F5A3-496D-BF95-7A52FF54B576}" type="parTrans" cxnId="{E68E0A91-DFAE-4DA3-9AE1-E8CD9997BDDB}">
      <dgm:prSet/>
      <dgm:spPr/>
      <dgm:t>
        <a:bodyPr/>
        <a:lstStyle/>
        <a:p>
          <a:endParaRPr lang="ru-RU"/>
        </a:p>
      </dgm:t>
    </dgm:pt>
    <dgm:pt modelId="{E6C348F5-375B-4CC1-9FE3-70D338D7C80D}" type="sibTrans" cxnId="{E68E0A91-DFAE-4DA3-9AE1-E8CD9997BDDB}">
      <dgm:prSet/>
      <dgm:spPr/>
      <dgm:t>
        <a:bodyPr/>
        <a:lstStyle/>
        <a:p>
          <a:endParaRPr lang="ru-RU"/>
        </a:p>
      </dgm:t>
    </dgm:pt>
    <dgm:pt modelId="{DF597673-9B3C-40AF-8B01-2C4F7DE35880}">
      <dgm:prSet phldrT="[Текст]"/>
      <dgm:spPr/>
      <dgm:t>
        <a:bodyPr/>
        <a:lstStyle/>
        <a:p>
          <a:r>
            <a:rPr lang="ru-RU" dirty="0" smtClean="0"/>
            <a:t>Генератор отчетов</a:t>
          </a:r>
          <a:endParaRPr lang="ru-RU" dirty="0"/>
        </a:p>
      </dgm:t>
    </dgm:pt>
    <dgm:pt modelId="{B62BC46C-C342-4D04-9622-672BA2A7D51C}" type="parTrans" cxnId="{1DB2ABCF-7533-4CEE-BC4A-68D8C58FDB01}">
      <dgm:prSet/>
      <dgm:spPr/>
      <dgm:t>
        <a:bodyPr/>
        <a:lstStyle/>
        <a:p>
          <a:endParaRPr lang="ru-RU"/>
        </a:p>
      </dgm:t>
    </dgm:pt>
    <dgm:pt modelId="{5D69C194-F002-4398-B9BB-C447545F9947}" type="sibTrans" cxnId="{1DB2ABCF-7533-4CEE-BC4A-68D8C58FDB01}">
      <dgm:prSet/>
      <dgm:spPr/>
      <dgm:t>
        <a:bodyPr/>
        <a:lstStyle/>
        <a:p>
          <a:endParaRPr lang="ru-RU"/>
        </a:p>
      </dgm:t>
    </dgm:pt>
    <dgm:pt modelId="{1A2B92CA-B42D-4AA4-BAA8-F6C7D7DD9D73}">
      <dgm:prSet phldrT="[Текст]"/>
      <dgm:spPr/>
      <dgm:t>
        <a:bodyPr/>
        <a:lstStyle/>
        <a:p>
          <a:r>
            <a:rPr lang="ru-RU" dirty="0" smtClean="0"/>
            <a:t>Система предоставляет пользователю простой, но функциональный интерфейс для самостоятельной настройки отчетов.</a:t>
          </a:r>
          <a:endParaRPr lang="ru-RU" dirty="0"/>
        </a:p>
      </dgm:t>
    </dgm:pt>
    <dgm:pt modelId="{1F0D55C2-3DA8-400F-8F25-2D6005A25B08}" type="parTrans" cxnId="{71D3FEE1-78B6-4E80-A666-2DE18A9CD0DC}">
      <dgm:prSet/>
      <dgm:spPr/>
      <dgm:t>
        <a:bodyPr/>
        <a:lstStyle/>
        <a:p>
          <a:endParaRPr lang="ru-RU"/>
        </a:p>
      </dgm:t>
    </dgm:pt>
    <dgm:pt modelId="{CF2E750C-CD5E-4BEE-9E53-60D3F87B4833}" type="sibTrans" cxnId="{71D3FEE1-78B6-4E80-A666-2DE18A9CD0DC}">
      <dgm:prSet/>
      <dgm:spPr/>
      <dgm:t>
        <a:bodyPr/>
        <a:lstStyle/>
        <a:p>
          <a:endParaRPr lang="ru-RU"/>
        </a:p>
      </dgm:t>
    </dgm:pt>
    <dgm:pt modelId="{FBB644E3-D6FE-4466-B02D-9414681B331C}">
      <dgm:prSet/>
      <dgm:spPr/>
      <dgm:t>
        <a:bodyPr/>
        <a:lstStyle/>
        <a:p>
          <a:r>
            <a:rPr lang="ru-RU" dirty="0" smtClean="0"/>
            <a:t>Аналитические панели </a:t>
          </a:r>
          <a:endParaRPr lang="ru-RU" dirty="0"/>
        </a:p>
      </dgm:t>
    </dgm:pt>
    <dgm:pt modelId="{C13620D1-EE62-4CB7-B73C-C9B3C0DF53C6}" type="parTrans" cxnId="{C2A64EF7-59C8-4230-A4D8-F26C12B8D382}">
      <dgm:prSet/>
      <dgm:spPr/>
      <dgm:t>
        <a:bodyPr/>
        <a:lstStyle/>
        <a:p>
          <a:endParaRPr lang="ru-RU"/>
        </a:p>
      </dgm:t>
    </dgm:pt>
    <dgm:pt modelId="{96D1E526-6F5F-4BFA-B705-ADDA540FFEEE}" type="sibTrans" cxnId="{C2A64EF7-59C8-4230-A4D8-F26C12B8D382}">
      <dgm:prSet/>
      <dgm:spPr/>
      <dgm:t>
        <a:bodyPr/>
        <a:lstStyle/>
        <a:p>
          <a:endParaRPr lang="ru-RU"/>
        </a:p>
      </dgm:t>
    </dgm:pt>
    <dgm:pt modelId="{E8D8CBD9-55B3-4BE2-98BE-3135A508F449}">
      <dgm:prSet/>
      <dgm:spPr/>
      <dgm:t>
        <a:bodyPr/>
        <a:lstStyle/>
        <a:p>
          <a:r>
            <a:rPr lang="ru-RU" dirty="0" smtClean="0"/>
            <a:t>В состав системы входит модуль для построения аналитических панелей</a:t>
          </a:r>
          <a:r>
            <a:rPr lang="en-US" dirty="0" smtClean="0"/>
            <a:t>, </a:t>
          </a:r>
          <a:r>
            <a:rPr lang="ru-RU" dirty="0" smtClean="0"/>
            <a:t>созданный на базе технологии </a:t>
          </a:r>
          <a:r>
            <a:rPr lang="ru-RU" dirty="0" err="1" smtClean="0"/>
            <a:t>DevExpress</a:t>
          </a:r>
          <a:r>
            <a:rPr lang="ru-RU" dirty="0" smtClean="0"/>
            <a:t> </a:t>
          </a:r>
          <a:r>
            <a:rPr lang="ru-RU" dirty="0" err="1" smtClean="0"/>
            <a:t>Dashboard</a:t>
          </a:r>
          <a:r>
            <a:rPr lang="ru-RU" dirty="0" smtClean="0"/>
            <a:t> </a:t>
          </a:r>
          <a:r>
            <a:rPr lang="en-US" dirty="0" smtClean="0"/>
            <a:t>, </a:t>
          </a:r>
          <a:r>
            <a:rPr lang="ru-RU" dirty="0" smtClean="0"/>
            <a:t>которая отвечает всем современным требованиям в данном направлении.</a:t>
          </a:r>
          <a:endParaRPr lang="ru-RU" dirty="0"/>
        </a:p>
      </dgm:t>
    </dgm:pt>
    <dgm:pt modelId="{D2496FB7-A0F7-4533-8134-9C9A48C0523D}" type="parTrans" cxnId="{1F241991-F0F5-4222-A95F-462ACE1FC6E3}">
      <dgm:prSet/>
      <dgm:spPr/>
      <dgm:t>
        <a:bodyPr/>
        <a:lstStyle/>
        <a:p>
          <a:endParaRPr lang="ru-RU"/>
        </a:p>
      </dgm:t>
    </dgm:pt>
    <dgm:pt modelId="{E3D02EEA-2207-44FD-9A55-73F33F242331}" type="sibTrans" cxnId="{1F241991-F0F5-4222-A95F-462ACE1FC6E3}">
      <dgm:prSet/>
      <dgm:spPr/>
      <dgm:t>
        <a:bodyPr/>
        <a:lstStyle/>
        <a:p>
          <a:endParaRPr lang="ru-RU"/>
        </a:p>
      </dgm:t>
    </dgm:pt>
    <dgm:pt modelId="{389B236F-193B-4D57-AC9F-C5473BC43141}">
      <dgm:prSet/>
      <dgm:spPr/>
      <dgm:t>
        <a:bodyPr/>
        <a:lstStyle/>
        <a:p>
          <a:r>
            <a:rPr lang="ru-RU" dirty="0" smtClean="0"/>
            <a:t>Навигационные формы</a:t>
          </a:r>
          <a:endParaRPr lang="ru-RU" dirty="0"/>
        </a:p>
      </dgm:t>
    </dgm:pt>
    <dgm:pt modelId="{2D92C513-CFD4-4363-A38A-1E62A3012837}" type="parTrans" cxnId="{67070848-858C-4493-B3DF-9822D5D10BE0}">
      <dgm:prSet/>
      <dgm:spPr/>
      <dgm:t>
        <a:bodyPr/>
        <a:lstStyle/>
        <a:p>
          <a:endParaRPr lang="ru-RU"/>
        </a:p>
      </dgm:t>
    </dgm:pt>
    <dgm:pt modelId="{0A6BA321-DF1A-4571-882E-07AA2B05E361}" type="sibTrans" cxnId="{67070848-858C-4493-B3DF-9822D5D10BE0}">
      <dgm:prSet/>
      <dgm:spPr/>
      <dgm:t>
        <a:bodyPr/>
        <a:lstStyle/>
        <a:p>
          <a:endParaRPr lang="ru-RU"/>
        </a:p>
      </dgm:t>
    </dgm:pt>
    <dgm:pt modelId="{9FA245AF-8119-4F7D-AFE5-B54E56A2788B}">
      <dgm:prSet/>
      <dgm:spPr/>
      <dgm:t>
        <a:bodyPr/>
        <a:lstStyle/>
        <a:p>
          <a:r>
            <a:rPr lang="ru-RU" dirty="0" smtClean="0"/>
            <a:t>Конфигуратор системы позволяет разработчику в короткие сроки выполнять настройку разнообразных форм для отображения данных любой структуры с интерактивной навигацией (переходом между формами). </a:t>
          </a:r>
          <a:endParaRPr lang="ru-RU" dirty="0"/>
        </a:p>
      </dgm:t>
    </dgm:pt>
    <dgm:pt modelId="{B7FA71E0-1CCE-4264-BEC2-A7F1F93E5E54}" type="parTrans" cxnId="{776D49F5-AB2C-4899-9238-85C5A3143C3E}">
      <dgm:prSet/>
      <dgm:spPr/>
      <dgm:t>
        <a:bodyPr/>
        <a:lstStyle/>
        <a:p>
          <a:endParaRPr lang="ru-RU"/>
        </a:p>
      </dgm:t>
    </dgm:pt>
    <dgm:pt modelId="{9E3FC7EF-6A09-44E5-9F21-89086CAC0186}" type="sibTrans" cxnId="{776D49F5-AB2C-4899-9238-85C5A3143C3E}">
      <dgm:prSet/>
      <dgm:spPr/>
      <dgm:t>
        <a:bodyPr/>
        <a:lstStyle/>
        <a:p>
          <a:endParaRPr lang="ru-RU"/>
        </a:p>
      </dgm:t>
    </dgm:pt>
    <dgm:pt modelId="{F110D9EB-141F-4F88-BC2B-2D46204545B5}">
      <dgm:prSet/>
      <dgm:spPr/>
      <dgm:t>
        <a:bodyPr/>
        <a:lstStyle/>
        <a:p>
          <a:r>
            <a:rPr lang="ru-RU" dirty="0" smtClean="0"/>
            <a:t>В частности, такой инструментарий, применяется, для настройки детального просмотра информации по отдельным показателям в отчетах.</a:t>
          </a:r>
          <a:endParaRPr lang="ru-RU" dirty="0"/>
        </a:p>
      </dgm:t>
    </dgm:pt>
    <dgm:pt modelId="{2901957E-2FF4-4E8B-B368-4B0A81B7C9B4}" type="parTrans" cxnId="{B4883D24-0265-43C7-A4C8-B9D52EA84C0A}">
      <dgm:prSet/>
      <dgm:spPr/>
      <dgm:t>
        <a:bodyPr/>
        <a:lstStyle/>
        <a:p>
          <a:endParaRPr lang="ru-RU"/>
        </a:p>
      </dgm:t>
    </dgm:pt>
    <dgm:pt modelId="{30E36DFD-C6A2-4F73-9EA0-B7CA45DCE558}" type="sibTrans" cxnId="{B4883D24-0265-43C7-A4C8-B9D52EA84C0A}">
      <dgm:prSet/>
      <dgm:spPr/>
      <dgm:t>
        <a:bodyPr/>
        <a:lstStyle/>
        <a:p>
          <a:endParaRPr lang="ru-RU"/>
        </a:p>
      </dgm:t>
    </dgm:pt>
    <dgm:pt modelId="{6E9A7352-FB53-4420-9527-E51F8B513B0C}">
      <dgm:prSet/>
      <dgm:spPr/>
      <dgm:t>
        <a:bodyPr/>
        <a:lstStyle/>
        <a:p>
          <a:r>
            <a:rPr lang="ru-RU" dirty="0" smtClean="0"/>
            <a:t>Адаптивный интерфейс</a:t>
          </a:r>
          <a:endParaRPr lang="ru-RU" dirty="0"/>
        </a:p>
      </dgm:t>
    </dgm:pt>
    <dgm:pt modelId="{6AE90B1F-493E-4F85-83CD-73E3134F6C31}" type="parTrans" cxnId="{C1747AE0-69B4-4FC7-854D-C95200F1D2E5}">
      <dgm:prSet/>
      <dgm:spPr/>
      <dgm:t>
        <a:bodyPr/>
        <a:lstStyle/>
        <a:p>
          <a:endParaRPr lang="ru-RU"/>
        </a:p>
      </dgm:t>
    </dgm:pt>
    <dgm:pt modelId="{91E9F772-D444-4358-8D20-E93869656652}" type="sibTrans" cxnId="{C1747AE0-69B4-4FC7-854D-C95200F1D2E5}">
      <dgm:prSet/>
      <dgm:spPr/>
      <dgm:t>
        <a:bodyPr/>
        <a:lstStyle/>
        <a:p>
          <a:endParaRPr lang="ru-RU"/>
        </a:p>
      </dgm:t>
    </dgm:pt>
    <dgm:pt modelId="{0BB980FE-530A-4DCC-8286-8003BFBBF1D1}">
      <dgm:prSet/>
      <dgm:spPr/>
      <dgm:t>
        <a:bodyPr/>
        <a:lstStyle/>
        <a:p>
          <a:r>
            <a:rPr lang="ru-RU" dirty="0" smtClean="0"/>
            <a:t>Большая часть элементов интерфейса доступна как в </a:t>
          </a:r>
          <a:r>
            <a:rPr lang="en-US" dirty="0" smtClean="0"/>
            <a:t>desktop, </a:t>
          </a:r>
          <a:r>
            <a:rPr lang="ru-RU" dirty="0" smtClean="0"/>
            <a:t>так и в </a:t>
          </a:r>
          <a:r>
            <a:rPr lang="en-US" dirty="0" smtClean="0"/>
            <a:t>web </a:t>
          </a:r>
          <a:r>
            <a:rPr lang="ru-RU" dirty="0" smtClean="0"/>
            <a:t>варианте. </a:t>
          </a:r>
          <a:endParaRPr lang="ru-RU" dirty="0"/>
        </a:p>
      </dgm:t>
    </dgm:pt>
    <dgm:pt modelId="{8B485E54-7710-4A22-9814-BA299FEA0E84}" type="parTrans" cxnId="{164DE09D-28F6-4C67-8A57-C6480A4915C8}">
      <dgm:prSet/>
      <dgm:spPr/>
      <dgm:t>
        <a:bodyPr/>
        <a:lstStyle/>
        <a:p>
          <a:endParaRPr lang="ru-RU"/>
        </a:p>
      </dgm:t>
    </dgm:pt>
    <dgm:pt modelId="{FBC9EBD4-213C-4C9E-B330-91D619F505B4}" type="sibTrans" cxnId="{164DE09D-28F6-4C67-8A57-C6480A4915C8}">
      <dgm:prSet/>
      <dgm:spPr/>
      <dgm:t>
        <a:bodyPr/>
        <a:lstStyle/>
        <a:p>
          <a:endParaRPr lang="ru-RU"/>
        </a:p>
      </dgm:t>
    </dgm:pt>
    <dgm:pt modelId="{9DF2501A-53A5-4796-BE94-30C54EE78254}">
      <dgm:prSet/>
      <dgm:spPr/>
      <dgm:t>
        <a:bodyPr/>
        <a:lstStyle/>
        <a:p>
          <a:r>
            <a:rPr lang="ru-RU" dirty="0" smtClean="0"/>
            <a:t>Метаданные, конфигуратор</a:t>
          </a:r>
          <a:endParaRPr lang="ru-RU" dirty="0"/>
        </a:p>
      </dgm:t>
    </dgm:pt>
    <dgm:pt modelId="{CC515BF1-0A34-49C3-A77F-7BEF4EE3EE21}" type="parTrans" cxnId="{4D7A5DE4-8656-4B9D-AE6A-99D3FBC27FB9}">
      <dgm:prSet/>
      <dgm:spPr/>
      <dgm:t>
        <a:bodyPr/>
        <a:lstStyle/>
        <a:p>
          <a:endParaRPr lang="ru-RU"/>
        </a:p>
      </dgm:t>
    </dgm:pt>
    <dgm:pt modelId="{E9161DF8-5C51-4CE2-99A9-9C8CF56CEB6E}" type="sibTrans" cxnId="{4D7A5DE4-8656-4B9D-AE6A-99D3FBC27FB9}">
      <dgm:prSet/>
      <dgm:spPr/>
      <dgm:t>
        <a:bodyPr/>
        <a:lstStyle/>
        <a:p>
          <a:endParaRPr lang="ru-RU"/>
        </a:p>
      </dgm:t>
    </dgm:pt>
    <dgm:pt modelId="{8F87654A-E0AF-437B-9C13-6F652F3FB3A7}">
      <dgm:prSet/>
      <dgm:spPr/>
      <dgm:t>
        <a:bodyPr/>
        <a:lstStyle/>
        <a:p>
          <a:pPr marL="57150"/>
          <a:r>
            <a:rPr lang="ru-RU" dirty="0" smtClean="0">
              <a:solidFill>
                <a:schemeClr val="tx1"/>
              </a:solidFill>
            </a:rPr>
            <a:t>Разработка большинства функций системы выполняется путем настройки через конфигуратор.</a:t>
          </a:r>
          <a:endParaRPr lang="ru-RU" dirty="0">
            <a:solidFill>
              <a:schemeClr val="tx1"/>
            </a:solidFill>
          </a:endParaRPr>
        </a:p>
      </dgm:t>
    </dgm:pt>
    <dgm:pt modelId="{06F54721-CEA3-4613-91B6-B90B143931FF}" type="parTrans" cxnId="{386D466C-8B51-43D1-B1FE-0D8324803D2F}">
      <dgm:prSet/>
      <dgm:spPr/>
      <dgm:t>
        <a:bodyPr/>
        <a:lstStyle/>
        <a:p>
          <a:endParaRPr lang="ru-RU"/>
        </a:p>
      </dgm:t>
    </dgm:pt>
    <dgm:pt modelId="{168F852A-31C3-423D-A579-5E067FAC4D83}" type="sibTrans" cxnId="{386D466C-8B51-43D1-B1FE-0D8324803D2F}">
      <dgm:prSet/>
      <dgm:spPr/>
      <dgm:t>
        <a:bodyPr/>
        <a:lstStyle/>
        <a:p>
          <a:endParaRPr lang="ru-RU"/>
        </a:p>
      </dgm:t>
    </dgm:pt>
    <dgm:pt modelId="{985CC92E-4ADB-487E-A597-36D18194BEF4}">
      <dgm:prSet/>
      <dgm:spPr/>
      <dgm:t>
        <a:bodyPr/>
        <a:lstStyle/>
        <a:p>
          <a:r>
            <a:rPr lang="ru-RU" dirty="0" smtClean="0"/>
            <a:t>Интеграция</a:t>
          </a:r>
          <a:endParaRPr lang="ru-RU" dirty="0"/>
        </a:p>
      </dgm:t>
    </dgm:pt>
    <dgm:pt modelId="{30C31361-A095-4BB1-9C38-18FF77578B01}" type="parTrans" cxnId="{5C841EFF-7827-4840-9A67-94D1BA03953C}">
      <dgm:prSet/>
      <dgm:spPr/>
      <dgm:t>
        <a:bodyPr/>
        <a:lstStyle/>
        <a:p>
          <a:endParaRPr lang="ru-RU"/>
        </a:p>
      </dgm:t>
    </dgm:pt>
    <dgm:pt modelId="{7F700B8C-1DAB-4A83-836F-D4FA49417BD0}" type="sibTrans" cxnId="{5C841EFF-7827-4840-9A67-94D1BA03953C}">
      <dgm:prSet/>
      <dgm:spPr/>
      <dgm:t>
        <a:bodyPr/>
        <a:lstStyle/>
        <a:p>
          <a:endParaRPr lang="ru-RU"/>
        </a:p>
      </dgm:t>
    </dgm:pt>
    <dgm:pt modelId="{D249E095-2D17-4C8C-9015-FAB1D1FF8423}">
      <dgm:prSet/>
      <dgm:spPr/>
      <dgm:t>
        <a:bodyPr/>
        <a:lstStyle/>
        <a:p>
          <a:r>
            <a:rPr lang="ru-RU" dirty="0" smtClean="0"/>
            <a:t>Возможность интеграции с </a:t>
          </a:r>
          <a:r>
            <a:rPr lang="en-US" dirty="0" smtClean="0"/>
            <a:t>Microsoft Analysis Services</a:t>
          </a:r>
          <a:r>
            <a:rPr lang="ru-RU" dirty="0" smtClean="0"/>
            <a:t>, </a:t>
          </a:r>
          <a:r>
            <a:rPr lang="en-US" dirty="0" err="1" smtClean="0"/>
            <a:t>QlikView</a:t>
          </a:r>
          <a:r>
            <a:rPr lang="ru-RU" dirty="0" smtClean="0"/>
            <a:t> и другими аналитическими системами путем автоматического экспорта метаданных и генерации </a:t>
          </a:r>
          <a:r>
            <a:rPr lang="en-US" dirty="0" smtClean="0"/>
            <a:t>ETL</a:t>
          </a:r>
          <a:r>
            <a:rPr lang="ru-RU" dirty="0" smtClean="0"/>
            <a:t> процедур.</a:t>
          </a:r>
          <a:endParaRPr lang="ru-RU" dirty="0"/>
        </a:p>
      </dgm:t>
    </dgm:pt>
    <dgm:pt modelId="{30F87DA0-D425-4777-9AB1-2F0CBFB1F96F}" type="parTrans" cxnId="{3E42E964-FA76-425B-882B-081602E7A857}">
      <dgm:prSet/>
      <dgm:spPr/>
      <dgm:t>
        <a:bodyPr/>
        <a:lstStyle/>
        <a:p>
          <a:endParaRPr lang="ru-RU"/>
        </a:p>
      </dgm:t>
    </dgm:pt>
    <dgm:pt modelId="{2A16B995-3092-49ED-8DB9-496CC752D21C}" type="sibTrans" cxnId="{3E42E964-FA76-425B-882B-081602E7A857}">
      <dgm:prSet/>
      <dgm:spPr/>
      <dgm:t>
        <a:bodyPr/>
        <a:lstStyle/>
        <a:p>
          <a:endParaRPr lang="ru-RU"/>
        </a:p>
      </dgm:t>
    </dgm:pt>
    <dgm:pt modelId="{139747ED-0BB6-42B6-8C2F-183016A6D2A2}">
      <dgm:prSet/>
      <dgm:spPr/>
      <dgm:t>
        <a:bodyPr/>
        <a:lstStyle/>
        <a:p>
          <a:r>
            <a:rPr lang="ru-RU" dirty="0" smtClean="0"/>
            <a:t>Автоматизированное тестирование</a:t>
          </a:r>
          <a:endParaRPr lang="ru-RU" dirty="0"/>
        </a:p>
      </dgm:t>
    </dgm:pt>
    <dgm:pt modelId="{EF721084-6C53-49FA-B567-D5E19FDDD4C9}" type="parTrans" cxnId="{7F5DA487-C41E-4079-9241-858FFBEA9EB5}">
      <dgm:prSet/>
      <dgm:spPr/>
      <dgm:t>
        <a:bodyPr/>
        <a:lstStyle/>
        <a:p>
          <a:endParaRPr lang="ru-RU"/>
        </a:p>
      </dgm:t>
    </dgm:pt>
    <dgm:pt modelId="{7FC5DAE2-40C0-4853-B7A3-9E1DCDC4E6AB}" type="sibTrans" cxnId="{7F5DA487-C41E-4079-9241-858FFBEA9EB5}">
      <dgm:prSet/>
      <dgm:spPr/>
      <dgm:t>
        <a:bodyPr/>
        <a:lstStyle/>
        <a:p>
          <a:endParaRPr lang="ru-RU"/>
        </a:p>
      </dgm:t>
    </dgm:pt>
    <dgm:pt modelId="{F3CBEA4E-47F7-4788-B53D-897C289CA93B}">
      <dgm:prSet/>
      <dgm:spPr/>
      <dgm:t>
        <a:bodyPr/>
        <a:lstStyle/>
        <a:p>
          <a:r>
            <a:rPr lang="ru-RU" dirty="0" smtClean="0"/>
            <a:t>Система включает модуль автоматизированного регрессионного тестирования отчетности.</a:t>
          </a:r>
          <a:endParaRPr lang="ru-RU" dirty="0"/>
        </a:p>
      </dgm:t>
    </dgm:pt>
    <dgm:pt modelId="{D653CA87-362D-47F7-9B63-5C9DD8400C15}" type="parTrans" cxnId="{24FB9C09-E8AF-42FB-A815-E82B737089BD}">
      <dgm:prSet/>
      <dgm:spPr/>
      <dgm:t>
        <a:bodyPr/>
        <a:lstStyle/>
        <a:p>
          <a:endParaRPr lang="ru-RU"/>
        </a:p>
      </dgm:t>
    </dgm:pt>
    <dgm:pt modelId="{0E553981-5625-49F9-9B6B-21FF4CBDF79F}" type="sibTrans" cxnId="{24FB9C09-E8AF-42FB-A815-E82B737089BD}">
      <dgm:prSet/>
      <dgm:spPr/>
      <dgm:t>
        <a:bodyPr/>
        <a:lstStyle/>
        <a:p>
          <a:endParaRPr lang="ru-RU"/>
        </a:p>
      </dgm:t>
    </dgm:pt>
    <dgm:pt modelId="{E39CEC96-D9E9-4F07-AD2A-DFF7C2A50369}">
      <dgm:prSet/>
      <dgm:spPr/>
      <dgm:t>
        <a:bodyPr/>
        <a:lstStyle/>
        <a:p>
          <a:r>
            <a:rPr lang="en-US" dirty="0" smtClean="0"/>
            <a:t>Web </a:t>
          </a:r>
          <a:r>
            <a:rPr lang="ru-RU" dirty="0" smtClean="0"/>
            <a:t>интерфейс адаптируется под мобильные устройства.</a:t>
          </a:r>
          <a:endParaRPr lang="ru-RU" dirty="0"/>
        </a:p>
      </dgm:t>
    </dgm:pt>
    <dgm:pt modelId="{3D187B9D-3AED-4386-8DE6-4C19D948321F}" type="parTrans" cxnId="{E772EDC9-D012-457D-AA6A-FFB722C6242F}">
      <dgm:prSet/>
      <dgm:spPr/>
      <dgm:t>
        <a:bodyPr/>
        <a:lstStyle/>
        <a:p>
          <a:endParaRPr lang="ru-RU"/>
        </a:p>
      </dgm:t>
    </dgm:pt>
    <dgm:pt modelId="{9B1121F5-683A-46CA-BC94-650E544FCAE5}" type="sibTrans" cxnId="{E772EDC9-D012-457D-AA6A-FFB722C6242F}">
      <dgm:prSet/>
      <dgm:spPr/>
      <dgm:t>
        <a:bodyPr/>
        <a:lstStyle/>
        <a:p>
          <a:endParaRPr lang="ru-RU"/>
        </a:p>
      </dgm:t>
    </dgm:pt>
    <dgm:pt modelId="{660A52BD-F2C3-466F-BC6B-11B670A2CCB9}">
      <dgm:prSet/>
      <dgm:spPr/>
      <dgm:t>
        <a:bodyPr/>
        <a:lstStyle/>
        <a:p>
          <a:pPr marL="57150"/>
          <a:r>
            <a:rPr lang="ru-RU" b="0" dirty="0" smtClean="0">
              <a:solidFill>
                <a:schemeClr val="tx1"/>
              </a:solidFill>
            </a:rPr>
            <a:t>Такой подход обеспечивает </a:t>
          </a:r>
          <a:r>
            <a:rPr lang="ru-RU" b="0" dirty="0" smtClean="0">
              <a:solidFill>
                <a:schemeClr val="accent1">
                  <a:lumMod val="50000"/>
                </a:schemeClr>
              </a:solidFill>
            </a:rPr>
            <a:t>высокое качество и функциональность продукта при невысоких трудозатратах</a:t>
          </a:r>
          <a:r>
            <a:rPr lang="ru-RU" b="0" dirty="0" smtClean="0">
              <a:solidFill>
                <a:schemeClr val="tx1"/>
              </a:solidFill>
            </a:rPr>
            <a:t> на разработку за счет:</a:t>
          </a:r>
          <a:r>
            <a:rPr lang="en-US" b="0" dirty="0" smtClean="0">
              <a:solidFill>
                <a:schemeClr val="tx1"/>
              </a:solidFill>
            </a:rPr>
            <a:t> </a:t>
          </a:r>
          <a:r>
            <a:rPr lang="ru-RU" b="0" dirty="0" smtClean="0">
              <a:solidFill>
                <a:schemeClr val="tx1"/>
              </a:solidFill>
            </a:rPr>
            <a:t>       прозрачности алгоритмов обработки данных и логики работы интерфейса</a:t>
          </a:r>
          <a:r>
            <a:rPr lang="en-US" b="0" dirty="0" smtClean="0">
              <a:solidFill>
                <a:schemeClr val="tx1"/>
              </a:solidFill>
            </a:rPr>
            <a:t>; </a:t>
          </a:r>
          <a:r>
            <a:rPr lang="ru-RU" b="0" dirty="0" smtClean="0">
              <a:solidFill>
                <a:schemeClr val="tx1"/>
              </a:solidFill>
            </a:rPr>
            <a:t>     гибкости системы</a:t>
          </a:r>
          <a:r>
            <a:rPr lang="en-US" b="0" dirty="0" smtClean="0">
              <a:solidFill>
                <a:schemeClr val="tx1"/>
              </a:solidFill>
            </a:rPr>
            <a:t>;</a:t>
          </a:r>
          <a:r>
            <a:rPr lang="ru-RU" b="0" dirty="0" smtClean="0">
              <a:solidFill>
                <a:schemeClr val="tx1"/>
              </a:solidFill>
            </a:rPr>
            <a:t>     </a:t>
          </a:r>
          <a:r>
            <a:rPr lang="en-US" b="0" dirty="0" smtClean="0">
              <a:solidFill>
                <a:schemeClr val="tx1"/>
              </a:solidFill>
            </a:rPr>
            <a:t> </a:t>
          </a:r>
          <a:r>
            <a:rPr lang="ru-RU" b="0" dirty="0" smtClean="0">
              <a:solidFill>
                <a:schemeClr val="tx1"/>
              </a:solidFill>
            </a:rPr>
            <a:t>высокой степени повторного использования кода</a:t>
          </a:r>
          <a:endParaRPr lang="ru-RU" b="0" dirty="0">
            <a:solidFill>
              <a:schemeClr val="tx1"/>
            </a:solidFill>
          </a:endParaRPr>
        </a:p>
      </dgm:t>
    </dgm:pt>
    <dgm:pt modelId="{74A447B2-88DC-43AB-95A9-5A2C9B3784FD}" type="sibTrans" cxnId="{29B4AF57-E277-4527-87E5-3788BA116298}">
      <dgm:prSet/>
      <dgm:spPr/>
      <dgm:t>
        <a:bodyPr/>
        <a:lstStyle/>
        <a:p>
          <a:endParaRPr lang="ru-RU"/>
        </a:p>
      </dgm:t>
    </dgm:pt>
    <dgm:pt modelId="{CA23DA77-80F8-4D37-AA9F-29EDB09F1724}" type="parTrans" cxnId="{29B4AF57-E277-4527-87E5-3788BA116298}">
      <dgm:prSet/>
      <dgm:spPr/>
      <dgm:t>
        <a:bodyPr/>
        <a:lstStyle/>
        <a:p>
          <a:endParaRPr lang="ru-RU"/>
        </a:p>
      </dgm:t>
    </dgm:pt>
    <dgm:pt modelId="{0D4B3BC8-245E-4536-A762-E4D45D20A5AA}">
      <dgm:prSet/>
      <dgm:spPr/>
      <dgm:t>
        <a:bodyPr/>
        <a:lstStyle/>
        <a:p>
          <a:pPr marL="57150"/>
          <a:r>
            <a:rPr lang="ru-RU" dirty="0" smtClean="0">
              <a:solidFill>
                <a:schemeClr val="tx1"/>
              </a:solidFill>
            </a:rPr>
            <a:t>В основе конфигурации метаданные </a:t>
          </a:r>
          <a:r>
            <a:rPr lang="ru-RU" b="0" dirty="0" smtClean="0">
              <a:solidFill>
                <a:schemeClr val="tx1"/>
              </a:solidFill>
            </a:rPr>
            <a:t>реляционной БД, которые дополняются настройками и алгоритмами, реализующими работу различных компонентов системы.</a:t>
          </a:r>
          <a:endParaRPr lang="ru-RU" b="0" dirty="0">
            <a:solidFill>
              <a:schemeClr val="tx1"/>
            </a:solidFill>
          </a:endParaRPr>
        </a:p>
      </dgm:t>
    </dgm:pt>
    <dgm:pt modelId="{1FF53176-9580-405E-8B78-EFF222A4F7E0}" type="sibTrans" cxnId="{B3F42890-CB82-4F44-A898-1788E2F7A1E5}">
      <dgm:prSet/>
      <dgm:spPr/>
      <dgm:t>
        <a:bodyPr/>
        <a:lstStyle/>
        <a:p>
          <a:endParaRPr lang="ru-RU"/>
        </a:p>
      </dgm:t>
    </dgm:pt>
    <dgm:pt modelId="{F1829ED3-1C72-4856-8CA4-E50EFF572AD6}" type="parTrans" cxnId="{B3F42890-CB82-4F44-A898-1788E2F7A1E5}">
      <dgm:prSet/>
      <dgm:spPr/>
      <dgm:t>
        <a:bodyPr/>
        <a:lstStyle/>
        <a:p>
          <a:endParaRPr lang="ru-RU"/>
        </a:p>
      </dgm:t>
    </dgm:pt>
    <dgm:pt modelId="{C76ECC82-3313-44BD-B9A1-DEA9226B0EF0}" type="pres">
      <dgm:prSet presAssocID="{9F5CFA1C-BD17-4B99-9292-7C04D651B87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24C9BC0-794E-43C0-99BA-45A74764289C}" type="pres">
      <dgm:prSet presAssocID="{9FA17CD3-8535-4340-9B52-011A6B4DE1E1}" presName="parentText" presStyleLbl="node1" presStyleIdx="0" presStyleCnt="8" custLinFactNeighborX="-11502" custLinFactNeighborY="-414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CDB101-5AE5-4E83-9415-29A63B46B491}" type="pres">
      <dgm:prSet presAssocID="{9FA17CD3-8535-4340-9B52-011A6B4DE1E1}" presName="childText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D9442C8-33F6-4304-A064-8BCC06AAF8D0}" type="pres">
      <dgm:prSet presAssocID="{DF597673-9B3C-40AF-8B01-2C4F7DE35880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422766-41A3-4D9A-9EA6-DF7D9EBB6D9D}" type="pres">
      <dgm:prSet presAssocID="{DF597673-9B3C-40AF-8B01-2C4F7DE35880}" presName="childText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A94FFB1-EDBD-44F2-8298-DA212E77CF29}" type="pres">
      <dgm:prSet presAssocID="{FBB644E3-D6FE-4466-B02D-9414681B331C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EC7755-435B-48B8-894F-4FE80F96C8C7}" type="pres">
      <dgm:prSet presAssocID="{FBB644E3-D6FE-4466-B02D-9414681B331C}" presName="childText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D5E5F8-AADC-4568-8A2E-5C27C27CAA73}" type="pres">
      <dgm:prSet presAssocID="{389B236F-193B-4D57-AC9F-C5473BC43141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E8D890A-3A99-475C-A229-68F486C14590}" type="pres">
      <dgm:prSet presAssocID="{389B236F-193B-4D57-AC9F-C5473BC43141}" presName="childText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01F6E2-33AE-4AFC-AFFE-4CEC26950159}" type="pres">
      <dgm:prSet presAssocID="{6E9A7352-FB53-4420-9527-E51F8B513B0C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02EEED-0E7E-446A-8D32-F046607A831C}" type="pres">
      <dgm:prSet presAssocID="{6E9A7352-FB53-4420-9527-E51F8B513B0C}" presName="childText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0AD261-25E2-44E7-8927-0B168A683EB8}" type="pres">
      <dgm:prSet presAssocID="{9DF2501A-53A5-4796-BE94-30C54EE78254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5711FF-A385-4ABA-BA3A-79EBA8C291CF}" type="pres">
      <dgm:prSet presAssocID="{9DF2501A-53A5-4796-BE94-30C54EE78254}" presName="childText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4BDD908-42F9-4BD4-8676-BC3157AE0C1C}" type="pres">
      <dgm:prSet presAssocID="{985CC92E-4ADB-487E-A597-36D18194BEF4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18A4C6-B8BA-4F2B-8820-E110EB2DEB97}" type="pres">
      <dgm:prSet presAssocID="{985CC92E-4ADB-487E-A597-36D18194BEF4}" presName="childText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65556D-7236-46D5-918D-370EE4598CD3}" type="pres">
      <dgm:prSet presAssocID="{139747ED-0BB6-42B6-8C2F-183016A6D2A2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6A47F6E-BD63-461D-B3BA-90CEE1078C02}" type="pres">
      <dgm:prSet presAssocID="{139747ED-0BB6-42B6-8C2F-183016A6D2A2}" presName="childText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DB2ABCF-7533-4CEE-BC4A-68D8C58FDB01}" srcId="{9F5CFA1C-BD17-4B99-9292-7C04D651B877}" destId="{DF597673-9B3C-40AF-8B01-2C4F7DE35880}" srcOrd="1" destOrd="0" parTransId="{B62BC46C-C342-4D04-9622-672BA2A7D51C}" sibTransId="{5D69C194-F002-4398-B9BB-C447545F9947}"/>
    <dgm:cxn modelId="{C1747AE0-69B4-4FC7-854D-C95200F1D2E5}" srcId="{9F5CFA1C-BD17-4B99-9292-7C04D651B877}" destId="{6E9A7352-FB53-4420-9527-E51F8B513B0C}" srcOrd="4" destOrd="0" parTransId="{6AE90B1F-493E-4F85-83CD-73E3134F6C31}" sibTransId="{91E9F772-D444-4358-8D20-E93869656652}"/>
    <dgm:cxn modelId="{2587048A-443B-4092-813E-EF6335EDCEE5}" type="presOf" srcId="{9FA245AF-8119-4F7D-AFE5-B54E56A2788B}" destId="{EE8D890A-3A99-475C-A229-68F486C14590}" srcOrd="0" destOrd="0" presId="urn:microsoft.com/office/officeart/2005/8/layout/vList2"/>
    <dgm:cxn modelId="{C2A64EF7-59C8-4230-A4D8-F26C12B8D382}" srcId="{9F5CFA1C-BD17-4B99-9292-7C04D651B877}" destId="{FBB644E3-D6FE-4466-B02D-9414681B331C}" srcOrd="2" destOrd="0" parTransId="{C13620D1-EE62-4CB7-B73C-C9B3C0DF53C6}" sibTransId="{96D1E526-6F5F-4BFA-B705-ADDA540FFEEE}"/>
    <dgm:cxn modelId="{71D3FEE1-78B6-4E80-A666-2DE18A9CD0DC}" srcId="{DF597673-9B3C-40AF-8B01-2C4F7DE35880}" destId="{1A2B92CA-B42D-4AA4-BAA8-F6C7D7DD9D73}" srcOrd="0" destOrd="0" parTransId="{1F0D55C2-3DA8-400F-8F25-2D6005A25B08}" sibTransId="{CF2E750C-CD5E-4BEE-9E53-60D3F87B4833}"/>
    <dgm:cxn modelId="{4D7A5DE4-8656-4B9D-AE6A-99D3FBC27FB9}" srcId="{9F5CFA1C-BD17-4B99-9292-7C04D651B877}" destId="{9DF2501A-53A5-4796-BE94-30C54EE78254}" srcOrd="5" destOrd="0" parTransId="{CC515BF1-0A34-49C3-A77F-7BEF4EE3EE21}" sibTransId="{E9161DF8-5C51-4CE2-99A9-9C8CF56CEB6E}"/>
    <dgm:cxn modelId="{F53DDF13-2CFD-493B-8675-D9673FE4B8B9}" type="presOf" srcId="{D86D795E-CA00-48DA-819A-803213F59D02}" destId="{60CDB101-5AE5-4E83-9415-29A63B46B491}" srcOrd="0" destOrd="0" presId="urn:microsoft.com/office/officeart/2005/8/layout/vList2"/>
    <dgm:cxn modelId="{D6658DD4-0DBB-44D6-9CCA-BCA880C49477}" type="presOf" srcId="{9FA17CD3-8535-4340-9B52-011A6B4DE1E1}" destId="{024C9BC0-794E-43C0-99BA-45A74764289C}" srcOrd="0" destOrd="0" presId="urn:microsoft.com/office/officeart/2005/8/layout/vList2"/>
    <dgm:cxn modelId="{24FB9C09-E8AF-42FB-A815-E82B737089BD}" srcId="{139747ED-0BB6-42B6-8C2F-183016A6D2A2}" destId="{F3CBEA4E-47F7-4788-B53D-897C289CA93B}" srcOrd="0" destOrd="0" parTransId="{D653CA87-362D-47F7-9B63-5C9DD8400C15}" sibTransId="{0E553981-5625-49F9-9B6B-21FF4CBDF79F}"/>
    <dgm:cxn modelId="{5C3012E3-2C26-418D-9C48-01B16A6BEAB5}" type="presOf" srcId="{0D4B3BC8-245E-4536-A762-E4D45D20A5AA}" destId="{385711FF-A385-4ABA-BA3A-79EBA8C291CF}" srcOrd="0" destOrd="1" presId="urn:microsoft.com/office/officeart/2005/8/layout/vList2"/>
    <dgm:cxn modelId="{6FCEDCD5-6834-424A-9647-26BD86B6AE1C}" type="presOf" srcId="{DF597673-9B3C-40AF-8B01-2C4F7DE35880}" destId="{8D9442C8-33F6-4304-A064-8BCC06AAF8D0}" srcOrd="0" destOrd="0" presId="urn:microsoft.com/office/officeart/2005/8/layout/vList2"/>
    <dgm:cxn modelId="{84B9896C-BAF3-4712-B9E9-A463C4F75352}" type="presOf" srcId="{9DF2501A-53A5-4796-BE94-30C54EE78254}" destId="{560AD261-25E2-44E7-8927-0B168A683EB8}" srcOrd="0" destOrd="0" presId="urn:microsoft.com/office/officeart/2005/8/layout/vList2"/>
    <dgm:cxn modelId="{5C841EFF-7827-4840-9A67-94D1BA03953C}" srcId="{9F5CFA1C-BD17-4B99-9292-7C04D651B877}" destId="{985CC92E-4ADB-487E-A597-36D18194BEF4}" srcOrd="6" destOrd="0" parTransId="{30C31361-A095-4BB1-9C38-18FF77578B01}" sibTransId="{7F700B8C-1DAB-4A83-836F-D4FA49417BD0}"/>
    <dgm:cxn modelId="{386D466C-8B51-43D1-B1FE-0D8324803D2F}" srcId="{9DF2501A-53A5-4796-BE94-30C54EE78254}" destId="{8F87654A-E0AF-437B-9C13-6F652F3FB3A7}" srcOrd="0" destOrd="0" parTransId="{06F54721-CEA3-4613-91B6-B90B143931FF}" sibTransId="{168F852A-31C3-423D-A579-5E067FAC4D83}"/>
    <dgm:cxn modelId="{E68E0A91-DFAE-4DA3-9AE1-E8CD9997BDDB}" srcId="{9FA17CD3-8535-4340-9B52-011A6B4DE1E1}" destId="{D86D795E-CA00-48DA-819A-803213F59D02}" srcOrd="0" destOrd="0" parTransId="{841826BD-F5A3-496D-BF95-7A52FF54B576}" sibTransId="{E6C348F5-375B-4CC1-9FE3-70D338D7C80D}"/>
    <dgm:cxn modelId="{B291681B-D015-4569-9BE1-78676759E006}" type="presOf" srcId="{389B236F-193B-4D57-AC9F-C5473BC43141}" destId="{51D5E5F8-AADC-4568-8A2E-5C27C27CAA73}" srcOrd="0" destOrd="0" presId="urn:microsoft.com/office/officeart/2005/8/layout/vList2"/>
    <dgm:cxn modelId="{16394160-A61B-4017-A9E3-A62F55ACC559}" type="presOf" srcId="{9F5CFA1C-BD17-4B99-9292-7C04D651B877}" destId="{C76ECC82-3313-44BD-B9A1-DEA9226B0EF0}" srcOrd="0" destOrd="0" presId="urn:microsoft.com/office/officeart/2005/8/layout/vList2"/>
    <dgm:cxn modelId="{20AE5215-19AB-47C2-B8EC-CC3E44B42FEF}" type="presOf" srcId="{0BB980FE-530A-4DCC-8286-8003BFBBF1D1}" destId="{AB02EEED-0E7E-446A-8D32-F046607A831C}" srcOrd="0" destOrd="0" presId="urn:microsoft.com/office/officeart/2005/8/layout/vList2"/>
    <dgm:cxn modelId="{E3F87917-2A75-42F7-96B4-853FC0021B4F}" type="presOf" srcId="{985CC92E-4ADB-487E-A597-36D18194BEF4}" destId="{24BDD908-42F9-4BD4-8676-BC3157AE0C1C}" srcOrd="0" destOrd="0" presId="urn:microsoft.com/office/officeart/2005/8/layout/vList2"/>
    <dgm:cxn modelId="{29B4AF57-E277-4527-87E5-3788BA116298}" srcId="{9DF2501A-53A5-4796-BE94-30C54EE78254}" destId="{660A52BD-F2C3-466F-BC6B-11B670A2CCB9}" srcOrd="2" destOrd="0" parTransId="{CA23DA77-80F8-4D37-AA9F-29EDB09F1724}" sibTransId="{74A447B2-88DC-43AB-95A9-5A2C9B3784FD}"/>
    <dgm:cxn modelId="{554C9A12-7147-416B-9575-1738F03F7F8E}" type="presOf" srcId="{1A2B92CA-B42D-4AA4-BAA8-F6C7D7DD9D73}" destId="{B7422766-41A3-4D9A-9EA6-DF7D9EBB6D9D}" srcOrd="0" destOrd="0" presId="urn:microsoft.com/office/officeart/2005/8/layout/vList2"/>
    <dgm:cxn modelId="{5043998A-E28D-40A8-9627-E46E429DB159}" srcId="{9F5CFA1C-BD17-4B99-9292-7C04D651B877}" destId="{9FA17CD3-8535-4340-9B52-011A6B4DE1E1}" srcOrd="0" destOrd="0" parTransId="{26F99306-9181-47D1-A0CA-43AC3E21E52D}" sibTransId="{C7BBE336-8B61-4EE6-9651-FCED9A783F53}"/>
    <dgm:cxn modelId="{E772EDC9-D012-457D-AA6A-FFB722C6242F}" srcId="{6E9A7352-FB53-4420-9527-E51F8B513B0C}" destId="{E39CEC96-D9E9-4F07-AD2A-DFF7C2A50369}" srcOrd="1" destOrd="0" parTransId="{3D187B9D-3AED-4386-8DE6-4C19D948321F}" sibTransId="{9B1121F5-683A-46CA-BC94-650E544FCAE5}"/>
    <dgm:cxn modelId="{D4ED8108-414A-42DC-8E8C-A4868B3858C5}" type="presOf" srcId="{F3CBEA4E-47F7-4788-B53D-897C289CA93B}" destId="{76A47F6E-BD63-461D-B3BA-90CEE1078C02}" srcOrd="0" destOrd="0" presId="urn:microsoft.com/office/officeart/2005/8/layout/vList2"/>
    <dgm:cxn modelId="{4EC7F95A-90D2-481F-9E82-1181C8F1FC2F}" type="presOf" srcId="{139747ED-0BB6-42B6-8C2F-183016A6D2A2}" destId="{4965556D-7236-46D5-918D-370EE4598CD3}" srcOrd="0" destOrd="0" presId="urn:microsoft.com/office/officeart/2005/8/layout/vList2"/>
    <dgm:cxn modelId="{7B24C0D3-482A-4E7D-9305-95E2A48B8A34}" type="presOf" srcId="{E39CEC96-D9E9-4F07-AD2A-DFF7C2A50369}" destId="{AB02EEED-0E7E-446A-8D32-F046607A831C}" srcOrd="0" destOrd="1" presId="urn:microsoft.com/office/officeart/2005/8/layout/vList2"/>
    <dgm:cxn modelId="{67070848-858C-4493-B3DF-9822D5D10BE0}" srcId="{9F5CFA1C-BD17-4B99-9292-7C04D651B877}" destId="{389B236F-193B-4D57-AC9F-C5473BC43141}" srcOrd="3" destOrd="0" parTransId="{2D92C513-CFD4-4363-A38A-1E62A3012837}" sibTransId="{0A6BA321-DF1A-4571-882E-07AA2B05E361}"/>
    <dgm:cxn modelId="{062D7545-E609-4E78-8760-22C30A2A2C57}" type="presOf" srcId="{F110D9EB-141F-4F88-BC2B-2D46204545B5}" destId="{EE8D890A-3A99-475C-A229-68F486C14590}" srcOrd="0" destOrd="1" presId="urn:microsoft.com/office/officeart/2005/8/layout/vList2"/>
    <dgm:cxn modelId="{030F32CB-010F-4FFE-9988-04B046B0EF59}" type="presOf" srcId="{D249E095-2D17-4C8C-9015-FAB1D1FF8423}" destId="{8C18A4C6-B8BA-4F2B-8820-E110EB2DEB97}" srcOrd="0" destOrd="0" presId="urn:microsoft.com/office/officeart/2005/8/layout/vList2"/>
    <dgm:cxn modelId="{303AF46F-6B58-401E-90B9-9BDCDB3B2C9A}" type="presOf" srcId="{E8D8CBD9-55B3-4BE2-98BE-3135A508F449}" destId="{10EC7755-435B-48B8-894F-4FE80F96C8C7}" srcOrd="0" destOrd="0" presId="urn:microsoft.com/office/officeart/2005/8/layout/vList2"/>
    <dgm:cxn modelId="{7F5DA487-C41E-4079-9241-858FFBEA9EB5}" srcId="{9F5CFA1C-BD17-4B99-9292-7C04D651B877}" destId="{139747ED-0BB6-42B6-8C2F-183016A6D2A2}" srcOrd="7" destOrd="0" parTransId="{EF721084-6C53-49FA-B567-D5E19FDDD4C9}" sibTransId="{7FC5DAE2-40C0-4853-B7A3-9E1DCDC4E6AB}"/>
    <dgm:cxn modelId="{776D49F5-AB2C-4899-9238-85C5A3143C3E}" srcId="{389B236F-193B-4D57-AC9F-C5473BC43141}" destId="{9FA245AF-8119-4F7D-AFE5-B54E56A2788B}" srcOrd="0" destOrd="0" parTransId="{B7FA71E0-1CCE-4264-BEC2-A7F1F93E5E54}" sibTransId="{9E3FC7EF-6A09-44E5-9F21-89086CAC0186}"/>
    <dgm:cxn modelId="{27E8A44E-C541-41FC-B937-E43A9C7F2BFF}" type="presOf" srcId="{FBB644E3-D6FE-4466-B02D-9414681B331C}" destId="{7A94FFB1-EDBD-44F2-8298-DA212E77CF29}" srcOrd="0" destOrd="0" presId="urn:microsoft.com/office/officeart/2005/8/layout/vList2"/>
    <dgm:cxn modelId="{85980F54-C40C-419D-9E0F-E7248067492D}" type="presOf" srcId="{8F87654A-E0AF-437B-9C13-6F652F3FB3A7}" destId="{385711FF-A385-4ABA-BA3A-79EBA8C291CF}" srcOrd="0" destOrd="0" presId="urn:microsoft.com/office/officeart/2005/8/layout/vList2"/>
    <dgm:cxn modelId="{B4883D24-0265-43C7-A4C8-B9D52EA84C0A}" srcId="{389B236F-193B-4D57-AC9F-C5473BC43141}" destId="{F110D9EB-141F-4F88-BC2B-2D46204545B5}" srcOrd="1" destOrd="0" parTransId="{2901957E-2FF4-4E8B-B368-4B0A81B7C9B4}" sibTransId="{30E36DFD-C6A2-4F73-9EA0-B7CA45DCE558}"/>
    <dgm:cxn modelId="{B3F42890-CB82-4F44-A898-1788E2F7A1E5}" srcId="{9DF2501A-53A5-4796-BE94-30C54EE78254}" destId="{0D4B3BC8-245E-4536-A762-E4D45D20A5AA}" srcOrd="1" destOrd="0" parTransId="{F1829ED3-1C72-4856-8CA4-E50EFF572AD6}" sibTransId="{1FF53176-9580-405E-8B78-EFF222A4F7E0}"/>
    <dgm:cxn modelId="{164DE09D-28F6-4C67-8A57-C6480A4915C8}" srcId="{6E9A7352-FB53-4420-9527-E51F8B513B0C}" destId="{0BB980FE-530A-4DCC-8286-8003BFBBF1D1}" srcOrd="0" destOrd="0" parTransId="{8B485E54-7710-4A22-9814-BA299FEA0E84}" sibTransId="{FBC9EBD4-213C-4C9E-B330-91D619F505B4}"/>
    <dgm:cxn modelId="{1F241991-F0F5-4222-A95F-462ACE1FC6E3}" srcId="{FBB644E3-D6FE-4466-B02D-9414681B331C}" destId="{E8D8CBD9-55B3-4BE2-98BE-3135A508F449}" srcOrd="0" destOrd="0" parTransId="{D2496FB7-A0F7-4533-8134-9C9A48C0523D}" sibTransId="{E3D02EEA-2207-44FD-9A55-73F33F242331}"/>
    <dgm:cxn modelId="{9DCB3FE7-E101-4F15-A21D-9065B24CF73D}" type="presOf" srcId="{6E9A7352-FB53-4420-9527-E51F8B513B0C}" destId="{6701F6E2-33AE-4AFC-AFFE-4CEC26950159}" srcOrd="0" destOrd="0" presId="urn:microsoft.com/office/officeart/2005/8/layout/vList2"/>
    <dgm:cxn modelId="{31FD1DC4-60D5-4AE4-813B-F5ACA691814B}" type="presOf" srcId="{660A52BD-F2C3-466F-BC6B-11B670A2CCB9}" destId="{385711FF-A385-4ABA-BA3A-79EBA8C291CF}" srcOrd="0" destOrd="2" presId="urn:microsoft.com/office/officeart/2005/8/layout/vList2"/>
    <dgm:cxn modelId="{3E42E964-FA76-425B-882B-081602E7A857}" srcId="{985CC92E-4ADB-487E-A597-36D18194BEF4}" destId="{D249E095-2D17-4C8C-9015-FAB1D1FF8423}" srcOrd="0" destOrd="0" parTransId="{30F87DA0-D425-4777-9AB1-2F0CBFB1F96F}" sibTransId="{2A16B995-3092-49ED-8DB9-496CC752D21C}"/>
    <dgm:cxn modelId="{FAE9FAA2-ED0E-4556-8DC9-F6ACC65DAC78}" type="presParOf" srcId="{C76ECC82-3313-44BD-B9A1-DEA9226B0EF0}" destId="{024C9BC0-794E-43C0-99BA-45A74764289C}" srcOrd="0" destOrd="0" presId="urn:microsoft.com/office/officeart/2005/8/layout/vList2"/>
    <dgm:cxn modelId="{D6F1C209-F3CB-4896-8359-3FA99ED9C771}" type="presParOf" srcId="{C76ECC82-3313-44BD-B9A1-DEA9226B0EF0}" destId="{60CDB101-5AE5-4E83-9415-29A63B46B491}" srcOrd="1" destOrd="0" presId="urn:microsoft.com/office/officeart/2005/8/layout/vList2"/>
    <dgm:cxn modelId="{6B9F7CE4-219B-45E4-99D0-CA5F972874A1}" type="presParOf" srcId="{C76ECC82-3313-44BD-B9A1-DEA9226B0EF0}" destId="{8D9442C8-33F6-4304-A064-8BCC06AAF8D0}" srcOrd="2" destOrd="0" presId="urn:microsoft.com/office/officeart/2005/8/layout/vList2"/>
    <dgm:cxn modelId="{C3DBAD9F-F5C3-4463-9F01-6E936EE3D2C4}" type="presParOf" srcId="{C76ECC82-3313-44BD-B9A1-DEA9226B0EF0}" destId="{B7422766-41A3-4D9A-9EA6-DF7D9EBB6D9D}" srcOrd="3" destOrd="0" presId="urn:microsoft.com/office/officeart/2005/8/layout/vList2"/>
    <dgm:cxn modelId="{C5ED896A-E778-4CB7-B5EA-2A8098648AC4}" type="presParOf" srcId="{C76ECC82-3313-44BD-B9A1-DEA9226B0EF0}" destId="{7A94FFB1-EDBD-44F2-8298-DA212E77CF29}" srcOrd="4" destOrd="0" presId="urn:microsoft.com/office/officeart/2005/8/layout/vList2"/>
    <dgm:cxn modelId="{EAF349AB-741D-4268-BB5B-E4B4732221CA}" type="presParOf" srcId="{C76ECC82-3313-44BD-B9A1-DEA9226B0EF0}" destId="{10EC7755-435B-48B8-894F-4FE80F96C8C7}" srcOrd="5" destOrd="0" presId="urn:microsoft.com/office/officeart/2005/8/layout/vList2"/>
    <dgm:cxn modelId="{1DB981B4-9B9E-4344-8A43-70659E43A90C}" type="presParOf" srcId="{C76ECC82-3313-44BD-B9A1-DEA9226B0EF0}" destId="{51D5E5F8-AADC-4568-8A2E-5C27C27CAA73}" srcOrd="6" destOrd="0" presId="urn:microsoft.com/office/officeart/2005/8/layout/vList2"/>
    <dgm:cxn modelId="{80B93AF2-0776-4E5A-BB8F-22E1564BF06B}" type="presParOf" srcId="{C76ECC82-3313-44BD-B9A1-DEA9226B0EF0}" destId="{EE8D890A-3A99-475C-A229-68F486C14590}" srcOrd="7" destOrd="0" presId="urn:microsoft.com/office/officeart/2005/8/layout/vList2"/>
    <dgm:cxn modelId="{206D3EDA-81A7-49E2-8858-8AB03914E332}" type="presParOf" srcId="{C76ECC82-3313-44BD-B9A1-DEA9226B0EF0}" destId="{6701F6E2-33AE-4AFC-AFFE-4CEC26950159}" srcOrd="8" destOrd="0" presId="urn:microsoft.com/office/officeart/2005/8/layout/vList2"/>
    <dgm:cxn modelId="{F1740488-B97E-406B-A6B8-16FE709B7127}" type="presParOf" srcId="{C76ECC82-3313-44BD-B9A1-DEA9226B0EF0}" destId="{AB02EEED-0E7E-446A-8D32-F046607A831C}" srcOrd="9" destOrd="0" presId="urn:microsoft.com/office/officeart/2005/8/layout/vList2"/>
    <dgm:cxn modelId="{27BF39DF-D1C3-4D3F-990E-730D5E500587}" type="presParOf" srcId="{C76ECC82-3313-44BD-B9A1-DEA9226B0EF0}" destId="{560AD261-25E2-44E7-8927-0B168A683EB8}" srcOrd="10" destOrd="0" presId="urn:microsoft.com/office/officeart/2005/8/layout/vList2"/>
    <dgm:cxn modelId="{EFBF1C50-E629-4417-8FE9-81DA7BDB2283}" type="presParOf" srcId="{C76ECC82-3313-44BD-B9A1-DEA9226B0EF0}" destId="{385711FF-A385-4ABA-BA3A-79EBA8C291CF}" srcOrd="11" destOrd="0" presId="urn:microsoft.com/office/officeart/2005/8/layout/vList2"/>
    <dgm:cxn modelId="{FC07DD90-7972-49CB-B036-3FFECEEF138E}" type="presParOf" srcId="{C76ECC82-3313-44BD-B9A1-DEA9226B0EF0}" destId="{24BDD908-42F9-4BD4-8676-BC3157AE0C1C}" srcOrd="12" destOrd="0" presId="urn:microsoft.com/office/officeart/2005/8/layout/vList2"/>
    <dgm:cxn modelId="{FDD11905-317C-494F-BFF1-F6B128E57EF4}" type="presParOf" srcId="{C76ECC82-3313-44BD-B9A1-DEA9226B0EF0}" destId="{8C18A4C6-B8BA-4F2B-8820-E110EB2DEB97}" srcOrd="13" destOrd="0" presId="urn:microsoft.com/office/officeart/2005/8/layout/vList2"/>
    <dgm:cxn modelId="{11D27433-90CF-4C29-A053-1CE3263DF249}" type="presParOf" srcId="{C76ECC82-3313-44BD-B9A1-DEA9226B0EF0}" destId="{4965556D-7236-46D5-918D-370EE4598CD3}" srcOrd="14" destOrd="0" presId="urn:microsoft.com/office/officeart/2005/8/layout/vList2"/>
    <dgm:cxn modelId="{3A7D35FB-5E74-472A-9DE1-B52480F1B54B}" type="presParOf" srcId="{C76ECC82-3313-44BD-B9A1-DEA9226B0EF0}" destId="{76A47F6E-BD63-461D-B3BA-90CEE1078C02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E6ABD-095B-492E-864E-2C52BB5A8E8E}">
      <dsp:nvSpPr>
        <dsp:cNvPr id="0" name=""/>
        <dsp:cNvSpPr/>
      </dsp:nvSpPr>
      <dsp:spPr>
        <a:xfrm>
          <a:off x="-4651809" y="-713145"/>
          <a:ext cx="5541091" cy="5541091"/>
        </a:xfrm>
        <a:prstGeom prst="blockArc">
          <a:avLst>
            <a:gd name="adj1" fmla="val 18900000"/>
            <a:gd name="adj2" fmla="val 2700000"/>
            <a:gd name="adj3" fmla="val 39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0D363C-05AF-444F-9DCE-D3A549D93367}">
      <dsp:nvSpPr>
        <dsp:cNvPr id="0" name=""/>
        <dsp:cNvSpPr/>
      </dsp:nvSpPr>
      <dsp:spPr>
        <a:xfrm>
          <a:off x="465767" y="316345"/>
          <a:ext cx="4688418" cy="63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Регламентированная отчетность</a:t>
          </a:r>
          <a:endParaRPr lang="ru-RU" sz="1900" kern="1200" dirty="0"/>
        </a:p>
      </dsp:txBody>
      <dsp:txXfrm>
        <a:off x="465767" y="316345"/>
        <a:ext cx="4688418" cy="633020"/>
      </dsp:txXfrm>
    </dsp:sp>
    <dsp:sp modelId="{8BD55D3D-56DD-4505-81AB-1B4FEB73A661}">
      <dsp:nvSpPr>
        <dsp:cNvPr id="0" name=""/>
        <dsp:cNvSpPr/>
      </dsp:nvSpPr>
      <dsp:spPr>
        <a:xfrm>
          <a:off x="70129" y="237218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46B22-DEE2-4E67-82B5-DBDBD2B444DA}">
      <dsp:nvSpPr>
        <dsp:cNvPr id="0" name=""/>
        <dsp:cNvSpPr/>
      </dsp:nvSpPr>
      <dsp:spPr>
        <a:xfrm>
          <a:off x="828693" y="1266041"/>
          <a:ext cx="4325493" cy="63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Генератор отчетов</a:t>
          </a:r>
          <a:endParaRPr lang="ru-RU" sz="1900" kern="1200" dirty="0"/>
        </a:p>
      </dsp:txBody>
      <dsp:txXfrm>
        <a:off x="828693" y="1266041"/>
        <a:ext cx="4325493" cy="633020"/>
      </dsp:txXfrm>
    </dsp:sp>
    <dsp:sp modelId="{6678F403-2226-4615-B234-8483A73E05D8}">
      <dsp:nvSpPr>
        <dsp:cNvPr id="0" name=""/>
        <dsp:cNvSpPr/>
      </dsp:nvSpPr>
      <dsp:spPr>
        <a:xfrm>
          <a:off x="433055" y="1186914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C88B5-B8D5-464F-96F8-755598C767BC}">
      <dsp:nvSpPr>
        <dsp:cNvPr id="0" name=""/>
        <dsp:cNvSpPr/>
      </dsp:nvSpPr>
      <dsp:spPr>
        <a:xfrm>
          <a:off x="828693" y="2215737"/>
          <a:ext cx="4325493" cy="63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Аналитические панели </a:t>
          </a:r>
          <a:r>
            <a:rPr lang="en-US" sz="1900" kern="1200" dirty="0" smtClean="0"/>
            <a:t>(Dashboard)</a:t>
          </a:r>
          <a:endParaRPr lang="ru-RU" sz="1900" kern="1200" dirty="0"/>
        </a:p>
      </dsp:txBody>
      <dsp:txXfrm>
        <a:off x="828693" y="2215737"/>
        <a:ext cx="4325493" cy="633020"/>
      </dsp:txXfrm>
    </dsp:sp>
    <dsp:sp modelId="{61E7BEC6-C67B-4A5F-9112-F966A2550CC5}">
      <dsp:nvSpPr>
        <dsp:cNvPr id="0" name=""/>
        <dsp:cNvSpPr/>
      </dsp:nvSpPr>
      <dsp:spPr>
        <a:xfrm>
          <a:off x="433055" y="2136609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0D030-5B08-4564-8BC6-FB6C9B8BCBEE}">
      <dsp:nvSpPr>
        <dsp:cNvPr id="0" name=""/>
        <dsp:cNvSpPr/>
      </dsp:nvSpPr>
      <dsp:spPr>
        <a:xfrm>
          <a:off x="465767" y="3165433"/>
          <a:ext cx="4688418" cy="633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2460" tIns="48260" rIns="48260" bIns="4826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Навигационные формы</a:t>
          </a:r>
          <a:endParaRPr lang="ru-RU" sz="1900" kern="1200" dirty="0"/>
        </a:p>
      </dsp:txBody>
      <dsp:txXfrm>
        <a:off x="465767" y="3165433"/>
        <a:ext cx="4688418" cy="633020"/>
      </dsp:txXfrm>
    </dsp:sp>
    <dsp:sp modelId="{B820BD5E-09C1-4DF9-BE27-1E7B0130ABBC}">
      <dsp:nvSpPr>
        <dsp:cNvPr id="0" name=""/>
        <dsp:cNvSpPr/>
      </dsp:nvSpPr>
      <dsp:spPr>
        <a:xfrm>
          <a:off x="70129" y="3086305"/>
          <a:ext cx="791276" cy="7912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C9BC0-794E-43C0-99BA-45A74764289C}">
      <dsp:nvSpPr>
        <dsp:cNvPr id="0" name=""/>
        <dsp:cNvSpPr/>
      </dsp:nvSpPr>
      <dsp:spPr>
        <a:xfrm>
          <a:off x="0" y="174813"/>
          <a:ext cx="119393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Регламентированная</a:t>
          </a:r>
          <a:r>
            <a:rPr lang="ru-RU" sz="1400" b="1" i="0" kern="1200" dirty="0" smtClean="0"/>
            <a:t> </a:t>
          </a:r>
          <a:r>
            <a:rPr lang="ru-RU" sz="1400" kern="1200" dirty="0" smtClean="0"/>
            <a:t>отчетность</a:t>
          </a:r>
          <a:endParaRPr lang="ru-RU" sz="1400" kern="1200" dirty="0"/>
        </a:p>
      </dsp:txBody>
      <dsp:txXfrm>
        <a:off x="16392" y="191205"/>
        <a:ext cx="11906552" cy="303006"/>
      </dsp:txXfrm>
    </dsp:sp>
    <dsp:sp modelId="{60CDB101-5AE5-4E83-9415-29A63B46B491}">
      <dsp:nvSpPr>
        <dsp:cNvPr id="0" name=""/>
        <dsp:cNvSpPr/>
      </dsp:nvSpPr>
      <dsp:spPr>
        <a:xfrm>
          <a:off x="0" y="520216"/>
          <a:ext cx="11939336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07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Система включает набор инструментов для оперативной разработки отчетов любой сложности.</a:t>
          </a:r>
          <a:endParaRPr lang="ru-RU" sz="1100" kern="1200" dirty="0"/>
        </a:p>
      </dsp:txBody>
      <dsp:txXfrm>
        <a:off x="0" y="520216"/>
        <a:ext cx="11939336" cy="231840"/>
      </dsp:txXfrm>
    </dsp:sp>
    <dsp:sp modelId="{8D9442C8-33F6-4304-A064-8BCC06AAF8D0}">
      <dsp:nvSpPr>
        <dsp:cNvPr id="0" name=""/>
        <dsp:cNvSpPr/>
      </dsp:nvSpPr>
      <dsp:spPr>
        <a:xfrm>
          <a:off x="0" y="752056"/>
          <a:ext cx="119393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Генератор отчетов</a:t>
          </a:r>
          <a:endParaRPr lang="ru-RU" sz="1400" kern="1200" dirty="0"/>
        </a:p>
      </dsp:txBody>
      <dsp:txXfrm>
        <a:off x="16392" y="768448"/>
        <a:ext cx="11906552" cy="303006"/>
      </dsp:txXfrm>
    </dsp:sp>
    <dsp:sp modelId="{B7422766-41A3-4D9A-9EA6-DF7D9EBB6D9D}">
      <dsp:nvSpPr>
        <dsp:cNvPr id="0" name=""/>
        <dsp:cNvSpPr/>
      </dsp:nvSpPr>
      <dsp:spPr>
        <a:xfrm>
          <a:off x="0" y="1087846"/>
          <a:ext cx="11939336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07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Система предоставляет пользователю простой, но функциональный интерфейс для самостоятельной настройки отчетов.</a:t>
          </a:r>
          <a:endParaRPr lang="ru-RU" sz="1100" kern="1200" dirty="0"/>
        </a:p>
      </dsp:txBody>
      <dsp:txXfrm>
        <a:off x="0" y="1087846"/>
        <a:ext cx="11939336" cy="231840"/>
      </dsp:txXfrm>
    </dsp:sp>
    <dsp:sp modelId="{7A94FFB1-EDBD-44F2-8298-DA212E77CF29}">
      <dsp:nvSpPr>
        <dsp:cNvPr id="0" name=""/>
        <dsp:cNvSpPr/>
      </dsp:nvSpPr>
      <dsp:spPr>
        <a:xfrm>
          <a:off x="0" y="1319686"/>
          <a:ext cx="119393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Аналитические панели </a:t>
          </a:r>
          <a:endParaRPr lang="ru-RU" sz="1400" kern="1200" dirty="0"/>
        </a:p>
      </dsp:txBody>
      <dsp:txXfrm>
        <a:off x="16392" y="1336078"/>
        <a:ext cx="11906552" cy="303006"/>
      </dsp:txXfrm>
    </dsp:sp>
    <dsp:sp modelId="{10EC7755-435B-48B8-894F-4FE80F96C8C7}">
      <dsp:nvSpPr>
        <dsp:cNvPr id="0" name=""/>
        <dsp:cNvSpPr/>
      </dsp:nvSpPr>
      <dsp:spPr>
        <a:xfrm>
          <a:off x="0" y="1655476"/>
          <a:ext cx="11939336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07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В состав системы входит модуль для построения аналитических панелей</a:t>
          </a:r>
          <a:r>
            <a:rPr lang="en-US" sz="1100" kern="1200" dirty="0" smtClean="0"/>
            <a:t>, </a:t>
          </a:r>
          <a:r>
            <a:rPr lang="ru-RU" sz="1100" kern="1200" dirty="0" smtClean="0"/>
            <a:t>созданный на базе технологии </a:t>
          </a:r>
          <a:r>
            <a:rPr lang="ru-RU" sz="1100" kern="1200" dirty="0" err="1" smtClean="0"/>
            <a:t>DevExpress</a:t>
          </a:r>
          <a:r>
            <a:rPr lang="ru-RU" sz="1100" kern="1200" dirty="0" smtClean="0"/>
            <a:t> </a:t>
          </a:r>
          <a:r>
            <a:rPr lang="ru-RU" sz="1100" kern="1200" dirty="0" err="1" smtClean="0"/>
            <a:t>Dashboard</a:t>
          </a:r>
          <a:r>
            <a:rPr lang="ru-RU" sz="1100" kern="1200" dirty="0" smtClean="0"/>
            <a:t> </a:t>
          </a:r>
          <a:r>
            <a:rPr lang="en-US" sz="1100" kern="1200" dirty="0" smtClean="0"/>
            <a:t>, </a:t>
          </a:r>
          <a:r>
            <a:rPr lang="ru-RU" sz="1100" kern="1200" dirty="0" smtClean="0"/>
            <a:t>которая отвечает всем современным требованиям в данном направлении.</a:t>
          </a:r>
          <a:endParaRPr lang="ru-RU" sz="1100" kern="1200" dirty="0"/>
        </a:p>
      </dsp:txBody>
      <dsp:txXfrm>
        <a:off x="0" y="1655476"/>
        <a:ext cx="11939336" cy="347760"/>
      </dsp:txXfrm>
    </dsp:sp>
    <dsp:sp modelId="{51D5E5F8-AADC-4568-8A2E-5C27C27CAA73}">
      <dsp:nvSpPr>
        <dsp:cNvPr id="0" name=""/>
        <dsp:cNvSpPr/>
      </dsp:nvSpPr>
      <dsp:spPr>
        <a:xfrm>
          <a:off x="0" y="2003236"/>
          <a:ext cx="119393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Навигационные формы</a:t>
          </a:r>
          <a:endParaRPr lang="ru-RU" sz="1400" kern="1200" dirty="0"/>
        </a:p>
      </dsp:txBody>
      <dsp:txXfrm>
        <a:off x="16392" y="2019628"/>
        <a:ext cx="11906552" cy="303006"/>
      </dsp:txXfrm>
    </dsp:sp>
    <dsp:sp modelId="{EE8D890A-3A99-475C-A229-68F486C14590}">
      <dsp:nvSpPr>
        <dsp:cNvPr id="0" name=""/>
        <dsp:cNvSpPr/>
      </dsp:nvSpPr>
      <dsp:spPr>
        <a:xfrm>
          <a:off x="0" y="2339026"/>
          <a:ext cx="11939336" cy="536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07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Конфигуратор системы позволяет разработчику в короткие сроки выполнять настройку разнообразных форм для отображения данных любой структуры с интерактивной навигацией (переходом между формами). 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В частности, такой инструментарий, применяется, для настройки детального просмотра информации по отдельным показателям в отчетах.</a:t>
          </a:r>
          <a:endParaRPr lang="ru-RU" sz="1100" kern="1200" dirty="0"/>
        </a:p>
      </dsp:txBody>
      <dsp:txXfrm>
        <a:off x="0" y="2339026"/>
        <a:ext cx="11939336" cy="536130"/>
      </dsp:txXfrm>
    </dsp:sp>
    <dsp:sp modelId="{6701F6E2-33AE-4AFC-AFFE-4CEC26950159}">
      <dsp:nvSpPr>
        <dsp:cNvPr id="0" name=""/>
        <dsp:cNvSpPr/>
      </dsp:nvSpPr>
      <dsp:spPr>
        <a:xfrm>
          <a:off x="0" y="2875156"/>
          <a:ext cx="119393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Адаптивный интерфейс</a:t>
          </a:r>
          <a:endParaRPr lang="ru-RU" sz="1400" kern="1200" dirty="0"/>
        </a:p>
      </dsp:txBody>
      <dsp:txXfrm>
        <a:off x="16392" y="2891548"/>
        <a:ext cx="11906552" cy="303006"/>
      </dsp:txXfrm>
    </dsp:sp>
    <dsp:sp modelId="{AB02EEED-0E7E-446A-8D32-F046607A831C}">
      <dsp:nvSpPr>
        <dsp:cNvPr id="0" name=""/>
        <dsp:cNvSpPr/>
      </dsp:nvSpPr>
      <dsp:spPr>
        <a:xfrm>
          <a:off x="0" y="3210946"/>
          <a:ext cx="11939336" cy="376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07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Большая часть элементов интерфейса доступна как в </a:t>
          </a:r>
          <a:r>
            <a:rPr lang="en-US" sz="1100" kern="1200" dirty="0" smtClean="0"/>
            <a:t>desktop, </a:t>
          </a:r>
          <a:r>
            <a:rPr lang="ru-RU" sz="1100" kern="1200" dirty="0" smtClean="0"/>
            <a:t>так и в </a:t>
          </a:r>
          <a:r>
            <a:rPr lang="en-US" sz="1100" kern="1200" dirty="0" smtClean="0"/>
            <a:t>web </a:t>
          </a:r>
          <a:r>
            <a:rPr lang="ru-RU" sz="1100" kern="1200" dirty="0" smtClean="0"/>
            <a:t>варианте. </a:t>
          </a:r>
          <a:endParaRPr lang="ru-R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dirty="0" smtClean="0"/>
            <a:t>Web </a:t>
          </a:r>
          <a:r>
            <a:rPr lang="ru-RU" sz="1100" kern="1200" dirty="0" smtClean="0"/>
            <a:t>интерфейс адаптируется под мобильные устройства.</a:t>
          </a:r>
          <a:endParaRPr lang="ru-RU" sz="1100" kern="1200" dirty="0"/>
        </a:p>
      </dsp:txBody>
      <dsp:txXfrm>
        <a:off x="0" y="3210946"/>
        <a:ext cx="11939336" cy="376740"/>
      </dsp:txXfrm>
    </dsp:sp>
    <dsp:sp modelId="{560AD261-25E2-44E7-8927-0B168A683EB8}">
      <dsp:nvSpPr>
        <dsp:cNvPr id="0" name=""/>
        <dsp:cNvSpPr/>
      </dsp:nvSpPr>
      <dsp:spPr>
        <a:xfrm>
          <a:off x="0" y="3587686"/>
          <a:ext cx="119393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Метаданные, конфигуратор</a:t>
          </a:r>
          <a:endParaRPr lang="ru-RU" sz="1400" kern="1200" dirty="0"/>
        </a:p>
      </dsp:txBody>
      <dsp:txXfrm>
        <a:off x="16392" y="3604078"/>
        <a:ext cx="11906552" cy="303006"/>
      </dsp:txXfrm>
    </dsp:sp>
    <dsp:sp modelId="{385711FF-A385-4ABA-BA3A-79EBA8C291CF}">
      <dsp:nvSpPr>
        <dsp:cNvPr id="0" name=""/>
        <dsp:cNvSpPr/>
      </dsp:nvSpPr>
      <dsp:spPr>
        <a:xfrm>
          <a:off x="0" y="3923476"/>
          <a:ext cx="11939336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07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>
              <a:solidFill>
                <a:schemeClr val="tx1"/>
              </a:solidFill>
            </a:rPr>
            <a:t>Разработка большинства функций системы выполняется путем настройки через конфигуратор.</a:t>
          </a:r>
          <a:endParaRPr lang="ru-RU" sz="110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>
              <a:solidFill>
                <a:schemeClr val="tx1"/>
              </a:solidFill>
            </a:rPr>
            <a:t>В основе конфигурации метаданные </a:t>
          </a:r>
          <a:r>
            <a:rPr lang="ru-RU" sz="1100" b="0" kern="1200" dirty="0" smtClean="0">
              <a:solidFill>
                <a:schemeClr val="tx1"/>
              </a:solidFill>
            </a:rPr>
            <a:t>реляционной БД, которые дополняются настройками и алгоритмами, реализующими работу различных компонентов системы.</a:t>
          </a:r>
          <a:endParaRPr lang="ru-RU" sz="1100" b="0" kern="1200" dirty="0">
            <a:solidFill>
              <a:schemeClr val="tx1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b="0" kern="1200" dirty="0" smtClean="0">
              <a:solidFill>
                <a:schemeClr val="tx1"/>
              </a:solidFill>
            </a:rPr>
            <a:t>Такой подход обеспечивает </a:t>
          </a:r>
          <a:r>
            <a:rPr lang="ru-RU" sz="1100" b="0" kern="1200" dirty="0" smtClean="0">
              <a:solidFill>
                <a:schemeClr val="accent1">
                  <a:lumMod val="50000"/>
                </a:schemeClr>
              </a:solidFill>
            </a:rPr>
            <a:t>высокое качество и функциональность продукта при невысоких трудозатратах</a:t>
          </a:r>
          <a:r>
            <a:rPr lang="ru-RU" sz="1100" b="0" kern="1200" dirty="0" smtClean="0">
              <a:solidFill>
                <a:schemeClr val="tx1"/>
              </a:solidFill>
            </a:rPr>
            <a:t> на разработку за счет:</a:t>
          </a:r>
          <a:r>
            <a:rPr lang="en-US" sz="1100" b="0" kern="1200" dirty="0" smtClean="0">
              <a:solidFill>
                <a:schemeClr val="tx1"/>
              </a:solidFill>
            </a:rPr>
            <a:t> </a:t>
          </a:r>
          <a:r>
            <a:rPr lang="ru-RU" sz="1100" b="0" kern="1200" dirty="0" smtClean="0">
              <a:solidFill>
                <a:schemeClr val="tx1"/>
              </a:solidFill>
            </a:rPr>
            <a:t>       прозрачности алгоритмов обработки данных и логики работы интерфейса</a:t>
          </a:r>
          <a:r>
            <a:rPr lang="en-US" sz="1100" b="0" kern="1200" dirty="0" smtClean="0">
              <a:solidFill>
                <a:schemeClr val="tx1"/>
              </a:solidFill>
            </a:rPr>
            <a:t>; </a:t>
          </a:r>
          <a:r>
            <a:rPr lang="ru-RU" sz="1100" b="0" kern="1200" dirty="0" smtClean="0">
              <a:solidFill>
                <a:schemeClr val="tx1"/>
              </a:solidFill>
            </a:rPr>
            <a:t>     гибкости системы</a:t>
          </a:r>
          <a:r>
            <a:rPr lang="en-US" sz="1100" b="0" kern="1200" dirty="0" smtClean="0">
              <a:solidFill>
                <a:schemeClr val="tx1"/>
              </a:solidFill>
            </a:rPr>
            <a:t>;</a:t>
          </a:r>
          <a:r>
            <a:rPr lang="ru-RU" sz="1100" b="0" kern="1200" dirty="0" smtClean="0">
              <a:solidFill>
                <a:schemeClr val="tx1"/>
              </a:solidFill>
            </a:rPr>
            <a:t>     </a:t>
          </a:r>
          <a:r>
            <a:rPr lang="en-US" sz="1100" b="0" kern="1200" dirty="0" smtClean="0">
              <a:solidFill>
                <a:schemeClr val="tx1"/>
              </a:solidFill>
            </a:rPr>
            <a:t> </a:t>
          </a:r>
          <a:r>
            <a:rPr lang="ru-RU" sz="1100" b="0" kern="1200" dirty="0" smtClean="0">
              <a:solidFill>
                <a:schemeClr val="tx1"/>
              </a:solidFill>
            </a:rPr>
            <a:t>высокой степени повторного использования кода</a:t>
          </a:r>
          <a:endParaRPr lang="ru-RU" sz="1100" b="0" kern="1200" dirty="0">
            <a:solidFill>
              <a:schemeClr val="tx1"/>
            </a:solidFill>
          </a:endParaRPr>
        </a:p>
      </dsp:txBody>
      <dsp:txXfrm>
        <a:off x="0" y="3923476"/>
        <a:ext cx="11939336" cy="724500"/>
      </dsp:txXfrm>
    </dsp:sp>
    <dsp:sp modelId="{24BDD908-42F9-4BD4-8676-BC3157AE0C1C}">
      <dsp:nvSpPr>
        <dsp:cNvPr id="0" name=""/>
        <dsp:cNvSpPr/>
      </dsp:nvSpPr>
      <dsp:spPr>
        <a:xfrm>
          <a:off x="0" y="4647976"/>
          <a:ext cx="119393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Интеграция</a:t>
          </a:r>
          <a:endParaRPr lang="ru-RU" sz="1400" kern="1200" dirty="0"/>
        </a:p>
      </dsp:txBody>
      <dsp:txXfrm>
        <a:off x="16392" y="4664368"/>
        <a:ext cx="11906552" cy="303006"/>
      </dsp:txXfrm>
    </dsp:sp>
    <dsp:sp modelId="{8C18A4C6-B8BA-4F2B-8820-E110EB2DEB97}">
      <dsp:nvSpPr>
        <dsp:cNvPr id="0" name=""/>
        <dsp:cNvSpPr/>
      </dsp:nvSpPr>
      <dsp:spPr>
        <a:xfrm>
          <a:off x="0" y="4983766"/>
          <a:ext cx="11939336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07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Возможность интеграции с </a:t>
          </a:r>
          <a:r>
            <a:rPr lang="en-US" sz="1100" kern="1200" dirty="0" smtClean="0"/>
            <a:t>Microsoft Analysis Services</a:t>
          </a:r>
          <a:r>
            <a:rPr lang="ru-RU" sz="1100" kern="1200" dirty="0" smtClean="0"/>
            <a:t>, </a:t>
          </a:r>
          <a:r>
            <a:rPr lang="en-US" sz="1100" kern="1200" dirty="0" err="1" smtClean="0"/>
            <a:t>QlikView</a:t>
          </a:r>
          <a:r>
            <a:rPr lang="ru-RU" sz="1100" kern="1200" dirty="0" smtClean="0"/>
            <a:t> и другими аналитическими системами путем автоматического экспорта метаданных и генерации </a:t>
          </a:r>
          <a:r>
            <a:rPr lang="en-US" sz="1100" kern="1200" dirty="0" smtClean="0"/>
            <a:t>ETL</a:t>
          </a:r>
          <a:r>
            <a:rPr lang="ru-RU" sz="1100" kern="1200" dirty="0" smtClean="0"/>
            <a:t> процедур.</a:t>
          </a:r>
          <a:endParaRPr lang="ru-RU" sz="1100" kern="1200" dirty="0"/>
        </a:p>
      </dsp:txBody>
      <dsp:txXfrm>
        <a:off x="0" y="4983766"/>
        <a:ext cx="11939336" cy="231840"/>
      </dsp:txXfrm>
    </dsp:sp>
    <dsp:sp modelId="{4965556D-7236-46D5-918D-370EE4598CD3}">
      <dsp:nvSpPr>
        <dsp:cNvPr id="0" name=""/>
        <dsp:cNvSpPr/>
      </dsp:nvSpPr>
      <dsp:spPr>
        <a:xfrm>
          <a:off x="0" y="5215606"/>
          <a:ext cx="11939336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Автоматизированное тестирование</a:t>
          </a:r>
          <a:endParaRPr lang="ru-RU" sz="1400" kern="1200" dirty="0"/>
        </a:p>
      </dsp:txBody>
      <dsp:txXfrm>
        <a:off x="16392" y="5231998"/>
        <a:ext cx="11906552" cy="303006"/>
      </dsp:txXfrm>
    </dsp:sp>
    <dsp:sp modelId="{76A47F6E-BD63-461D-B3BA-90CEE1078C02}">
      <dsp:nvSpPr>
        <dsp:cNvPr id="0" name=""/>
        <dsp:cNvSpPr/>
      </dsp:nvSpPr>
      <dsp:spPr>
        <a:xfrm>
          <a:off x="0" y="5551395"/>
          <a:ext cx="11939336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07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100" kern="1200" dirty="0" smtClean="0"/>
            <a:t>Система включает модуль автоматизированного регрессионного тестирования отчетности.</a:t>
          </a:r>
          <a:endParaRPr lang="ru-RU" sz="1100" kern="1200" dirty="0"/>
        </a:p>
      </dsp:txBody>
      <dsp:txXfrm>
        <a:off x="0" y="5551395"/>
        <a:ext cx="11939336" cy="23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99"/>
          <p:cNvSpPr>
            <a:spLocks/>
          </p:cNvSpPr>
          <p:nvPr userDrawn="1">
            <p:custDataLst>
              <p:custData r:id="rId1"/>
              <p:custData r:id="rId2"/>
            </p:custDataLst>
          </p:nvPr>
        </p:nvSpPr>
        <p:spPr bwMode="black">
          <a:xfrm>
            <a:off x="254000" y="955478"/>
            <a:ext cx="927100" cy="1482922"/>
          </a:xfrm>
          <a:custGeom>
            <a:avLst/>
            <a:gdLst>
              <a:gd name="T0" fmla="*/ 86 w 131"/>
              <a:gd name="T1" fmla="*/ 35 h 96"/>
              <a:gd name="T2" fmla="*/ 48 w 131"/>
              <a:gd name="T3" fmla="*/ 0 h 96"/>
              <a:gd name="T4" fmla="*/ 79 w 131"/>
              <a:gd name="T5" fmla="*/ 0 h 96"/>
              <a:gd name="T6" fmla="*/ 131 w 131"/>
              <a:gd name="T7" fmla="*/ 48 h 96"/>
              <a:gd name="T8" fmla="*/ 79 w 131"/>
              <a:gd name="T9" fmla="*/ 96 h 96"/>
              <a:gd name="T10" fmla="*/ 48 w 131"/>
              <a:gd name="T11" fmla="*/ 96 h 96"/>
              <a:gd name="T12" fmla="*/ 86 w 131"/>
              <a:gd name="T13" fmla="*/ 60 h 96"/>
              <a:gd name="T14" fmla="*/ 0 w 131"/>
              <a:gd name="T15" fmla="*/ 60 h 96"/>
              <a:gd name="T16" fmla="*/ 0 w 131"/>
              <a:gd name="T17" fmla="*/ 35 h 96"/>
              <a:gd name="T18" fmla="*/ 86 w 131"/>
              <a:gd name="T19" fmla="*/ 3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96">
                <a:moveTo>
                  <a:pt x="86" y="35"/>
                </a:moveTo>
                <a:lnTo>
                  <a:pt x="48" y="0"/>
                </a:lnTo>
                <a:lnTo>
                  <a:pt x="79" y="0"/>
                </a:lnTo>
                <a:lnTo>
                  <a:pt x="131" y="48"/>
                </a:lnTo>
                <a:lnTo>
                  <a:pt x="79" y="96"/>
                </a:lnTo>
                <a:lnTo>
                  <a:pt x="48" y="96"/>
                </a:lnTo>
                <a:lnTo>
                  <a:pt x="86" y="60"/>
                </a:lnTo>
                <a:lnTo>
                  <a:pt x="0" y="60"/>
                </a:lnTo>
                <a:lnTo>
                  <a:pt x="0" y="35"/>
                </a:lnTo>
                <a:lnTo>
                  <a:pt x="86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Блок-схема: внутренняя память 7"/>
          <p:cNvSpPr/>
          <p:nvPr userDrawn="1"/>
        </p:nvSpPr>
        <p:spPr>
          <a:xfrm>
            <a:off x="3921211" y="4233219"/>
            <a:ext cx="1416909" cy="1122405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Конфигуратор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91904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16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30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06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89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09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64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53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3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935C2-E21D-41B3-B01C-8AEF92AB578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87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935C2-E21D-41B3-B01C-8AEF92AB5783}" type="datetimeFigureOut">
              <a:rPr lang="ru-RU" smtClean="0"/>
              <a:t>01.10.2018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FD4CD-17F7-4486-BF9B-BE0BBB595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13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5.xml"/><Relationship Id="rId5" Type="http://schemas.openxmlformats.org/officeDocument/2006/relationships/image" Target="../media/image21.emf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711251" y="1806820"/>
            <a:ext cx="1026034" cy="941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АСУСЭ (ЮЛ)</a:t>
            </a:r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11251" y="2883436"/>
            <a:ext cx="1026034" cy="914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 «</a:t>
            </a:r>
            <a:r>
              <a:rPr lang="en-US" dirty="0" smtClean="0"/>
              <a:t>XXXX</a:t>
            </a:r>
            <a:r>
              <a:rPr lang="ru-RU" dirty="0" smtClean="0"/>
              <a:t>» (</a:t>
            </a:r>
            <a:r>
              <a:rPr lang="ru-RU" dirty="0"/>
              <a:t>Ф</a:t>
            </a:r>
            <a:r>
              <a:rPr lang="ru-RU" dirty="0" smtClean="0"/>
              <a:t>Л)</a:t>
            </a:r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488072792"/>
              </p:ext>
            </p:extLst>
          </p:nvPr>
        </p:nvGraphicFramePr>
        <p:xfrm>
          <a:off x="6287380" y="1445164"/>
          <a:ext cx="5210175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Скругленный прямоугольник 6"/>
          <p:cNvSpPr/>
          <p:nvPr/>
        </p:nvSpPr>
        <p:spPr>
          <a:xfrm>
            <a:off x="3197470" y="2397664"/>
            <a:ext cx="2828544" cy="1885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ИС «Аналитика»</a:t>
            </a:r>
            <a:endParaRPr lang="ru-RU" sz="3200" dirty="0"/>
          </a:p>
        </p:txBody>
      </p:sp>
      <p:sp>
        <p:nvSpPr>
          <p:cNvPr id="8" name="Стрелка вправо 7"/>
          <p:cNvSpPr/>
          <p:nvPr/>
        </p:nvSpPr>
        <p:spPr>
          <a:xfrm>
            <a:off x="2118113" y="309832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929429" y="263407"/>
            <a:ext cx="606686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Концептуальная схема</a:t>
            </a:r>
            <a:endParaRPr lang="ru-RU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11251" y="3933384"/>
            <a:ext cx="1026034" cy="94106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56936" y="1833490"/>
            <a:ext cx="141526" cy="3040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84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97" y="1491563"/>
            <a:ext cx="8081320" cy="316725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79" y="2643955"/>
            <a:ext cx="8081320" cy="377128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4" name="Скругленный прямоугольник 3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/>
              <a:t>Генератор отчетов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97187" y="788580"/>
            <a:ext cx="3342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Настройка параметров (фильтров) отчета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7587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19" y="1547014"/>
            <a:ext cx="6830727" cy="363280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764" y="3061932"/>
            <a:ext cx="6483648" cy="347606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Скругленный прямоугольник 4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/>
              <a:t>Генератор отчетов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197187" y="788580"/>
            <a:ext cx="3572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Настройка агрегации и группировки данных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658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54" y="1186202"/>
            <a:ext cx="10058400" cy="43009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425" y="2651305"/>
            <a:ext cx="2752062" cy="22995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443" y="3801055"/>
            <a:ext cx="2745946" cy="230561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Скругленный прямоугольник 5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/>
              <a:t>Генератор отчетов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995056" y="772105"/>
            <a:ext cx="4391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Сохранение именованных настроек (шаблонов отчета)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077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66" y="1346667"/>
            <a:ext cx="5332078" cy="27242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948" y="2049506"/>
            <a:ext cx="5298056" cy="242763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746" y="3263327"/>
            <a:ext cx="5508849" cy="300272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Скругленный прямоугольник 5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/>
              <a:t>Генератор отчетов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42669" y="742278"/>
            <a:ext cx="5614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Подготовка представлений для передачи данных в </a:t>
            </a:r>
            <a:r>
              <a:rPr lang="ru-RU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Dashboard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1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Designer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881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Аналитические панели </a:t>
            </a:r>
          </a:p>
        </p:txBody>
      </p:sp>
    </p:spTree>
    <p:extLst>
      <p:ext uri="{BB962C8B-B14F-4D97-AF65-F5344CB8AC3E}">
        <p14:creationId xmlns:p14="http://schemas.microsoft.com/office/powerpoint/2010/main" val="103631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29" y="3842751"/>
            <a:ext cx="4001937" cy="191080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858527"/>
            <a:ext cx="4489969" cy="214510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462" y="2547376"/>
            <a:ext cx="5183734" cy="247463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82" y="3619054"/>
            <a:ext cx="4489970" cy="215310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378" y="1850800"/>
            <a:ext cx="4489969" cy="216429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90" y="2162693"/>
            <a:ext cx="4489968" cy="212777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658" y="3739079"/>
            <a:ext cx="4335196" cy="204259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960" y="2580126"/>
            <a:ext cx="4509665" cy="248310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spPr>
      </p:pic>
      <p:sp>
        <p:nvSpPr>
          <p:cNvPr id="10" name="Скругленный прямоугольник 9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Аналитические панели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895" y="742278"/>
            <a:ext cx="1050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Модуль 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для построения аналитических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панелей, 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созданный на базе технологии </a:t>
            </a:r>
            <a:r>
              <a:rPr lang="ru-RU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DevExpress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Dashboard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которая отвечает всем современным требованиям в данном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направлении.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11648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29" y="1829396"/>
            <a:ext cx="5182645" cy="238128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19" y="3514213"/>
            <a:ext cx="4512941" cy="281582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94" y="2543788"/>
            <a:ext cx="5182645" cy="2417803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49" y="1250212"/>
            <a:ext cx="6491992" cy="38967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Скругленный прямоугольник 5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Аналитические панели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895" y="742278"/>
            <a:ext cx="1050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Полнофункциональный интерфейс для самостоятельного создания аналитических панелей пользователями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7380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/>
              <a:t>Пользовательский </a:t>
            </a:r>
            <a:r>
              <a:rPr lang="ru-RU" dirty="0" smtClean="0"/>
              <a:t>интерфейс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3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651165" y="1354739"/>
            <a:ext cx="8929185" cy="5325193"/>
            <a:chOff x="316413" y="430714"/>
            <a:chExt cx="11174988" cy="6333382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413" y="2186794"/>
              <a:ext cx="5632447" cy="3515616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928" y="430714"/>
              <a:ext cx="5632447" cy="249532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822" y="1424428"/>
              <a:ext cx="5632447" cy="3269147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697" y="3509906"/>
              <a:ext cx="5632447" cy="3254190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334" y="2796431"/>
              <a:ext cx="5062442" cy="3792830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644" y="1170082"/>
              <a:ext cx="3456757" cy="253922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</p:grpSp>
      <p:sp>
        <p:nvSpPr>
          <p:cNvPr id="9" name="Скругленный прямоугольник 8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/>
              <a:t>Пользовательский интерфейс. Навигационные формы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67196" y="708905"/>
            <a:ext cx="11568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Быстрая разработка (настройка в конфигураторе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разнообразных форм для отображения данных любой структуры с интерактивной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навигацией. Инструмент может  быть использован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как для создания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интерактивного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дополнения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отчетных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форм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так и для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разработки самостоятельных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модулей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/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01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97" y="2164824"/>
            <a:ext cx="3203927" cy="332559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878" y="2164824"/>
            <a:ext cx="2823054" cy="390785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grpSp>
        <p:nvGrpSpPr>
          <p:cNvPr id="20" name="Группа 19"/>
          <p:cNvGrpSpPr/>
          <p:nvPr/>
        </p:nvGrpSpPr>
        <p:grpSpPr>
          <a:xfrm>
            <a:off x="7836345" y="2027092"/>
            <a:ext cx="3412227" cy="4183322"/>
            <a:chOff x="7357373" y="1520792"/>
            <a:chExt cx="4227617" cy="5100491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7373" y="1520792"/>
              <a:ext cx="1671172" cy="297097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6280" y="1842808"/>
              <a:ext cx="1671172" cy="297097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3818" y="3101709"/>
              <a:ext cx="1671172" cy="297097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1053" y="2164824"/>
              <a:ext cx="1671172" cy="297097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4733" y="3650310"/>
              <a:ext cx="1671172" cy="297097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71138" y="1457334"/>
            <a:ext cx="523936" cy="506099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81121" y="1457334"/>
            <a:ext cx="495095" cy="490573"/>
          </a:xfrm>
          <a:prstGeom prst="rect">
            <a:avLst/>
          </a:prstGeom>
        </p:spPr>
      </p:pic>
      <p:sp>
        <p:nvSpPr>
          <p:cNvPr id="21" name="Скругленный прямоугольник 20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/>
              <a:t>Пользовательский интерфейс. </a:t>
            </a:r>
            <a:r>
              <a:rPr lang="en-US" dirty="0" smtClean="0"/>
              <a:t>Desktop </a:t>
            </a:r>
            <a:r>
              <a:rPr lang="ru-RU" dirty="0" smtClean="0"/>
              <a:t>и </a:t>
            </a:r>
            <a:r>
              <a:rPr lang="en-US" dirty="0" smtClean="0"/>
              <a:t>Web</a:t>
            </a:r>
            <a:r>
              <a:rPr lang="ru-RU" dirty="0" smtClean="0"/>
              <a:t>. Адаптивность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21895" y="74227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Большинство элементов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интерфейса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доступны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как в </a:t>
            </a:r>
            <a:r>
              <a:rPr lang="ru-RU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desktop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так и в </a:t>
            </a:r>
            <a:r>
              <a:rPr lang="ru-RU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варианте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9420" y="787041"/>
            <a:ext cx="42005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Web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интерфейс адаптируется под мобильные устройства</a:t>
            </a:r>
            <a:endParaRPr lang="ru-RU" sz="1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/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860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017738591"/>
              </p:ext>
            </p:extLst>
          </p:nvPr>
        </p:nvGraphicFramePr>
        <p:xfrm>
          <a:off x="101869" y="890338"/>
          <a:ext cx="11939336" cy="5967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303708" y="-21075"/>
            <a:ext cx="606686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ИС «Аналитика»</a:t>
            </a:r>
            <a:endParaRPr lang="ru-RU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94057" y="561641"/>
            <a:ext cx="808616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Функциональные особенности, преимущества</a:t>
            </a:r>
            <a:endParaRPr lang="ru-RU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8389819" y="5249475"/>
            <a:ext cx="77002" cy="73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833411" y="5401875"/>
            <a:ext cx="77002" cy="73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3094320" y="5401874"/>
            <a:ext cx="77002" cy="732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35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46" y="3920811"/>
            <a:ext cx="4884794" cy="24015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23" y="3920811"/>
            <a:ext cx="4878965" cy="24074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23" y="1385976"/>
            <a:ext cx="4890623" cy="2419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46" y="1385975"/>
            <a:ext cx="4884794" cy="24190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Скругленный прямоугольник 19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Пользовательский </a:t>
            </a:r>
            <a:r>
              <a:rPr lang="ru-RU" dirty="0" smtClean="0"/>
              <a:t>интерфейс. Обложки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721895" y="742278"/>
            <a:ext cx="1050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Множество встроенных стилей (обложек)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/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139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Группа 166"/>
          <p:cNvGrpSpPr/>
          <p:nvPr/>
        </p:nvGrpSpPr>
        <p:grpSpPr>
          <a:xfrm>
            <a:off x="535474" y="1145406"/>
            <a:ext cx="8461976" cy="4804863"/>
            <a:chOff x="1051148" y="712930"/>
            <a:chExt cx="9932647" cy="5429845"/>
          </a:xfrm>
        </p:grpSpPr>
        <p:sp>
          <p:nvSpPr>
            <p:cNvPr id="101" name="Блок-схема: карточка 100"/>
            <p:cNvSpPr/>
            <p:nvPr/>
          </p:nvSpPr>
          <p:spPr>
            <a:xfrm>
              <a:off x="1051148" y="874425"/>
              <a:ext cx="7232822" cy="5268350"/>
            </a:xfrm>
            <a:prstGeom prst="flowChartPunchedCard">
              <a:avLst/>
            </a:prstGeom>
            <a:ln>
              <a:prstDash val="sysDash"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К</a:t>
              </a:r>
              <a:endParaRPr lang="ru-RU" dirty="0"/>
            </a:p>
          </p:txBody>
        </p:sp>
        <p:sp>
          <p:nvSpPr>
            <p:cNvPr id="4" name="Блок-схема: магнитный диск 3"/>
            <p:cNvSpPr/>
            <p:nvPr/>
          </p:nvSpPr>
          <p:spPr>
            <a:xfrm>
              <a:off x="1365927" y="1048110"/>
              <a:ext cx="484639" cy="490408"/>
            </a:xfrm>
            <a:prstGeom prst="flowChartMagneticDisk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 smtClean="0"/>
                <a:t>БД</a:t>
              </a:r>
              <a:endParaRPr lang="ru-RU" sz="1200" dirty="0"/>
            </a:p>
          </p:txBody>
        </p:sp>
        <p:sp>
          <p:nvSpPr>
            <p:cNvPr id="5" name="Блок-схема: карточка 4"/>
            <p:cNvSpPr/>
            <p:nvPr/>
          </p:nvSpPr>
          <p:spPr>
            <a:xfrm>
              <a:off x="1220212" y="2702336"/>
              <a:ext cx="1547446" cy="970673"/>
            </a:xfrm>
            <a:prstGeom prst="flowChartPunchedCar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Метаданные реляционной структуры</a:t>
              </a:r>
              <a:endParaRPr lang="ru-RU" sz="1400" dirty="0"/>
            </a:p>
          </p:txBody>
        </p:sp>
        <p:sp>
          <p:nvSpPr>
            <p:cNvPr id="6" name="Блок-схема: карточка 5"/>
            <p:cNvSpPr/>
            <p:nvPr/>
          </p:nvSpPr>
          <p:spPr>
            <a:xfrm>
              <a:off x="1225535" y="4332035"/>
              <a:ext cx="1542123" cy="1051846"/>
            </a:xfrm>
            <a:prstGeom prst="flowChartPunchedCar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Метаданные многомерной структуры</a:t>
              </a:r>
              <a:endParaRPr lang="ru-RU" sz="1400" dirty="0"/>
            </a:p>
          </p:txBody>
        </p:sp>
        <p:sp>
          <p:nvSpPr>
            <p:cNvPr id="9" name="Блок-схема: карточка 8"/>
            <p:cNvSpPr/>
            <p:nvPr/>
          </p:nvSpPr>
          <p:spPr>
            <a:xfrm>
              <a:off x="5563708" y="1384283"/>
              <a:ext cx="1406770" cy="815927"/>
            </a:xfrm>
            <a:prstGeom prst="flowChartPunchedCar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Настройки отчетов</a:t>
              </a:r>
            </a:p>
          </p:txBody>
        </p:sp>
        <p:sp>
          <p:nvSpPr>
            <p:cNvPr id="11" name="Блок-схема: карточка 10"/>
            <p:cNvSpPr/>
            <p:nvPr/>
          </p:nvSpPr>
          <p:spPr>
            <a:xfrm>
              <a:off x="5591718" y="2779709"/>
              <a:ext cx="1406770" cy="815927"/>
            </a:xfrm>
            <a:prstGeom prst="flowChartPunchedCar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Настройки </a:t>
              </a:r>
              <a:r>
                <a:rPr lang="ru-RU" sz="1400" dirty="0" smtClean="0"/>
                <a:t>Форм</a:t>
              </a:r>
              <a:endParaRPr lang="ru-RU" sz="1400" dirty="0"/>
            </a:p>
          </p:txBody>
        </p:sp>
        <p:sp>
          <p:nvSpPr>
            <p:cNvPr id="12" name="Блок-схема: карточка 11"/>
            <p:cNvSpPr/>
            <p:nvPr/>
          </p:nvSpPr>
          <p:spPr>
            <a:xfrm>
              <a:off x="3332631" y="3261892"/>
              <a:ext cx="1406770" cy="1216102"/>
            </a:xfrm>
            <a:prstGeom prst="flowChartPunchedCar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Алгоритмы</a:t>
              </a:r>
              <a:endParaRPr lang="ru-RU" sz="1400" dirty="0"/>
            </a:p>
          </p:txBody>
        </p:sp>
        <p:sp>
          <p:nvSpPr>
            <p:cNvPr id="13" name="Блок-схема: карточка 12"/>
            <p:cNvSpPr/>
            <p:nvPr/>
          </p:nvSpPr>
          <p:spPr>
            <a:xfrm>
              <a:off x="5563708" y="4175135"/>
              <a:ext cx="1406770" cy="815927"/>
            </a:xfrm>
            <a:prstGeom prst="flowChartPunchedCard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/>
                <a:t>Настройки </a:t>
              </a:r>
              <a:r>
                <a:rPr lang="en-US" sz="1400" dirty="0" smtClean="0"/>
                <a:t>Dashboard</a:t>
              </a:r>
              <a:endParaRPr lang="ru-RU" sz="1400" dirty="0"/>
            </a:p>
          </p:txBody>
        </p:sp>
        <p:cxnSp>
          <p:nvCxnSpPr>
            <p:cNvPr id="16" name="Прямая со стрелкой 15"/>
            <p:cNvCxnSpPr>
              <a:stCxn id="4" idx="3"/>
            </p:cNvCxnSpPr>
            <p:nvPr/>
          </p:nvCxnSpPr>
          <p:spPr>
            <a:xfrm flipH="1">
              <a:off x="1608246" y="1538518"/>
              <a:ext cx="1" cy="1163818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5" idx="2"/>
              <a:endCxn id="6" idx="0"/>
            </p:cNvCxnSpPr>
            <p:nvPr/>
          </p:nvCxnSpPr>
          <p:spPr>
            <a:xfrm>
              <a:off x="1993935" y="3673009"/>
              <a:ext cx="2662" cy="659026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/>
            <p:nvPr/>
          </p:nvCxnSpPr>
          <p:spPr>
            <a:xfrm>
              <a:off x="2752699" y="3523403"/>
              <a:ext cx="578532" cy="888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>
              <a:off x="2767658" y="4391604"/>
              <a:ext cx="563573" cy="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/>
            <p:cNvSpPr/>
            <p:nvPr/>
          </p:nvSpPr>
          <p:spPr>
            <a:xfrm>
              <a:off x="5006325" y="1295863"/>
              <a:ext cx="49078" cy="47370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" name="Прямая со стрелкой 34"/>
            <p:cNvCxnSpPr/>
            <p:nvPr/>
          </p:nvCxnSpPr>
          <p:spPr>
            <a:xfrm flipV="1">
              <a:off x="2767658" y="2882084"/>
              <a:ext cx="2228021" cy="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12" idx="3"/>
            </p:cNvCxnSpPr>
            <p:nvPr/>
          </p:nvCxnSpPr>
          <p:spPr>
            <a:xfrm>
              <a:off x="4739401" y="3869943"/>
              <a:ext cx="250955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2767658" y="4962989"/>
              <a:ext cx="2228021" cy="9005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endCxn id="9" idx="1"/>
            </p:cNvCxnSpPr>
            <p:nvPr/>
          </p:nvCxnSpPr>
          <p:spPr>
            <a:xfrm>
              <a:off x="5046721" y="1792246"/>
              <a:ext cx="516987" cy="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endCxn id="11" idx="1"/>
            </p:cNvCxnSpPr>
            <p:nvPr/>
          </p:nvCxnSpPr>
          <p:spPr>
            <a:xfrm flipV="1">
              <a:off x="5055403" y="3187673"/>
              <a:ext cx="536315" cy="3137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endCxn id="13" idx="1"/>
            </p:cNvCxnSpPr>
            <p:nvPr/>
          </p:nvCxnSpPr>
          <p:spPr>
            <a:xfrm flipV="1">
              <a:off x="5060726" y="4583099"/>
              <a:ext cx="502982" cy="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/>
            <p:nvPr/>
          </p:nvCxnSpPr>
          <p:spPr>
            <a:xfrm>
              <a:off x="5055403" y="5669280"/>
              <a:ext cx="3607449" cy="22377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Прямоугольник 57"/>
            <p:cNvSpPr/>
            <p:nvPr/>
          </p:nvSpPr>
          <p:spPr>
            <a:xfrm>
              <a:off x="7816665" y="1453924"/>
              <a:ext cx="45719" cy="34674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Прямая со стрелкой 59"/>
            <p:cNvCxnSpPr>
              <a:stCxn id="9" idx="3"/>
            </p:cNvCxnSpPr>
            <p:nvPr/>
          </p:nvCxnSpPr>
          <p:spPr>
            <a:xfrm flipV="1">
              <a:off x="6970478" y="1792246"/>
              <a:ext cx="846187" cy="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>
              <a:stCxn id="11" idx="3"/>
              <a:endCxn id="58" idx="1"/>
            </p:cNvCxnSpPr>
            <p:nvPr/>
          </p:nvCxnSpPr>
          <p:spPr>
            <a:xfrm>
              <a:off x="6998488" y="3187673"/>
              <a:ext cx="818177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>
              <a:stCxn id="13" idx="3"/>
            </p:cNvCxnSpPr>
            <p:nvPr/>
          </p:nvCxnSpPr>
          <p:spPr>
            <a:xfrm flipV="1">
              <a:off x="6970478" y="4583098"/>
              <a:ext cx="846187" cy="1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Прямоугольник 105"/>
            <p:cNvSpPr/>
            <p:nvPr/>
          </p:nvSpPr>
          <p:spPr>
            <a:xfrm>
              <a:off x="4036016" y="915867"/>
              <a:ext cx="1438534" cy="338554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ru-RU" sz="16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Конфигурация</a:t>
              </a:r>
              <a:endParaRPr lang="ru-RU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8" name="Скругленный прямоугольник 107"/>
            <p:cNvSpPr/>
            <p:nvPr/>
          </p:nvSpPr>
          <p:spPr>
            <a:xfrm>
              <a:off x="8673498" y="4921421"/>
              <a:ext cx="2287711" cy="1111539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2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Интеграция (</a:t>
              </a:r>
              <a:r>
                <a:rPr lang="en-US" sz="12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ETL</a:t>
              </a:r>
              <a:endPara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ru-RU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п</a:t>
              </a:r>
              <a:r>
                <a:rPr lang="ru-RU" sz="12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роцедуры)</a:t>
              </a:r>
              <a:endPara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10" name="Прямая со стрелкой 109"/>
            <p:cNvCxnSpPr/>
            <p:nvPr/>
          </p:nvCxnSpPr>
          <p:spPr>
            <a:xfrm>
              <a:off x="7862384" y="3595636"/>
              <a:ext cx="772458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Рисунок 1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934" y="5434774"/>
              <a:ext cx="602760" cy="469012"/>
            </a:xfrm>
            <a:prstGeom prst="rect">
              <a:avLst/>
            </a:prstGeom>
            <a:effectLst/>
          </p:spPr>
        </p:pic>
        <p:pic>
          <p:nvPicPr>
            <p:cNvPr id="116" name="Рисунок 1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5257" y="5501430"/>
              <a:ext cx="1049624" cy="358075"/>
            </a:xfrm>
            <a:prstGeom prst="rect">
              <a:avLst/>
            </a:prstGeom>
            <a:effectLst/>
          </p:spPr>
        </p:pic>
        <p:sp>
          <p:nvSpPr>
            <p:cNvPr id="86" name="Скругленный прямоугольник 85"/>
            <p:cNvSpPr/>
            <p:nvPr/>
          </p:nvSpPr>
          <p:spPr>
            <a:xfrm>
              <a:off x="8649117" y="2966570"/>
              <a:ext cx="2334678" cy="1395425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sz="12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Пользовательский интерфейс</a:t>
              </a:r>
              <a:endPara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29" name="Прямая со стрелкой 128"/>
            <p:cNvCxnSpPr/>
            <p:nvPr/>
          </p:nvCxnSpPr>
          <p:spPr>
            <a:xfrm flipH="1" flipV="1">
              <a:off x="1850568" y="1384284"/>
              <a:ext cx="3155757" cy="28155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Скругленный прямоугольник 133"/>
            <p:cNvSpPr/>
            <p:nvPr/>
          </p:nvSpPr>
          <p:spPr>
            <a:xfrm>
              <a:off x="8634842" y="1440286"/>
              <a:ext cx="2287711" cy="84806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Конфигурация хранилища</a:t>
              </a:r>
            </a:p>
          </p:txBody>
        </p:sp>
        <p:cxnSp>
          <p:nvCxnSpPr>
            <p:cNvPr id="140" name="Прямая со стрелкой 139"/>
            <p:cNvCxnSpPr>
              <a:stCxn id="134" idx="0"/>
            </p:cNvCxnSpPr>
            <p:nvPr/>
          </p:nvCxnSpPr>
          <p:spPr>
            <a:xfrm flipV="1">
              <a:off x="9778698" y="726665"/>
              <a:ext cx="7984" cy="713621"/>
            </a:xfrm>
            <a:prstGeom prst="straightConnector1">
              <a:avLst/>
            </a:prstGeom>
            <a:ln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 стрелкой 141"/>
            <p:cNvCxnSpPr/>
            <p:nvPr/>
          </p:nvCxnSpPr>
          <p:spPr>
            <a:xfrm flipH="1">
              <a:off x="1608247" y="712930"/>
              <a:ext cx="8181096" cy="27470"/>
            </a:xfrm>
            <a:prstGeom prst="straightConnector1">
              <a:avLst/>
            </a:prstGeom>
            <a:ln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 стрелкой 143"/>
            <p:cNvCxnSpPr>
              <a:endCxn id="4" idx="1"/>
            </p:cNvCxnSpPr>
            <p:nvPr/>
          </p:nvCxnSpPr>
          <p:spPr>
            <a:xfrm>
              <a:off x="1608246" y="742573"/>
              <a:ext cx="1" cy="305537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 стрелкой 153"/>
            <p:cNvCxnSpPr/>
            <p:nvPr/>
          </p:nvCxnSpPr>
          <p:spPr>
            <a:xfrm>
              <a:off x="7862384" y="2002055"/>
              <a:ext cx="764148" cy="0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5" name="Рисунок 16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0582" y="3484568"/>
              <a:ext cx="1796230" cy="770747"/>
            </a:xfrm>
            <a:prstGeom prst="rect">
              <a:avLst/>
            </a:prstGeom>
          </p:spPr>
        </p:pic>
      </p:grpSp>
      <p:sp>
        <p:nvSpPr>
          <p:cNvPr id="168" name="Скругленный прямоугольник 167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/>
              <a:t>Метаданные, Конфигуратор, Интеграция</a:t>
            </a:r>
            <a:endParaRPr lang="ru-RU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9575977" y="872814"/>
            <a:ext cx="21847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Разработка большинства функций системы выполняется путем настройки через конфигуратор</a:t>
            </a:r>
            <a:r>
              <a:rPr lang="ru-RU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ru-RU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3" name="Прямоугольник 172"/>
          <p:cNvSpPr/>
          <p:nvPr/>
        </p:nvSpPr>
        <p:spPr>
          <a:xfrm>
            <a:off x="9592316" y="1926015"/>
            <a:ext cx="21847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 основе конфигурации метаданные реляционной БД, которые дополняются настройками и алгоритмами, реализующими работу различных компонентов </a:t>
            </a:r>
            <a:r>
              <a:rPr lang="ru-RU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системы.</a:t>
            </a:r>
            <a:endParaRPr lang="ru-RU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5" name="Прямоугольник 174"/>
          <p:cNvSpPr/>
          <p:nvPr/>
        </p:nvSpPr>
        <p:spPr>
          <a:xfrm>
            <a:off x="9592315" y="3434818"/>
            <a:ext cx="21847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Такой подход обеспечивает высокое качество и функциональность продукта при невысоких трудозатратах на разработку за счет: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прозрачности </a:t>
            </a:r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алгоритмов обработки данных и логики работы интерфейса; </a:t>
            </a:r>
            <a:endParaRPr lang="ru-RU" sz="1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гибкости </a:t>
            </a:r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системы; </a:t>
            </a:r>
            <a:endParaRPr lang="ru-RU" sz="12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высокой </a:t>
            </a:r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степени повторного использования кода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7110896" y="5928872"/>
            <a:ext cx="4611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Возможность интеграции с </a:t>
            </a:r>
            <a:r>
              <a:rPr lang="ru-RU" sz="1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Microsoft</a:t>
            </a:r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1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Analysis</a:t>
            </a:r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ru-RU" sz="1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Services</a:t>
            </a:r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ru-RU" sz="1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QlikView</a:t>
            </a:r>
            <a:r>
              <a:rPr lang="ru-RU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и другими аналитическими системами путем автоматического экспорта метаданных и генерации ETL процедур</a:t>
            </a:r>
          </a:p>
        </p:txBody>
      </p:sp>
    </p:spTree>
    <p:extLst>
      <p:ext uri="{BB962C8B-B14F-4D97-AF65-F5344CB8AC3E}">
        <p14:creationId xmlns:p14="http://schemas.microsoft.com/office/powerpoint/2010/main" val="213309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Автоматизированное тестирование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1895" y="742278"/>
            <a:ext cx="10501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Модуль 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автоматизированного регрессионного тестирования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отчетности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31" y="1540042"/>
            <a:ext cx="8063797" cy="427131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107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Формирование регламентированной отчетности</a:t>
            </a:r>
          </a:p>
        </p:txBody>
      </p:sp>
    </p:spTree>
    <p:extLst>
      <p:ext uri="{BB962C8B-B14F-4D97-AF65-F5344CB8AC3E}">
        <p14:creationId xmlns:p14="http://schemas.microsoft.com/office/powerpoint/2010/main" val="395269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6240541" y="1516770"/>
            <a:ext cx="2560320" cy="194953"/>
            <a:chOff x="7216140" y="2014847"/>
            <a:chExt cx="3528060" cy="244251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isometricOffAxis1Right"/>
            <a:lightRig rig="threePt" dir="t"/>
          </a:scene3d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0200" y="2064325"/>
              <a:ext cx="224000" cy="194773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226" y="2037929"/>
              <a:ext cx="224000" cy="194773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1683" y="2025483"/>
              <a:ext cx="225991" cy="192175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140" y="2014847"/>
              <a:ext cx="225991" cy="192176"/>
            </a:xfrm>
            <a:prstGeom prst="rect">
              <a:avLst/>
            </a:prstGeom>
          </p:spPr>
        </p:pic>
      </p:grpSp>
      <p:grpSp>
        <p:nvGrpSpPr>
          <p:cNvPr id="10" name="Группа 9"/>
          <p:cNvGrpSpPr/>
          <p:nvPr/>
        </p:nvGrpSpPr>
        <p:grpSpPr>
          <a:xfrm>
            <a:off x="1248437" y="1678647"/>
            <a:ext cx="9710057" cy="4374038"/>
            <a:chOff x="-542493" y="1979582"/>
            <a:chExt cx="12734493" cy="5038766"/>
          </a:xfrm>
        </p:grpSpPr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42493" y="1979582"/>
              <a:ext cx="3700430" cy="3156940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23" name="Рисунок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697" y="4202856"/>
              <a:ext cx="3947980" cy="2655165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371" y="2324612"/>
              <a:ext cx="3351774" cy="3310160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0602" y="3246580"/>
              <a:ext cx="6805667" cy="3530093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7738" y="2310189"/>
              <a:ext cx="6805667" cy="3345528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isometricOffAxis1Right"/>
              <a:lightRig rig="threePt" dir="t"/>
            </a:scene3d>
          </p:spPr>
        </p:pic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0538" y="2631450"/>
              <a:ext cx="4891462" cy="4386898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  <a:scene3d>
              <a:camera prst="isometricOffAxis1Right"/>
              <a:lightRig rig="threePt" dir="t"/>
            </a:scene3d>
          </p:spPr>
        </p:pic>
      </p:grpSp>
      <p:sp>
        <p:nvSpPr>
          <p:cNvPr id="11" name="Скругленный прямоугольник 10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Формирование регламентированной отчетности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6372" y="757552"/>
            <a:ext cx="5380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Инструментарий для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быстрой разработки 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отчетов любой сложности</a:t>
            </a:r>
          </a:p>
          <a:p>
            <a:endParaRPr lang="ru-RU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510185" y="772940"/>
            <a:ext cx="548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Формирование отчетов в форматах 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Excel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PDF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Fast Report 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 др.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4071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2" y="1675894"/>
            <a:ext cx="5060031" cy="247705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8" y="3683169"/>
            <a:ext cx="5038552" cy="2081141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13" name="Прямая со стрелкой 12"/>
          <p:cNvCxnSpPr/>
          <p:nvPr/>
        </p:nvCxnSpPr>
        <p:spPr>
          <a:xfrm>
            <a:off x="4717143" y="2745339"/>
            <a:ext cx="0" cy="937830"/>
          </a:xfrm>
          <a:prstGeom prst="straightConnector1">
            <a:avLst/>
          </a:prstGeom>
          <a:ln w="539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53" y="1611539"/>
            <a:ext cx="5216685" cy="22676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42" y="3116791"/>
            <a:ext cx="3818156" cy="218760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62" y="4457643"/>
            <a:ext cx="4316716" cy="177249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30" name="Прямая со стрелкой 29"/>
          <p:cNvCxnSpPr/>
          <p:nvPr/>
        </p:nvCxnSpPr>
        <p:spPr>
          <a:xfrm>
            <a:off x="9569500" y="2683173"/>
            <a:ext cx="27844" cy="601683"/>
          </a:xfrm>
          <a:prstGeom prst="straightConnector1">
            <a:avLst/>
          </a:prstGeom>
          <a:ln w="539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9597344" y="4210594"/>
            <a:ext cx="14505" cy="447383"/>
          </a:xfrm>
          <a:prstGeom prst="straightConnector1">
            <a:avLst/>
          </a:prstGeom>
          <a:ln w="53975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Скругленный прямоугольник 43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Формирование регламентированной отчетности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97187" y="788580"/>
            <a:ext cx="424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Интерактивная детализация показателей (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Drill down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116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18" y="1599032"/>
            <a:ext cx="3698806" cy="378851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876" y="3149005"/>
            <a:ext cx="2715705" cy="261579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06" y="1541904"/>
            <a:ext cx="4779642" cy="379298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61" y="2916028"/>
            <a:ext cx="6364768" cy="306511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739" y="2052289"/>
            <a:ext cx="1931685" cy="1797437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14" name="Скругленный прямоугольник 13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Формирование регламентированной отчетности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5474" y="754939"/>
            <a:ext cx="1134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Параметризация отчетов. Возможность быстрой настройки сложных форм </a:t>
            </a:r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для </a:t>
            </a:r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вода параметров с проверкой корректности введенных значений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51701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2413835" y="1825635"/>
            <a:ext cx="1575686" cy="2099443"/>
            <a:chOff x="2196903" y="3073666"/>
            <a:chExt cx="1964267" cy="146981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Скругленный прямоугольник 38"/>
            <p:cNvSpPr/>
            <p:nvPr/>
          </p:nvSpPr>
          <p:spPr>
            <a:xfrm>
              <a:off x="2196903" y="3073666"/>
              <a:ext cx="1964267" cy="1469814"/>
            </a:xfrm>
            <a:prstGeom prst="round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Сервер отчетов</a:t>
              </a:r>
              <a:endPara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0" name="Freeform 104"/>
            <p:cNvSpPr>
              <a:spLocks noEditPoints="1"/>
            </p:cNvSpPr>
            <p:nvPr>
              <p:custDataLst>
                <p:custData r:id="rId2"/>
                <p:custData r:id="rId3"/>
              </p:custDataLst>
            </p:nvPr>
          </p:nvSpPr>
          <p:spPr bwMode="black">
            <a:xfrm>
              <a:off x="3665524" y="3165865"/>
              <a:ext cx="329163" cy="198249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9050"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7750214" y="1807713"/>
            <a:ext cx="1245498" cy="1337789"/>
            <a:chOff x="9940218" y="1826416"/>
            <a:chExt cx="1185335" cy="12201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Группа 27"/>
            <p:cNvGrpSpPr/>
            <p:nvPr/>
          </p:nvGrpSpPr>
          <p:grpSpPr>
            <a:xfrm>
              <a:off x="9940218" y="1826416"/>
              <a:ext cx="1185335" cy="1220139"/>
              <a:chOff x="9940218" y="1826416"/>
              <a:chExt cx="1185335" cy="1220139"/>
            </a:xfrm>
          </p:grpSpPr>
          <p:sp>
            <p:nvSpPr>
              <p:cNvPr id="32" name="Скругленный прямоугольник 31"/>
              <p:cNvSpPr/>
              <p:nvPr/>
            </p:nvSpPr>
            <p:spPr>
              <a:xfrm>
                <a:off x="9940218" y="1826416"/>
                <a:ext cx="1185335" cy="1220139"/>
              </a:xfrm>
              <a:prstGeom prst="round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</a:t>
                </a:r>
                <a:endParaRPr lang="ru-RU" sz="1400" dirty="0"/>
              </a:p>
            </p:txBody>
          </p:sp>
          <p:grpSp>
            <p:nvGrpSpPr>
              <p:cNvPr id="33" name="Группа 32"/>
              <p:cNvGrpSpPr/>
              <p:nvPr/>
            </p:nvGrpSpPr>
            <p:grpSpPr>
              <a:xfrm>
                <a:off x="10098132" y="1943339"/>
                <a:ext cx="550333" cy="719535"/>
                <a:chOff x="7266047" y="2097293"/>
                <a:chExt cx="948266" cy="1203760"/>
              </a:xfrm>
            </p:grpSpPr>
            <p:sp>
              <p:nvSpPr>
                <p:cNvPr id="37" name="Равнобедренный треугольник 36"/>
                <p:cNvSpPr/>
                <p:nvPr/>
              </p:nvSpPr>
              <p:spPr>
                <a:xfrm>
                  <a:off x="7266047" y="2246929"/>
                  <a:ext cx="948266" cy="1054124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  <p:sp>
              <p:nvSpPr>
                <p:cNvPr id="38" name="Овал 37"/>
                <p:cNvSpPr/>
                <p:nvPr/>
              </p:nvSpPr>
              <p:spPr>
                <a:xfrm>
                  <a:off x="7359181" y="2097293"/>
                  <a:ext cx="762001" cy="696493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</p:grpSp>
          <p:grpSp>
            <p:nvGrpSpPr>
              <p:cNvPr id="34" name="Группа 33"/>
              <p:cNvGrpSpPr/>
              <p:nvPr/>
            </p:nvGrpSpPr>
            <p:grpSpPr>
              <a:xfrm>
                <a:off x="10250230" y="2050519"/>
                <a:ext cx="550333" cy="719535"/>
                <a:chOff x="7266047" y="2097293"/>
                <a:chExt cx="948266" cy="1203760"/>
              </a:xfrm>
            </p:grpSpPr>
            <p:sp>
              <p:nvSpPr>
                <p:cNvPr id="35" name="Равнобедренный треугольник 34"/>
                <p:cNvSpPr/>
                <p:nvPr/>
              </p:nvSpPr>
              <p:spPr>
                <a:xfrm>
                  <a:off x="7266047" y="2246929"/>
                  <a:ext cx="948266" cy="1054124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  <p:sp>
              <p:nvSpPr>
                <p:cNvPr id="36" name="Овал 35"/>
                <p:cNvSpPr/>
                <p:nvPr/>
              </p:nvSpPr>
              <p:spPr>
                <a:xfrm>
                  <a:off x="7359181" y="2097293"/>
                  <a:ext cx="762001" cy="696493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</p:grpSp>
        </p:grpSp>
        <p:grpSp>
          <p:nvGrpSpPr>
            <p:cNvPr id="29" name="Группа 28"/>
            <p:cNvGrpSpPr/>
            <p:nvPr/>
          </p:nvGrpSpPr>
          <p:grpSpPr>
            <a:xfrm>
              <a:off x="10417296" y="2191830"/>
              <a:ext cx="550333" cy="719535"/>
              <a:chOff x="7266047" y="2097293"/>
              <a:chExt cx="948266" cy="1203760"/>
            </a:xfrm>
          </p:grpSpPr>
          <p:sp>
            <p:nvSpPr>
              <p:cNvPr id="30" name="Равнобедренный треугольник 29"/>
              <p:cNvSpPr/>
              <p:nvPr/>
            </p:nvSpPr>
            <p:spPr>
              <a:xfrm>
                <a:off x="7266047" y="2246929"/>
                <a:ext cx="948266" cy="1054124"/>
              </a:xfrm>
              <a:prstGeom prst="triangl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7359181" y="2097293"/>
                <a:ext cx="762001" cy="696493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</p:grpSp>
      </p:grpSp>
      <p:sp>
        <p:nvSpPr>
          <p:cNvPr id="5" name="Блок-схема: несколько документов 4"/>
          <p:cNvSpPr/>
          <p:nvPr/>
        </p:nvSpPr>
        <p:spPr>
          <a:xfrm>
            <a:off x="5357143" y="4392371"/>
            <a:ext cx="1168181" cy="1186342"/>
          </a:xfrm>
          <a:prstGeom prst="flowChartMultidocumen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Пакет отчетов</a:t>
            </a:r>
            <a:endParaRPr lang="ru-RU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Блок-схема: документ 5"/>
          <p:cNvSpPr/>
          <p:nvPr/>
        </p:nvSpPr>
        <p:spPr>
          <a:xfrm>
            <a:off x="5373953" y="2170038"/>
            <a:ext cx="1064621" cy="811802"/>
          </a:xfrm>
          <a:prstGeom prst="flowChartDocumen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Отчет</a:t>
            </a:r>
            <a:endParaRPr lang="ru-RU" sz="14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Блок-схема: документ 6"/>
          <p:cNvSpPr/>
          <p:nvPr/>
        </p:nvSpPr>
        <p:spPr>
          <a:xfrm>
            <a:off x="5357143" y="3345383"/>
            <a:ext cx="1064621" cy="811802"/>
          </a:xfrm>
          <a:prstGeom prst="flowChartDocumen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Отчет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9" name="Picture 1"/>
          <p:cNvPicPr preferRelativeResize="0">
            <a:picLocks/>
          </p:cNvPicPr>
          <p:nvPr>
            <p:custDataLst>
              <p:custData r:id="rId1"/>
            </p:custDataLst>
          </p:nvPr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841" y="4531703"/>
            <a:ext cx="723000" cy="602743"/>
          </a:xfrm>
          <a:prstGeom prst="rect">
            <a:avLst/>
          </a:prstGeom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Прямая со стрелкой 9"/>
          <p:cNvCxnSpPr/>
          <p:nvPr/>
        </p:nvCxnSpPr>
        <p:spPr>
          <a:xfrm flipH="1">
            <a:off x="3314011" y="3917606"/>
            <a:ext cx="8330" cy="613444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9" idx="3"/>
          </p:cNvCxnSpPr>
          <p:nvPr/>
        </p:nvCxnSpPr>
        <p:spPr>
          <a:xfrm>
            <a:off x="3683841" y="4833075"/>
            <a:ext cx="1673302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989521" y="3680065"/>
            <a:ext cx="1367622" cy="8389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endCxn id="6" idx="1"/>
          </p:cNvCxnSpPr>
          <p:nvPr/>
        </p:nvCxnSpPr>
        <p:spPr>
          <a:xfrm>
            <a:off x="3989521" y="2564829"/>
            <a:ext cx="1384432" cy="11111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6421764" y="3690433"/>
            <a:ext cx="1402298" cy="2699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6549284" y="4785954"/>
            <a:ext cx="1298738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3"/>
          </p:cNvCxnSpPr>
          <p:nvPr/>
        </p:nvCxnSpPr>
        <p:spPr>
          <a:xfrm>
            <a:off x="6438574" y="2575938"/>
            <a:ext cx="1311640" cy="0"/>
          </a:xfrm>
          <a:prstGeom prst="straightConnector1">
            <a:avLst/>
          </a:prstGeom>
          <a:ln w="190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/>
          <p:cNvGrpSpPr/>
          <p:nvPr/>
        </p:nvGrpSpPr>
        <p:grpSpPr>
          <a:xfrm>
            <a:off x="7832740" y="3370388"/>
            <a:ext cx="1171650" cy="1617488"/>
            <a:chOff x="9948475" y="1692736"/>
            <a:chExt cx="1115054" cy="14752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6" name="Группа 45"/>
            <p:cNvGrpSpPr/>
            <p:nvPr/>
          </p:nvGrpSpPr>
          <p:grpSpPr>
            <a:xfrm>
              <a:off x="9948475" y="1692736"/>
              <a:ext cx="1115054" cy="1475240"/>
              <a:chOff x="9948475" y="1692736"/>
              <a:chExt cx="1115054" cy="1475240"/>
            </a:xfrm>
          </p:grpSpPr>
          <p:sp>
            <p:nvSpPr>
              <p:cNvPr id="50" name="Скругленный прямоугольник 49"/>
              <p:cNvSpPr/>
              <p:nvPr/>
            </p:nvSpPr>
            <p:spPr>
              <a:xfrm>
                <a:off x="9948475" y="1692736"/>
                <a:ext cx="1115054" cy="1475240"/>
              </a:xfrm>
              <a:prstGeom prst="round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C</a:t>
                </a:r>
                <a:endParaRPr lang="ru-RU" sz="1400" dirty="0"/>
              </a:p>
            </p:txBody>
          </p:sp>
          <p:grpSp>
            <p:nvGrpSpPr>
              <p:cNvPr id="51" name="Группа 50"/>
              <p:cNvGrpSpPr/>
              <p:nvPr/>
            </p:nvGrpSpPr>
            <p:grpSpPr>
              <a:xfrm>
                <a:off x="10098132" y="1943339"/>
                <a:ext cx="550333" cy="719535"/>
                <a:chOff x="7266047" y="2097293"/>
                <a:chExt cx="948266" cy="1203760"/>
              </a:xfrm>
            </p:grpSpPr>
            <p:sp>
              <p:nvSpPr>
                <p:cNvPr id="55" name="Равнобедренный треугольник 54"/>
                <p:cNvSpPr/>
                <p:nvPr/>
              </p:nvSpPr>
              <p:spPr>
                <a:xfrm>
                  <a:off x="7266047" y="2246929"/>
                  <a:ext cx="948266" cy="1054124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  <p:sp>
              <p:nvSpPr>
                <p:cNvPr id="56" name="Овал 55"/>
                <p:cNvSpPr/>
                <p:nvPr/>
              </p:nvSpPr>
              <p:spPr>
                <a:xfrm>
                  <a:off x="7359181" y="2097293"/>
                  <a:ext cx="762001" cy="696493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</p:grpSp>
          <p:grpSp>
            <p:nvGrpSpPr>
              <p:cNvPr id="52" name="Группа 51"/>
              <p:cNvGrpSpPr/>
              <p:nvPr/>
            </p:nvGrpSpPr>
            <p:grpSpPr>
              <a:xfrm>
                <a:off x="10250230" y="2050519"/>
                <a:ext cx="550333" cy="719535"/>
                <a:chOff x="7266047" y="2097293"/>
                <a:chExt cx="948266" cy="1203760"/>
              </a:xfrm>
            </p:grpSpPr>
            <p:sp>
              <p:nvSpPr>
                <p:cNvPr id="53" name="Равнобедренный треугольник 52"/>
                <p:cNvSpPr/>
                <p:nvPr/>
              </p:nvSpPr>
              <p:spPr>
                <a:xfrm>
                  <a:off x="7266047" y="2246929"/>
                  <a:ext cx="948266" cy="1054124"/>
                </a:xfrm>
                <a:prstGeom prst="triangl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  <p:sp>
              <p:nvSpPr>
                <p:cNvPr id="54" name="Овал 53"/>
                <p:cNvSpPr/>
                <p:nvPr/>
              </p:nvSpPr>
              <p:spPr>
                <a:xfrm>
                  <a:off x="7359181" y="2097293"/>
                  <a:ext cx="762001" cy="696493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400"/>
                </a:p>
              </p:txBody>
            </p:sp>
          </p:grpSp>
        </p:grpSp>
        <p:grpSp>
          <p:nvGrpSpPr>
            <p:cNvPr id="47" name="Группа 46"/>
            <p:cNvGrpSpPr/>
            <p:nvPr/>
          </p:nvGrpSpPr>
          <p:grpSpPr>
            <a:xfrm>
              <a:off x="10417296" y="2191830"/>
              <a:ext cx="550333" cy="719535"/>
              <a:chOff x="7266047" y="2097293"/>
              <a:chExt cx="948266" cy="1203760"/>
            </a:xfrm>
          </p:grpSpPr>
          <p:sp>
            <p:nvSpPr>
              <p:cNvPr id="48" name="Равнобедренный треугольник 47"/>
              <p:cNvSpPr/>
              <p:nvPr/>
            </p:nvSpPr>
            <p:spPr>
              <a:xfrm>
                <a:off x="7266047" y="2246929"/>
                <a:ext cx="948266" cy="1054124"/>
              </a:xfrm>
              <a:prstGeom prst="triangl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7359181" y="2097293"/>
                <a:ext cx="762001" cy="696493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400"/>
              </a:p>
            </p:txBody>
          </p:sp>
        </p:grpSp>
      </p:grpSp>
      <p:sp>
        <p:nvSpPr>
          <p:cNvPr id="64" name="TextBox 63"/>
          <p:cNvSpPr txBox="1"/>
          <p:nvPr/>
        </p:nvSpPr>
        <p:spPr>
          <a:xfrm>
            <a:off x="7571653" y="5072381"/>
            <a:ext cx="240265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Группы пользователей</a:t>
            </a:r>
            <a:endParaRPr lang="ru-RU" sz="1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76043" y="5156590"/>
            <a:ext cx="1075936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ru-RU" sz="1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Расписание</a:t>
            </a:r>
            <a:endParaRPr lang="ru-RU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Скругленный прямоугольник 76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Формирование регламентированной отчетности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13081" y="766234"/>
            <a:ext cx="2752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Разграничение доступа к отчетам</a:t>
            </a:r>
          </a:p>
          <a:p>
            <a:endParaRPr lang="ru-RU" sz="1400" dirty="0"/>
          </a:p>
        </p:txBody>
      </p:sp>
      <p:sp>
        <p:nvSpPr>
          <p:cNvPr id="79" name="TextBox 78"/>
          <p:cNvSpPr txBox="1"/>
          <p:nvPr/>
        </p:nvSpPr>
        <p:spPr>
          <a:xfrm>
            <a:off x="6510185" y="772940"/>
            <a:ext cx="4271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Формирование и публикация отчетов по расписанию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7900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/>
              <a:t>Генератор отчетов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06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50" y="1259212"/>
            <a:ext cx="7084540" cy="342038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90" y="4927309"/>
            <a:ext cx="7738410" cy="79434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22" y="5820434"/>
            <a:ext cx="7738410" cy="46616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591" y="2750234"/>
            <a:ext cx="5183197" cy="243251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6" name="Скругленный прямоугольник 5"/>
          <p:cNvSpPr/>
          <p:nvPr/>
        </p:nvSpPr>
        <p:spPr>
          <a:xfrm>
            <a:off x="535474" y="208003"/>
            <a:ext cx="10987314" cy="44260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/>
              <a:t>Генератор отчетов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197187" y="788580"/>
            <a:ext cx="4417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Выбор показателей, настройка колонок и шапки отчета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2041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366cd925-969f-44e1-b789-354cb31b0dfd" RevisionId="87c5073a-f3d6-4c7e-a7b7-c9586eacad3b" Stencil="172d6d98-e5c9-42e9-a209-79f7a94bbd38" StencilRevisionId="00000000-0000-0000-0000-000000000000" StencilVersion="0.0"/>
</Control>
</file>

<file path=customXml/item2.xml><?xml version="1.0" encoding="utf-8"?>
<Control xmlns="http://schemas.microsoft.com/VisualStudio/2011/storyboarding/control">
  <Id Name="System.Storyboarding.WindowsAppIcons.Right" Revision="1" Stencil="System.Storyboarding.WindowsAppIcons" StencilVersion="0.1"/>
</Control>
</file>

<file path=customXml/item3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4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System.Storyboarding.WindowsAppIcons.Calendar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C16F5CD9-9CC3-4361-A12D-3A50F94AD556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7C3DC29-3826-48E0-94BE-C4887E071C2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8BFD1B1-739C-42A8-9A87-F82D6F5A344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D20047F0-77E0-4460-AB38-77AB179841B1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F9FDB21-E80F-46DF-A962-340FD546CFD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7344</TotalTime>
  <Words>620</Words>
  <Application>Microsoft Office PowerPoint</Application>
  <PresentationFormat>Широкоэкранный</PresentationFormat>
  <Paragraphs>96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Бельченко Андрей</dc:creator>
  <cp:lastModifiedBy>Бельченко Андрей</cp:lastModifiedBy>
  <cp:revision>141</cp:revision>
  <dcterms:created xsi:type="dcterms:W3CDTF">2018-09-26T15:47:55Z</dcterms:created>
  <dcterms:modified xsi:type="dcterms:W3CDTF">2018-10-01T18:21:16Z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