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8" r:id="rId3"/>
    <p:sldId id="264" r:id="rId4"/>
    <p:sldId id="265" r:id="rId5"/>
    <p:sldId id="259" r:id="rId6"/>
    <p:sldId id="260" r:id="rId7"/>
    <p:sldId id="261" r:id="rId8"/>
    <p:sldId id="270" r:id="rId9"/>
    <p:sldId id="267" r:id="rId10"/>
    <p:sldId id="274" r:id="rId11"/>
    <p:sldId id="275" r:id="rId12"/>
    <p:sldId id="276" r:id="rId13"/>
    <p:sldId id="268" r:id="rId14"/>
    <p:sldId id="271" r:id="rId15"/>
    <p:sldId id="280" r:id="rId16"/>
    <p:sldId id="281" r:id="rId17"/>
    <p:sldId id="323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77" r:id="rId26"/>
    <p:sldId id="296" r:id="rId27"/>
    <p:sldId id="297" r:id="rId28"/>
    <p:sldId id="298" r:id="rId29"/>
    <p:sldId id="299" r:id="rId30"/>
    <p:sldId id="293" r:id="rId31"/>
    <p:sldId id="303" r:id="rId32"/>
    <p:sldId id="304" r:id="rId33"/>
    <p:sldId id="305" r:id="rId34"/>
    <p:sldId id="306" r:id="rId35"/>
    <p:sldId id="307" r:id="rId36"/>
    <p:sldId id="308" r:id="rId37"/>
    <p:sldId id="300" r:id="rId38"/>
    <p:sldId id="309" r:id="rId39"/>
    <p:sldId id="310" r:id="rId40"/>
    <p:sldId id="311" r:id="rId41"/>
    <p:sldId id="312" r:id="rId42"/>
    <p:sldId id="316" r:id="rId43"/>
    <p:sldId id="313" r:id="rId44"/>
    <p:sldId id="317" r:id="rId45"/>
    <p:sldId id="322" r:id="rId46"/>
    <p:sldId id="319" r:id="rId4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31" autoAdjust="0"/>
    <p:restoredTop sz="96561"/>
  </p:normalViewPr>
  <p:slideViewPr>
    <p:cSldViewPr snapToGrid="0" snapToObjects="1">
      <p:cViewPr varScale="1">
        <p:scale>
          <a:sx n="99" d="100"/>
          <a:sy n="99" d="100"/>
        </p:scale>
        <p:origin x="-792" y="-84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CC8A6-C759-4BFC-9433-7A9436D3103E}" type="datetimeFigureOut">
              <a:rPr lang="en-US" smtClean="0"/>
              <a:t>3/7/2017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7349F-00D1-4EC3-A43A-A26677DBB3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1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dobbs.com/jvm/creating-and-destroying-java-objects-par/208403883?pgno=2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rhaki.blogspot.ru/2014/05/groovy-goodness-use-builder-ast.htm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Times New Roman" pitchFamily="18" charset="0"/>
              </a:rPr>
              <a:t>Автотестирование – популярная на сегодняшний день часть программирования. Кроме 24 паттернов GOF мы(автотестировщики) можем использовать другие паттерны, специфичные для тестирования.</a:t>
            </a: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Times New Roman" pitchFamily="18" charset="0"/>
              </a:rPr>
              <a:t>Эта презентация о нескольких программных решениях , которые могут помочь вам создавать ваши тесты более быстро, писать их понятными. Данная презентация представляет набор архитектурных решений.</a:t>
            </a: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Times New Roman" pitchFamily="18" charset="0"/>
              </a:rPr>
              <a:t>Эти решения не высечены из камня. Паттерны в автотестировании пока не являются устоявшимися, и ваши комментарии могут помочь сообществу автотестировщиков.</a:t>
            </a: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Times New Roman" pitchFamily="18" charset="0"/>
              </a:rPr>
              <a:t>В этой презентации вы можете найти проверенные временем паттерны, интересные решения и так же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pitchFamily="18" charset="0"/>
              </a:rPr>
              <a:t>анти-паттерны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Times New Roman" pitchFamily="18" charset="0"/>
              </a:rPr>
              <a:t>, которые ужасны, невыполнимы или плохо пахнут.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8573041-2C61-43FF-9A74-62E63E46E1F2}" type="datetime1">
              <a:rPr lang="pl-PL" smtClean="0"/>
              <a:t>2017-03-07</a:t>
            </a:fld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9D3FE1-B02A-4CFB-BCF8-54D02961AA0E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0912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Creating and Destroying Java Objects: Part 1</a:t>
            </a:r>
            <a:endParaRPr lang="af-ZA" b="1" dirty="0"/>
          </a:p>
          <a:p>
            <a:r>
              <a:rPr lang="af-ZA" dirty="0"/>
              <a:t>By </a:t>
            </a:r>
            <a:r>
              <a:rPr lang="af-ZA" b="1" dirty="0"/>
              <a:t>Joshua Bloch</a:t>
            </a:r>
            <a:r>
              <a:rPr lang="af-ZA" dirty="0"/>
              <a:t>, June 13, 2008</a:t>
            </a:r>
          </a:p>
          <a:p>
            <a:r>
              <a:rPr lang="af-ZA" dirty="0">
                <a:hlinkClick r:id="rId3"/>
              </a:rPr>
              <a:t>http://www.drdobbs.com/jvm/creating-and-destroying-java-objects-par/208403883?pgno=2</a:t>
            </a:r>
            <a:r>
              <a:rPr lang="af-ZA" dirty="0"/>
              <a:t>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Verdana"/>
              </a:rPr>
              <a:t>В том числе 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Verdana"/>
              </a:rPr>
              <a:t>Static factories and constructors share a limitation: they do not scale well to large numbers of optional parameters. (fix telescoping constructor pattern )</a:t>
            </a:r>
          </a:p>
          <a:p>
            <a:endParaRPr lang="ru-RU" dirty="0"/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b="1" dirty="0"/>
              <a:t>@Builder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 produces complex builder APIs for your classes.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b="1" dirty="0"/>
          </a:p>
          <a:p>
            <a:r>
              <a:rPr lang="en-US" dirty="0"/>
              <a:t>https://projectlombok.org/features/Builder.html</a:t>
            </a:r>
            <a:endParaRPr lang="ru-RU" dirty="0"/>
          </a:p>
          <a:p>
            <a:r>
              <a:rPr lang="ru-RU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Groovy Goodness: Use Builder AST Transformation for Fluent API</a:t>
            </a:r>
            <a:endParaRPr lang="ru-RU" b="1" u="none" dirty="0"/>
          </a:p>
          <a:p>
            <a:r>
              <a:rPr lang="en-US" dirty="0"/>
              <a:t>http://mrhaki.blogspot.ru/2014/05/groovy-goodness-use-builder-ast.html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6C4FA90-17A9-4BF3-8ABD-D22643878E28}" type="datetimeFigureOut">
              <a:rPr lang="pl-PL" smtClean="0"/>
              <a:pPr/>
              <a:t>2017-03-07</a:t>
            </a:fld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9D3FE1-B02A-4CFB-BCF8-54D02961AA0E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136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f-ZA" dirty="0"/>
              <a:t>http://stackoverflow.com/questions/26688809/disadvantages-of-page-object-model-in-selenium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6C4FA90-17A9-4BF3-8ABD-D22643878E28}" type="datetimeFigureOut">
              <a:rPr lang="pl-PL" smtClean="0"/>
              <a:pPr/>
              <a:t>2017-03-07</a:t>
            </a:fld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9D3FE1-B02A-4CFB-BCF8-54D02961AA0E}" type="slidenum">
              <a:rPr lang="pl-PL" smtClean="0"/>
              <a:pPr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8300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f-ZA" dirty="0"/>
              <a:t>http://stackoverflow.com/questions/26688809/disadvantages-of-page-object-model-in-selenium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6C4FA90-17A9-4BF3-8ABD-D22643878E28}" type="datetimeFigureOut">
              <a:rPr lang="pl-PL" smtClean="0"/>
              <a:pPr/>
              <a:t>2017-03-07</a:t>
            </a:fld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9D3FE1-B02A-4CFB-BCF8-54D02961AA0E}" type="slidenum">
              <a:rPr lang="pl-PL" smtClean="0"/>
              <a:pPr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8300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Делайте правильных роботов.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0418854-1006-4CFA-8CA7-ED18584C3922}" type="datetime1">
              <a:rPr lang="pl-PL" smtClean="0"/>
              <a:t>2017-03-07</a:t>
            </a:fld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9D3FE1-B02A-4CFB-BCF8-54D02961AA0E}" type="slidenum">
              <a:rPr lang="pl-PL" smtClean="0"/>
              <a:pPr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195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1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BD392F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/>
              <a:t>Edit </a:t>
            </a:r>
            <a:r>
              <a:rPr lang="pl-PL" dirty="0" err="1"/>
              <a:t>Title</a:t>
            </a:r>
            <a:r>
              <a:rPr lang="pl-PL" dirty="0"/>
              <a:t>: SUBTITLE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2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err="1"/>
              <a:t>Up</a:t>
            </a:r>
            <a:r>
              <a:rPr lang="pl-PL" dirty="0"/>
              <a:t> to </a:t>
            </a:r>
            <a:r>
              <a:rPr lang="pl-PL" dirty="0" err="1"/>
              <a:t>seven</a:t>
            </a:r>
            <a:r>
              <a:rPr lang="pl-PL" dirty="0"/>
              <a:t> lines of </a:t>
            </a:r>
            <a:r>
              <a:rPr lang="pl-PL" dirty="0" err="1"/>
              <a:t>text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4642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8948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4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76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content</a:t>
            </a:r>
            <a:endParaRPr lang="pl-PL" dirty="0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 dirty="0"/>
              <a:t>Edit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COMPLETED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132186"/>
            <a:ext cx="76258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ACTIVE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523002" y="1132186"/>
            <a:ext cx="117025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UPCOMING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6" name="Prostokąt 25"/>
          <p:cNvSpPr/>
          <p:nvPr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E4BA3A8-FD9F-B341-B316-CC1FE420184B}" type="datetimeFigureOut">
              <a:rPr lang="en-US" smtClean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B192895-1EBC-534B-9BEA-1C5D862E0A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sz="2800" dirty="0">
                <a:solidFill>
                  <a:srgbClr val="BD392F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Rectangle 24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375544"/>
            <a:ext cx="438164" cy="423513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7"/>
          <p:cNvSpPr>
            <a:spLocks/>
          </p:cNvSpPr>
          <p:nvPr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375544"/>
            <a:ext cx="438164" cy="423513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4" name="Rectangle 63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G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COLOR GAMMA</a:t>
            </a:r>
          </a:p>
        </p:txBody>
      </p:sp>
      <p:sp>
        <p:nvSpPr>
          <p:cNvPr id="3" name="Rectangle 2"/>
          <p:cNvSpPr/>
          <p:nvPr/>
        </p:nvSpPr>
        <p:spPr>
          <a:xfrm>
            <a:off x="7505959" y="1295221"/>
            <a:ext cx="712243" cy="3062034"/>
          </a:xfrm>
          <a:prstGeom prst="rect">
            <a:avLst/>
          </a:prstGeom>
          <a:solidFill>
            <a:srgbClr val="426F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0339" y="1295221"/>
            <a:ext cx="712243" cy="3062034"/>
          </a:xfrm>
          <a:prstGeom prst="rect">
            <a:avLst/>
          </a:prstGeom>
          <a:solidFill>
            <a:srgbClr val="3171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72054" y="1295221"/>
            <a:ext cx="712243" cy="3062034"/>
          </a:xfrm>
          <a:prstGeom prst="rect">
            <a:avLst/>
          </a:prstGeom>
          <a:solidFill>
            <a:srgbClr val="1EA1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38149" y="1295221"/>
            <a:ext cx="712243" cy="3062034"/>
          </a:xfrm>
          <a:prstGeom prst="rect">
            <a:avLst/>
          </a:prstGeom>
          <a:solidFill>
            <a:srgbClr val="F29B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04244" y="1295221"/>
            <a:ext cx="712243" cy="3062034"/>
          </a:xfrm>
          <a:prstGeom prst="rect">
            <a:avLst/>
          </a:prstGeom>
          <a:solidFill>
            <a:srgbClr val="BD3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36434" y="1295221"/>
            <a:ext cx="712243" cy="3062034"/>
          </a:xfrm>
          <a:prstGeom prst="rect">
            <a:avLst/>
          </a:prstGeom>
          <a:solidFill>
            <a:srgbClr val="7D9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8203" y="1295221"/>
            <a:ext cx="712243" cy="3062034"/>
          </a:xfrm>
          <a:prstGeom prst="rect">
            <a:avLst/>
          </a:prstGeom>
          <a:solidFill>
            <a:srgbClr val="445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noProof="0" dirty="0"/>
              <a:t>Edit Title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noProof="0" dirty="0"/>
              <a:t>Click here to enter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PoleTekstowe 1"/>
          <p:cNvSpPr txBox="1"/>
          <p:nvPr/>
        </p:nvSpPr>
        <p:spPr>
          <a:xfrm>
            <a:off x="286916" y="4893364"/>
            <a:ext cx="718787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Oval 29"/>
          <p:cNvSpPr/>
          <p:nvPr/>
        </p:nvSpPr>
        <p:spPr>
          <a:xfrm>
            <a:off x="8810683" y="37578"/>
            <a:ext cx="291848" cy="29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dirty="0">
              <a:solidFill>
                <a:prstClr val="white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0683" y="37578"/>
            <a:ext cx="291848" cy="2918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68AAC1A9-6820-404F-9E78-0F0008539738}" type="slidenum">
              <a:rPr lang="en-US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25" r:id="rId2"/>
    <p:sldLayoutId id="2147483696" r:id="rId3"/>
    <p:sldLayoutId id="2147483697" r:id="rId4"/>
    <p:sldLayoutId id="2147483698" r:id="rId5"/>
    <p:sldLayoutId id="2147483726" r:id="rId6"/>
    <p:sldLayoutId id="2147483699" r:id="rId7"/>
    <p:sldLayoutId id="2147483700" r:id="rId8"/>
    <p:sldLayoutId id="2147483723" r:id="rId9"/>
    <p:sldLayoutId id="2147483650" r:id="rId10"/>
    <p:sldLayoutId id="2147483724" r:id="rId11"/>
    <p:sldLayoutId id="2147483662" r:id="rId12"/>
    <p:sldLayoutId id="2147483651" r:id="rId13"/>
    <p:sldLayoutId id="2147483663" r:id="rId14"/>
    <p:sldLayoutId id="2147483727" r:id="rId15"/>
    <p:sldLayoutId id="2147483722" r:id="rId16"/>
    <p:sldLayoutId id="2147483729" r:id="rId17"/>
    <p:sldLayoutId id="2147483684" r:id="rId18"/>
    <p:sldLayoutId id="2147483666" r:id="rId19"/>
    <p:sldLayoutId id="2147483668" r:id="rId20"/>
    <p:sldLayoutId id="2147483667" r:id="rId21"/>
    <p:sldLayoutId id="2147483664" r:id="rId22"/>
    <p:sldLayoutId id="2147483665" r:id="rId23"/>
    <p:sldLayoutId id="2147483678" r:id="rId24"/>
    <p:sldLayoutId id="2147483669" r:id="rId25"/>
    <p:sldLayoutId id="2147483670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653" r:id="rId32"/>
    <p:sldLayoutId id="2147483692" r:id="rId33"/>
    <p:sldLayoutId id="2147483677" r:id="rId34"/>
    <p:sldLayoutId id="2147483687" r:id="rId35"/>
    <p:sldLayoutId id="2147483719" r:id="rId36"/>
    <p:sldLayoutId id="2147483721" r:id="rId37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0" i="0" kern="1200" cap="all" baseline="0">
          <a:solidFill>
            <a:srgbClr val="BD392F"/>
          </a:solidFill>
          <a:latin typeface="+mn-lt"/>
          <a:ea typeface="Avenir Next Medium" charset="0"/>
          <a:cs typeface="Avenir Next Medium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Wingdings" panose="05000000000000000000" pitchFamily="2" charset="2"/>
        <a:buChar char="w"/>
        <a:defRPr sz="21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Arial" panose="020B0604020202020204" pitchFamily="34" charset="0"/>
        <a:buChar char="­"/>
        <a:defRPr sz="18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5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Arial" panose="020B0604020202020204" pitchFamily="34" charset="0"/>
        <a:buChar char="­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features/Builder.html" TargetMode="External"/><Relationship Id="rId2" Type="http://schemas.openxmlformats.org/officeDocument/2006/relationships/hyperlink" Target="http://www.drdobbs.com/jvm/creating-and-destroying-java-objects-par/208403883?pgno=2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mrhaki.blogspot.ru/2014/05/groovy-goodness-use-builder-ast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ndrey.a.epifanov@gmail.com" TargetMode="External"/><Relationship Id="rId7" Type="http://schemas.openxmlformats.org/officeDocument/2006/relationships/image" Target="../media/image5.jpeg"/><Relationship Id="rId2" Type="http://schemas.openxmlformats.org/officeDocument/2006/relationships/hyperlink" Target="mailto:aepifanov@luxoft.com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jpeg"/><Relationship Id="rId5" Type="http://schemas.openxmlformats.org/officeDocument/2006/relationships/hyperlink" Target="http://luxoft-training.com/" TargetMode="External"/><Relationship Id="rId4" Type="http://schemas.openxmlformats.org/officeDocument/2006/relationships/hyperlink" Target="http://luxoft-training.ru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26688809/disadvantages-of-page-object-model-in-selenium" TargetMode="Externa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company/luxoft/blog/281643/" TargetMode="External"/><Relationship Id="rId7" Type="http://schemas.openxmlformats.org/officeDocument/2006/relationships/hyperlink" Target="https://habrahabr.ru/sandbox/52737/" TargetMode="External"/><Relationship Id="rId2" Type="http://schemas.openxmlformats.org/officeDocument/2006/relationships/hyperlink" Target="https://www.youtube.com/playlist?list=PLBwwJL9lzKMY3MDsnH-3Wf3ujcgLv_OAH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roups.google.com/forum/#!forum/yandex-qatools-htmlelements" TargetMode="External"/><Relationship Id="rId5" Type="http://schemas.openxmlformats.org/officeDocument/2006/relationships/hyperlink" Target="https://github.com/yandex-qatools/htmlelements" TargetMode="External"/><Relationship Id="rId4" Type="http://schemas.openxmlformats.org/officeDocument/2006/relationships/hyperlink" Target="http://www.slideshare.net/StanislavSidristy/bdd-66432666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Design Patterns and Solutions </a:t>
            </a:r>
            <a:br>
              <a:rPr lang="en-US" sz="2400" dirty="0"/>
            </a:br>
            <a:r>
              <a:rPr lang="en-US" sz="2400" dirty="0"/>
              <a:t>in Java </a:t>
            </a:r>
            <a:r>
              <a:rPr lang="en-US" sz="2400" dirty="0" err="1"/>
              <a:t>autotesting</a:t>
            </a:r>
            <a:endParaRPr lang="en-US" sz="2400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2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4"/>
          <p:cNvSpPr txBox="1"/>
          <p:nvPr/>
        </p:nvSpPr>
        <p:spPr>
          <a:xfrm>
            <a:off x="3348000" y="94230"/>
            <a:ext cx="372420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72" name="TextShape 5"/>
          <p:cNvSpPr txBox="1"/>
          <p:nvPr/>
        </p:nvSpPr>
        <p:spPr>
          <a:xfrm>
            <a:off x="0" y="5036310"/>
            <a:ext cx="1139760" cy="1069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800" strike="noStrike" spc="-1" dirty="0">
                <a:solidFill>
                  <a:srgbClr val="B4B4B4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28 September 2016</a:t>
            </a:r>
            <a:endParaRPr lang="ru-RU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36219" y="955767"/>
            <a:ext cx="5060058" cy="38318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 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typeEmail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email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Email(String typeEmail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email) 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.typeEmail = typeEmail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.email = email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getTypeEmail() 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typeEmail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getEmail() 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 addTypeEmail(String typeEmail) 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.typeEmail = typeEmail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this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 addEmail(String email) 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.email = email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this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11040" y="774786"/>
            <a:ext cx="4549140" cy="5078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 email =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Email()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.addEmail(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"myemail@luxoft.com"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.addTypeEmail(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"private"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en-US" dirty="0"/>
              <a:t>BUILDER: </a:t>
            </a:r>
            <a:r>
              <a:rPr lang="en-US" dirty="0">
                <a:solidFill>
                  <a:schemeClr val="accent1"/>
                </a:solidFill>
              </a:rPr>
              <a:t>Code example 1</a:t>
            </a:r>
          </a:p>
        </p:txBody>
      </p:sp>
    </p:spTree>
    <p:extLst>
      <p:ext uri="{BB962C8B-B14F-4D97-AF65-F5344CB8AC3E}">
        <p14:creationId xmlns:p14="http://schemas.microsoft.com/office/powerpoint/2010/main" val="3603703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3"/>
          <p:cNvSpPr txBox="1"/>
          <p:nvPr/>
        </p:nvSpPr>
        <p:spPr>
          <a:xfrm>
            <a:off x="285840" y="94230"/>
            <a:ext cx="308988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71" name="TextShape 4"/>
          <p:cNvSpPr txBox="1"/>
          <p:nvPr/>
        </p:nvSpPr>
        <p:spPr>
          <a:xfrm>
            <a:off x="3348000" y="94230"/>
            <a:ext cx="372420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55469" y="632519"/>
            <a:ext cx="5060058" cy="42473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 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typeEmail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email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 // main parameter</a:t>
            </a:r>
            <a:endParaRPr kumimoji="0" lang="ru-RU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   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subj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; 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900" b="0" i="0" u="none" strike="noStrike" cap="none" normalizeH="0" baseline="0" dirty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Email(String email) {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9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9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.email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email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Email </a:t>
            </a:r>
            <a:r>
              <a:rPr lang="en-US" sz="9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buildDefault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addTypeEmail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"private"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0" i="0" u="none" strike="noStrike" cap="none" normalizeH="0" dirty="0" err="1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addSubj</a:t>
            </a:r>
            <a:r>
              <a:rPr kumimoji="0" lang="en-US" sz="900" b="0" i="0" u="none" strike="noStrike" cap="none" normalizeH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“This is very important subject."</a:t>
            </a:r>
            <a:r>
              <a:rPr kumimoji="0" lang="en-US" sz="900" b="0" i="0" u="none" strike="noStrike" cap="none" normalizeH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 this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900" b="0" i="0" u="none" strike="noStrike" cap="none" normalizeH="0" baseline="0" dirty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Email </a:t>
            </a:r>
            <a:r>
              <a:rPr lang="en-US" sz="9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addSubj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(String subj) {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solidFill>
                  <a:srgbClr val="000000"/>
                </a:solidFill>
                <a:latin typeface="Courier New"/>
                <a:cs typeface="Courier New" pitchFamily="49" charset="0"/>
              </a:rPr>
              <a:t>       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9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.subj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subj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solidFill>
                  <a:srgbClr val="CC7832"/>
                </a:solidFill>
                <a:latin typeface="Courier New"/>
                <a:cs typeface="Courier New" pitchFamily="49" charset="0"/>
              </a:rPr>
              <a:t>       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 this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solidFill>
                  <a:srgbClr val="CC7832"/>
                </a:solidFill>
                <a:latin typeface="Courier New"/>
                <a:cs typeface="Courier New" pitchFamily="49" charset="0"/>
              </a:rPr>
              <a:t>   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solidFill>
                  <a:srgbClr val="000000"/>
                </a:solidFill>
                <a:latin typeface="Courier New"/>
                <a:cs typeface="Courier New" pitchFamily="49" charset="0"/>
              </a:rPr>
              <a:t>    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solidFill>
                  <a:srgbClr val="000000"/>
                </a:solidFill>
                <a:latin typeface="Courier New"/>
                <a:cs typeface="Courier New" pitchFamily="49" charset="0"/>
              </a:rPr>
              <a:t>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 addTypeEmail(String typeEmail) 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 pitchFamily="49" charset="0"/>
              </a:rPr>
              <a:t>   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.typeEmail = typeEmail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 pitchFamily="49" charset="0"/>
              </a:rPr>
              <a:t>   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this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 pitchFamily="49" charset="0"/>
              </a:rPr>
              <a:t>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 pitchFamily="49" charset="0"/>
              </a:rPr>
              <a:t>    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 pitchFamily="49" charset="0"/>
              </a:rPr>
              <a:t>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 addEmail(String email) 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 pitchFamily="49" charset="0"/>
              </a:rPr>
              <a:t>   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.email = email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 pitchFamily="49" charset="0"/>
              </a:rPr>
              <a:t>   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this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 pitchFamily="49" charset="0"/>
              </a:rPr>
              <a:t>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511040" y="737715"/>
            <a:ext cx="4549140" cy="5078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 email =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"myemail@luxoft.com"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 .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addSubject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"my vacation"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 pitchFamily="49" charset="0"/>
              </a:rPr>
              <a:t>   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.addTypeEmail(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"private"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 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460220" y="1291712"/>
            <a:ext cx="45491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 email =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"myemail@luxoft.com"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 .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buildDefault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 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en-US" dirty="0"/>
              <a:t>BUILDER: </a:t>
            </a:r>
            <a:r>
              <a:rPr lang="en-US" dirty="0">
                <a:solidFill>
                  <a:schemeClr val="accent1"/>
                </a:solidFill>
              </a:rPr>
              <a:t>Code example 2</a:t>
            </a:r>
          </a:p>
        </p:txBody>
      </p:sp>
    </p:spTree>
    <p:extLst>
      <p:ext uri="{BB962C8B-B14F-4D97-AF65-F5344CB8AC3E}">
        <p14:creationId xmlns:p14="http://schemas.microsoft.com/office/powerpoint/2010/main" val="610017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2"/>
          <p:cNvSpPr txBox="1"/>
          <p:nvPr/>
        </p:nvSpPr>
        <p:spPr>
          <a:xfrm>
            <a:off x="285840" y="774630"/>
            <a:ext cx="8705520" cy="111294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70" name="TextShape 3"/>
          <p:cNvSpPr txBox="1"/>
          <p:nvPr/>
        </p:nvSpPr>
        <p:spPr>
          <a:xfrm>
            <a:off x="285840" y="94230"/>
            <a:ext cx="308988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71" name="TextShape 4"/>
          <p:cNvSpPr txBox="1"/>
          <p:nvPr/>
        </p:nvSpPr>
        <p:spPr>
          <a:xfrm>
            <a:off x="3348000" y="94230"/>
            <a:ext cx="372420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72" name="TextShape 5"/>
          <p:cNvSpPr txBox="1"/>
          <p:nvPr/>
        </p:nvSpPr>
        <p:spPr>
          <a:xfrm>
            <a:off x="0" y="5036310"/>
            <a:ext cx="1139760" cy="1069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800" strike="noStrike" spc="-1" dirty="0">
                <a:solidFill>
                  <a:srgbClr val="B4B4B4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28 September 2016</a:t>
            </a:r>
            <a:endParaRPr lang="ru-RU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46297"/>
              </p:ext>
            </p:extLst>
          </p:nvPr>
        </p:nvGraphicFramePr>
        <p:xfrm>
          <a:off x="327720" y="820969"/>
          <a:ext cx="8663640" cy="3798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8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4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0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10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+</a:t>
                      </a:r>
                      <a:endParaRPr lang="ru-RU" sz="17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</a:t>
                      </a:r>
                      <a:endParaRPr lang="ru-RU" sz="17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Решения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7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indent="-1714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00" b="1" dirty="0" err="1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Использование</a:t>
                      </a:r>
                      <a:r>
                        <a:rPr lang="en-US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fluent interface</a:t>
                      </a:r>
                    </a:p>
                    <a:p>
                      <a:pPr marL="171450" lvl="0" indent="-1714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00" b="1" dirty="0" err="1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Добавление</a:t>
                      </a:r>
                      <a:r>
                        <a:rPr lang="en-US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named parameters</a:t>
                      </a:r>
                    </a:p>
                    <a:p>
                      <a:pPr marL="171450" lvl="1" indent="-1714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=&gt; </a:t>
                      </a:r>
                      <a:r>
                        <a:rPr lang="ru-RU" sz="900" dirty="0">
                          <a:solidFill>
                            <a:srgbClr val="000080"/>
                          </a:solidFill>
                          <a:latin typeface="Courier New"/>
                          <a:cs typeface="Courier New" pitchFamily="49" charset="0"/>
                        </a:rPr>
                        <a:t>Читаемость кода </a:t>
                      </a: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</a:p>
                    <a:p>
                      <a:pPr marL="171450" lvl="0" indent="-1714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=&gt; </a:t>
                      </a: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/>
                          <a:cs typeface="Courier New" pitchFamily="49" charset="0"/>
                        </a:rPr>
                        <a:t>Хранение данных (конфигурация) в коде</a:t>
                      </a:r>
                      <a:endParaRPr lang="ru-RU" sz="900" dirty="0">
                        <a:solidFill>
                          <a:srgbClr val="000000"/>
                        </a:solidFill>
                        <a:latin typeface="Courier New"/>
                        <a:cs typeface="Courier New" pitchFamily="49" charset="0"/>
                      </a:endParaRPr>
                    </a:p>
                    <a:p>
                      <a:pPr marL="171450" indent="-1714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00" b="1" dirty="0">
                          <a:solidFill>
                            <a:srgbClr val="000080"/>
                          </a:solidFill>
                          <a:latin typeface="Courier New"/>
                          <a:cs typeface="Courier New" pitchFamily="49" charset="0"/>
                        </a:rPr>
                        <a:t>   </a:t>
                      </a: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/>
                          <a:cs typeface="Courier New" pitchFamily="49" charset="0"/>
                        </a:rPr>
                        <a:t>=&gt;1 </a:t>
                      </a:r>
                      <a:r>
                        <a:rPr lang="ru-RU" sz="900" b="1" dirty="0" err="1">
                          <a:solidFill>
                            <a:srgbClr val="000080"/>
                          </a:solidFill>
                          <a:latin typeface="Courier New"/>
                          <a:cs typeface="Courier New" pitchFamily="49" charset="0"/>
                        </a:rPr>
                        <a:t>compile</a:t>
                      </a: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/>
                          <a:cs typeface="Courier New" pitchFamily="49" charset="0"/>
                        </a:rPr>
                        <a:t>  </a:t>
                      </a:r>
                      <a:r>
                        <a:rPr lang="ru-RU" sz="900" b="1" dirty="0" err="1">
                          <a:solidFill>
                            <a:srgbClr val="000080"/>
                          </a:solidFill>
                          <a:latin typeface="Courier New"/>
                          <a:cs typeface="Courier New" pitchFamily="49" charset="0"/>
                        </a:rPr>
                        <a:t>time</a:t>
                      </a: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/>
                          <a:cs typeface="Courier New" pitchFamily="49" charset="0"/>
                        </a:rPr>
                        <a:t> </a:t>
                      </a:r>
                      <a:r>
                        <a:rPr lang="ru-RU" sz="900" b="1" dirty="0" err="1">
                          <a:solidFill>
                            <a:srgbClr val="000080"/>
                          </a:solidFill>
                          <a:latin typeface="Courier New"/>
                          <a:cs typeface="Courier New" pitchFamily="49" charset="0"/>
                        </a:rPr>
                        <a:t>check</a:t>
                      </a:r>
                      <a:endParaRPr lang="ru-RU" sz="900" b="1" dirty="0">
                        <a:solidFill>
                          <a:srgbClr val="000080"/>
                        </a:solidFill>
                        <a:latin typeface="Courier New"/>
                        <a:cs typeface="Courier New" pitchFamily="49" charset="0"/>
                      </a:endParaRPr>
                    </a:p>
                    <a:p>
                      <a:pPr marL="171450" lvl="0" indent="-1714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00" b="1" dirty="0">
                          <a:solidFill>
                            <a:srgbClr val="000080"/>
                          </a:solidFill>
                          <a:latin typeface="Courier New"/>
                          <a:cs typeface="Courier New" pitchFamily="49" charset="0"/>
                        </a:rPr>
                        <a:t>     </a:t>
                      </a: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/>
                          <a:cs typeface="Courier New" pitchFamily="49" charset="0"/>
                        </a:rPr>
                        <a:t>2 не надо писать </a:t>
                      </a:r>
                      <a:r>
                        <a:rPr lang="ru-RU" sz="900" b="1" dirty="0" err="1">
                          <a:solidFill>
                            <a:srgbClr val="000080"/>
                          </a:solidFill>
                          <a:latin typeface="Courier New"/>
                          <a:cs typeface="Courier New" pitchFamily="49" charset="0"/>
                        </a:rPr>
                        <a:t>доп</a:t>
                      </a: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/>
                          <a:cs typeface="Courier New" pitchFamily="49" charset="0"/>
                        </a:rPr>
                        <a:t> код для считывания конфига </a:t>
                      </a:r>
                    </a:p>
                    <a:p>
                      <a:pPr marL="171450" lvl="0" indent="-1714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endParaRPr lang="en-US" sz="900" b="1" dirty="0">
                        <a:solidFill>
                          <a:srgbClr val="000080"/>
                        </a:solidFill>
                        <a:latin typeface="Courier New"/>
                        <a:cs typeface="Courier New" pitchFamily="49" charset="0"/>
                      </a:endParaRPr>
                    </a:p>
                    <a:p>
                      <a:pPr marL="171450" lvl="0" indent="-171450" algn="l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00" b="1" dirty="0" err="1">
                          <a:solidFill>
                            <a:srgbClr val="000080"/>
                          </a:solidFill>
                          <a:latin typeface="Courier New"/>
                          <a:ea typeface="+mn-ea"/>
                          <a:cs typeface="Courier New" pitchFamily="49" charset="0"/>
                        </a:rPr>
                        <a:t>Конструирование</a:t>
                      </a:r>
                      <a:r>
                        <a:rPr lang="en-US" sz="900" b="1" dirty="0">
                          <a:solidFill>
                            <a:srgbClr val="000080"/>
                          </a:solidFill>
                          <a:latin typeface="Courier New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900" b="1" dirty="0" err="1">
                          <a:solidFill>
                            <a:srgbClr val="000080"/>
                          </a:solidFill>
                          <a:latin typeface="Courier New"/>
                          <a:ea typeface="+mn-ea"/>
                          <a:cs typeface="Courier New" pitchFamily="49" charset="0"/>
                        </a:rPr>
                        <a:t>об</a:t>
                      </a: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/>
                          <a:ea typeface="+mn-ea"/>
                          <a:cs typeface="Courier New" pitchFamily="49" charset="0"/>
                        </a:rPr>
                        <a:t>ь</a:t>
                      </a:r>
                      <a:r>
                        <a:rPr lang="en-US" sz="900" b="1" dirty="0" err="1">
                          <a:solidFill>
                            <a:srgbClr val="000080"/>
                          </a:solidFill>
                          <a:latin typeface="Courier New"/>
                          <a:ea typeface="+mn-ea"/>
                          <a:cs typeface="Courier New" pitchFamily="49" charset="0"/>
                        </a:rPr>
                        <a:t>екта</a:t>
                      </a:r>
                      <a:r>
                        <a:rPr lang="en-US" sz="900" b="1" dirty="0">
                          <a:solidFill>
                            <a:srgbClr val="000080"/>
                          </a:solidFill>
                          <a:latin typeface="Courier New"/>
                          <a:ea typeface="+mn-ea"/>
                          <a:cs typeface="Courier New" pitchFamily="49" charset="0"/>
                        </a:rPr>
                        <a:t> в </a:t>
                      </a:r>
                      <a:r>
                        <a:rPr lang="en-US" sz="900" b="1" dirty="0" err="1">
                          <a:solidFill>
                            <a:srgbClr val="000080"/>
                          </a:solidFill>
                          <a:latin typeface="Courier New"/>
                          <a:ea typeface="+mn-ea"/>
                          <a:cs typeface="Courier New" pitchFamily="49" charset="0"/>
                        </a:rPr>
                        <a:t>консистентном</a:t>
                      </a:r>
                      <a:r>
                        <a:rPr lang="en-US" sz="900" b="1" dirty="0">
                          <a:solidFill>
                            <a:srgbClr val="000080"/>
                          </a:solidFill>
                          <a:latin typeface="Courier New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900" b="1" dirty="0" err="1">
                          <a:solidFill>
                            <a:srgbClr val="000080"/>
                          </a:solidFill>
                          <a:latin typeface="Courier New"/>
                          <a:ea typeface="+mn-ea"/>
                          <a:cs typeface="Courier New" pitchFamily="49" charset="0"/>
                        </a:rPr>
                        <a:t>состоянии</a:t>
                      </a:r>
                      <a:endParaRPr lang="en-US" sz="900" b="1" dirty="0">
                        <a:solidFill>
                          <a:srgbClr val="000080"/>
                        </a:solidFill>
                        <a:latin typeface="Courier New"/>
                        <a:ea typeface="+mn-ea"/>
                        <a:cs typeface="Courier New" pitchFamily="49" charset="0"/>
                      </a:endParaRPr>
                    </a:p>
                    <a:p>
                      <a:pPr marL="171450" lvl="0" indent="-171450" algn="l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00" b="1" dirty="0" err="1">
                          <a:solidFill>
                            <a:srgbClr val="000080"/>
                          </a:solidFill>
                          <a:latin typeface="Courier New"/>
                          <a:ea typeface="+mn-ea"/>
                          <a:cs typeface="Courier New" pitchFamily="49" charset="0"/>
                        </a:rPr>
                        <a:t>Как</a:t>
                      </a:r>
                      <a:r>
                        <a:rPr lang="en-US" sz="900" b="1" dirty="0">
                          <a:solidFill>
                            <a:srgbClr val="000080"/>
                          </a:solidFill>
                          <a:latin typeface="Courier New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900" b="1" dirty="0" err="1">
                          <a:solidFill>
                            <a:srgbClr val="000080"/>
                          </a:solidFill>
                          <a:latin typeface="Courier New"/>
                          <a:ea typeface="+mn-ea"/>
                          <a:cs typeface="Courier New" pitchFamily="49" charset="0"/>
                        </a:rPr>
                        <a:t>правило</a:t>
                      </a:r>
                      <a:r>
                        <a:rPr lang="en-US" sz="900" b="1" dirty="0">
                          <a:solidFill>
                            <a:srgbClr val="000080"/>
                          </a:solidFill>
                          <a:latin typeface="Courier New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900" b="1" dirty="0" err="1">
                          <a:solidFill>
                            <a:srgbClr val="000080"/>
                          </a:solidFill>
                          <a:latin typeface="Courier New"/>
                          <a:ea typeface="+mn-ea"/>
                          <a:cs typeface="Courier New" pitchFamily="49" charset="0"/>
                        </a:rPr>
                        <a:t>иммутабельность</a:t>
                      </a:r>
                      <a:endParaRPr lang="ru-RU" sz="900" b="1" dirty="0">
                        <a:solidFill>
                          <a:srgbClr val="000080"/>
                        </a:solidFill>
                        <a:latin typeface="Courier New"/>
                        <a:ea typeface="+mn-ea"/>
                        <a:cs typeface="Courier New" pitchFamily="49" charset="0"/>
                      </a:endParaRPr>
                    </a:p>
                    <a:p>
                      <a:pPr marL="171450" lvl="0" indent="-171450" algn="l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00" b="1" dirty="0" err="1">
                          <a:solidFill>
                            <a:srgbClr val="000080"/>
                          </a:solidFill>
                          <a:latin typeface="Courier New"/>
                          <a:ea typeface="+mn-ea"/>
                          <a:cs typeface="Courier New"/>
                        </a:rPr>
                        <a:t>Несколько</a:t>
                      </a:r>
                      <a:r>
                        <a:rPr lang="en-US" sz="900" b="1" dirty="0">
                          <a:solidFill>
                            <a:srgbClr val="000080"/>
                          </a:solidFill>
                          <a:latin typeface="Courier New"/>
                          <a:ea typeface="+mn-ea"/>
                          <a:cs typeface="Courier New"/>
                        </a:rPr>
                        <a:t> </a:t>
                      </a:r>
                      <a:r>
                        <a:rPr lang="en-US" sz="900" b="1" dirty="0" err="1">
                          <a:solidFill>
                            <a:srgbClr val="000080"/>
                          </a:solidFill>
                          <a:latin typeface="Courier New"/>
                          <a:ea typeface="+mn-ea"/>
                          <a:cs typeface="Courier New"/>
                        </a:rPr>
                        <a:t>вараргов</a:t>
                      </a: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/>
                          <a:ea typeface="+mn-ea"/>
                          <a:cs typeface="Courier New"/>
                        </a:rPr>
                        <a:t> –</a:t>
                      </a:r>
                      <a:r>
                        <a:rPr lang="ru-RU" sz="900" b="1" baseline="0" dirty="0">
                          <a:solidFill>
                            <a:srgbClr val="000080"/>
                          </a:solidFill>
                          <a:latin typeface="Courier New"/>
                          <a:ea typeface="+mn-ea"/>
                          <a:cs typeface="Courier New"/>
                        </a:rPr>
                        <a:t> </a:t>
                      </a:r>
                      <a:r>
                        <a:rPr lang="en-US" sz="900" b="1" baseline="0" dirty="0" err="1">
                          <a:solidFill>
                            <a:srgbClr val="000080"/>
                          </a:solidFill>
                          <a:latin typeface="Courier New"/>
                          <a:ea typeface="+mn-ea"/>
                          <a:cs typeface="Courier New"/>
                        </a:rPr>
                        <a:t>var</a:t>
                      </a:r>
                      <a:r>
                        <a:rPr lang="en-US" sz="900" b="1" baseline="0" dirty="0">
                          <a:solidFill>
                            <a:srgbClr val="000080"/>
                          </a:solidFill>
                          <a:latin typeface="Courier New"/>
                          <a:ea typeface="+mn-ea"/>
                          <a:cs typeface="Courier New"/>
                        </a:rPr>
                        <a:t> </a:t>
                      </a:r>
                      <a:r>
                        <a:rPr lang="en-US" sz="900" b="1" baseline="0" dirty="0" err="1">
                          <a:solidFill>
                            <a:srgbClr val="000080"/>
                          </a:solidFill>
                          <a:latin typeface="Courier New"/>
                          <a:ea typeface="+mn-ea"/>
                          <a:cs typeface="Courier New"/>
                        </a:rPr>
                        <a:t>arg</a:t>
                      </a:r>
                      <a:r>
                        <a:rPr lang="en-US" sz="900" b="1" baseline="0" dirty="0">
                          <a:solidFill>
                            <a:srgbClr val="000080"/>
                          </a:solidFill>
                          <a:latin typeface="Courier New"/>
                          <a:ea typeface="+mn-ea"/>
                          <a:cs typeface="Courier New"/>
                        </a:rPr>
                        <a:t>:      String... </a:t>
                      </a:r>
                      <a:r>
                        <a:rPr lang="en-US" sz="900" b="1" baseline="0" dirty="0" err="1">
                          <a:solidFill>
                            <a:srgbClr val="000080"/>
                          </a:solidFill>
                          <a:latin typeface="Courier New"/>
                          <a:ea typeface="+mn-ea"/>
                          <a:cs typeface="Courier New"/>
                        </a:rPr>
                        <a:t>arg</a:t>
                      </a:r>
                      <a:endParaRPr lang="ru-RU" sz="900" b="1" dirty="0">
                        <a:solidFill>
                          <a:srgbClr val="000080"/>
                        </a:solidFill>
                        <a:latin typeface="Courier New"/>
                        <a:ea typeface="+mn-ea"/>
                        <a:cs typeface="Courier New" pitchFamily="49" charset="0"/>
                      </a:endParaRPr>
                    </a:p>
                    <a:p>
                      <a:pPr marL="171450" lvl="0" indent="-171450" algn="l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/>
                          <a:ea typeface="+mn-ea"/>
                          <a:cs typeface="Courier New" pitchFamily="49" charset="0"/>
                        </a:rPr>
                        <a:t>Возможность проверки инвариантов и других </a:t>
                      </a:r>
                      <a:r>
                        <a:rPr lang="ru-RU" sz="900" b="1" dirty="0" err="1">
                          <a:solidFill>
                            <a:srgbClr val="000080"/>
                          </a:solidFill>
                          <a:latin typeface="Courier New"/>
                          <a:ea typeface="+mn-ea"/>
                          <a:cs typeface="Courier New" pitchFamily="49" charset="0"/>
                        </a:rPr>
                        <a:t>кондишенов</a:t>
                      </a: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pPr marL="171450" lvl="0" indent="-1714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endParaRPr lang="ru-RU" sz="900" b="1" dirty="0">
                        <a:solidFill>
                          <a:srgbClr val="000080"/>
                        </a:solidFill>
                        <a:latin typeface="Courier New"/>
                        <a:ea typeface="+mn-ea"/>
                        <a:cs typeface="Courier New" pitchFamily="49" charset="0"/>
                      </a:endParaRPr>
                    </a:p>
                    <a:p>
                      <a:pPr marL="171450" lvl="0" indent="-171450" algn="l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/>
                          <a:ea typeface="+mn-ea"/>
                          <a:cs typeface="Courier New" pitchFamily="49" charset="0"/>
                        </a:rPr>
                        <a:t>Решение проблемы большого количества конструкторов с большим количеством параметров,  и масштабирования этих конструкторов</a:t>
                      </a:r>
                      <a:endParaRPr lang="en-US" sz="900" b="1" dirty="0">
                        <a:solidFill>
                          <a:srgbClr val="000080"/>
                        </a:solidFill>
                        <a:latin typeface="Courier New"/>
                        <a:ea typeface="+mn-ea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Дополнительные затраты на имплементацию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ru-RU" sz="900" b="1" strike="noStrike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Добавление многословности за счет добавления названий параметров</a:t>
                      </a: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Нельзя использовать </a:t>
                      </a:r>
                      <a:r>
                        <a:rPr lang="ru-RU" sz="900" b="1" dirty="0" err="1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final</a:t>
                      </a:r>
                      <a:r>
                        <a:rPr lang="ru-RU" sz="900" b="1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переменные </a:t>
                      </a: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endParaRPr lang="ru-RU" sz="9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lvl="0" indent="-1714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en-US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Groovy AST Transformation 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ru-RU" sz="900" b="1" dirty="0" err="1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lombok</a:t>
                      </a:r>
                      <a:endParaRPr lang="en-US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rtl="0"/>
                      <a:endParaRPr lang="ru-RU" sz="9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itle 3"/>
          <p:cNvSpPr txBox="1">
            <a:spLocks/>
          </p:cNvSpPr>
          <p:nvPr/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en-US" dirty="0"/>
              <a:t>BUILDER: </a:t>
            </a:r>
            <a:r>
              <a:rPr lang="en-US" dirty="0">
                <a:solidFill>
                  <a:schemeClr val="accent1"/>
                </a:solidFill>
                <a:ea typeface="Avenir Next" charset="0"/>
                <a:cs typeface="Avenir Next" charset="0"/>
              </a:rPr>
              <a:t>PLUS </a:t>
            </a:r>
            <a:r>
              <a:rPr lang="en-US" dirty="0" err="1">
                <a:solidFill>
                  <a:schemeClr val="accent1"/>
                </a:solidFill>
                <a:ea typeface="Avenir Next" charset="0"/>
                <a:cs typeface="Avenir Next" charset="0"/>
              </a:rPr>
              <a:t>vs</a:t>
            </a:r>
            <a:r>
              <a:rPr lang="en-US" dirty="0">
                <a:solidFill>
                  <a:schemeClr val="accent1"/>
                </a:solidFill>
                <a:ea typeface="Avenir Next" charset="0"/>
                <a:cs typeface="Avenir Next" charset="0"/>
              </a:rPr>
              <a:t> MINUS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672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/>
              <a:t>Creating and Destroying Java Objects: Part 1</a:t>
            </a:r>
            <a:endParaRPr lang="af-ZA" b="1" dirty="0"/>
          </a:p>
          <a:p>
            <a:pPr marL="0" indent="0">
              <a:buNone/>
            </a:pPr>
            <a:r>
              <a:rPr lang="af-ZA" dirty="0"/>
              <a:t>     By </a:t>
            </a:r>
            <a:r>
              <a:rPr lang="af-ZA" b="1" dirty="0"/>
              <a:t>Joshua Bloch</a:t>
            </a:r>
            <a:r>
              <a:rPr lang="af-ZA" dirty="0"/>
              <a:t>, June 13, 2008</a:t>
            </a:r>
          </a:p>
          <a:p>
            <a:pPr marL="0" indent="0">
              <a:buNone/>
            </a:pPr>
            <a:r>
              <a:rPr lang="af-ZA" dirty="0">
                <a:hlinkClick r:id="rId2"/>
              </a:rPr>
              <a:t>http://www.drdobbs.com/jvm/creating-and-destroying-java-objects-par/208403883?pgno=2</a:t>
            </a:r>
            <a:r>
              <a:rPr lang="af-ZA" dirty="0"/>
              <a:t> </a:t>
            </a:r>
          </a:p>
          <a:p>
            <a:endParaRPr lang="ru-RU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/>
              <a:t>The @Builder annotation produces complex builder APIs for your classes.</a:t>
            </a:r>
            <a:r>
              <a:rPr lang="ru-RU" b="1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https://projectlombok.org/features/Builder.html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/>
              <a:t>Groovy Goodness: Use Builder AST Transformation for Fluent API</a:t>
            </a:r>
            <a:endParaRPr lang="ru-RU" b="1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http://mrhaki.blogspot.ru/2014/05/groovy-goodness-use-builder-ast.html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en-US" dirty="0"/>
              <a:t>BUILDER: </a:t>
            </a:r>
            <a:r>
              <a:rPr lang="en-US" dirty="0">
                <a:solidFill>
                  <a:schemeClr val="accent1"/>
                </a:solidFill>
                <a:ea typeface="Avenir Next" charset="0"/>
                <a:cs typeface="Avenir Next" charset="0"/>
              </a:rPr>
              <a:t>Useful Links.</a:t>
            </a:r>
          </a:p>
        </p:txBody>
      </p:sp>
    </p:spTree>
    <p:extLst>
      <p:ext uri="{BB962C8B-B14F-4D97-AF65-F5344CB8AC3E}">
        <p14:creationId xmlns:p14="http://schemas.microsoft.com/office/powerpoint/2010/main" val="296311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ru-RU" dirty="0"/>
              <a:t>3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Page Object – page action</a:t>
            </a:r>
          </a:p>
        </p:txBody>
      </p:sp>
    </p:spTree>
    <p:extLst>
      <p:ext uri="{BB962C8B-B14F-4D97-AF65-F5344CB8AC3E}">
        <p14:creationId xmlns:p14="http://schemas.microsoft.com/office/powerpoint/2010/main" val="75095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2"/>
          <p:cNvSpPr txBox="1"/>
          <p:nvPr/>
        </p:nvSpPr>
        <p:spPr>
          <a:xfrm>
            <a:off x="285840" y="774630"/>
            <a:ext cx="8705520" cy="55647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/>
          <a:lstStyle/>
          <a:p>
            <a:pPr marL="432000" indent="-324000">
              <a:buClr>
                <a:srgbClr val="000000"/>
              </a:buClr>
              <a:buSzPct val="45000"/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Page “Email”</a:t>
            </a:r>
            <a:endParaRPr lang="pl-PL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l-PL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285840" y="94230"/>
            <a:ext cx="308988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l-PL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24" name="TextShape 4"/>
          <p:cNvSpPr txBox="1"/>
          <p:nvPr/>
        </p:nvSpPr>
        <p:spPr>
          <a:xfrm>
            <a:off x="0" y="5036310"/>
            <a:ext cx="1139760" cy="1069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800" strike="noStrike" spc="-1" dirty="0">
                <a:solidFill>
                  <a:srgbClr val="B4B4B4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28 September 2016</a:t>
            </a:r>
            <a:endParaRPr lang="ru-RU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26" name="Picture 2" descr="C:\Users\Андрей\Downloads\email_pict_v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62" y="1479382"/>
            <a:ext cx="6685586" cy="174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en-US" dirty="0"/>
              <a:t>Page Object – page action: </a:t>
            </a:r>
            <a:r>
              <a:rPr lang="en-US" dirty="0" err="1">
                <a:solidFill>
                  <a:schemeClr val="accent1"/>
                </a:solidFill>
              </a:rPr>
              <a:t>PAge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812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2"/>
          <p:cNvSpPr txBox="1"/>
          <p:nvPr/>
        </p:nvSpPr>
        <p:spPr>
          <a:xfrm>
            <a:off x="285840" y="774630"/>
            <a:ext cx="8705520" cy="111294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32" name="TextShape 3"/>
          <p:cNvSpPr txBox="1"/>
          <p:nvPr/>
        </p:nvSpPr>
        <p:spPr>
          <a:xfrm>
            <a:off x="285840" y="94230"/>
            <a:ext cx="308988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33" name="TextShape 4"/>
          <p:cNvSpPr txBox="1"/>
          <p:nvPr/>
        </p:nvSpPr>
        <p:spPr>
          <a:xfrm>
            <a:off x="3348000" y="94230"/>
            <a:ext cx="372420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34" name="TextShape 5"/>
          <p:cNvSpPr txBox="1"/>
          <p:nvPr/>
        </p:nvSpPr>
        <p:spPr>
          <a:xfrm>
            <a:off x="0" y="5036310"/>
            <a:ext cx="1139760" cy="1069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800" strike="noStrike" spc="-1" dirty="0">
                <a:solidFill>
                  <a:srgbClr val="B4B4B4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28 September 2016</a:t>
            </a:r>
            <a:endParaRPr lang="ru-RU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13360" y="780510"/>
            <a:ext cx="4884420" cy="369331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EmailPage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WebDriver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driver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EmailPage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WebDriver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driver) {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PageFactory.</a:t>
            </a:r>
            <a:r>
              <a:rPr lang="en-US" sz="900" i="1" dirty="0" err="1">
                <a:latin typeface="Courier New" pitchFamily="49" charset="0"/>
                <a:cs typeface="Courier New" pitchFamily="49" charset="0"/>
              </a:rPr>
              <a:t>initElements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HtmlElementDecorator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(driver)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9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9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driver</a:t>
            </a:r>
            <a:r>
              <a:rPr lang="en-US" sz="9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 driver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9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FindBy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9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"h2"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WebElement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9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FindBy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(id = </a:t>
            </a:r>
            <a:r>
              <a:rPr lang="en-US" sz="9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9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emailEditForm:f_typeCode:select</a:t>
            </a:r>
            <a:r>
              <a:rPr lang="en-US" sz="9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WebElement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emailTypeSelect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9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FindBy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(id = </a:t>
            </a:r>
            <a:r>
              <a:rPr lang="en-US" sz="9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9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emailEditForm:f_address:emailInput:regexpInputText:input</a:t>
            </a:r>
            <a:r>
              <a:rPr lang="en-US" sz="9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WebElement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emailTextBox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9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FindBy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xpath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9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"//button[text()='Save']"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WebElement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saveEmailButton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9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FindBy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xpath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9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"//button[text()='Cancel']"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WebElement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closeEmailButton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204460" y="786364"/>
            <a:ext cx="3939540" cy="272382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 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typeEmail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email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Email(String typeEmail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 	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email) 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.typeEmail = typeEmail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.email = email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getTypeEmail() 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typeEmail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getEmail() 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en-US" dirty="0"/>
              <a:t>Page Object – page action: </a:t>
            </a:r>
            <a:r>
              <a:rPr lang="en-US" dirty="0">
                <a:solidFill>
                  <a:schemeClr val="accent1"/>
                </a:solidFill>
              </a:rPr>
              <a:t>Page object</a:t>
            </a:r>
          </a:p>
        </p:txBody>
      </p:sp>
    </p:spTree>
    <p:extLst>
      <p:ext uri="{BB962C8B-B14F-4D97-AF65-F5344CB8AC3E}">
        <p14:creationId xmlns:p14="http://schemas.microsoft.com/office/powerpoint/2010/main" val="3970024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2"/>
          <p:cNvSpPr txBox="1"/>
          <p:nvPr/>
        </p:nvSpPr>
        <p:spPr>
          <a:xfrm>
            <a:off x="285840" y="774630"/>
            <a:ext cx="8705520" cy="111294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32" name="TextShape 3"/>
          <p:cNvSpPr txBox="1"/>
          <p:nvPr/>
        </p:nvSpPr>
        <p:spPr>
          <a:xfrm>
            <a:off x="285840" y="94230"/>
            <a:ext cx="308988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33" name="TextShape 4"/>
          <p:cNvSpPr txBox="1"/>
          <p:nvPr/>
        </p:nvSpPr>
        <p:spPr>
          <a:xfrm>
            <a:off x="3348000" y="94230"/>
            <a:ext cx="372420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34" name="TextShape 5"/>
          <p:cNvSpPr txBox="1"/>
          <p:nvPr/>
        </p:nvSpPr>
        <p:spPr>
          <a:xfrm>
            <a:off x="0" y="5036310"/>
            <a:ext cx="1139760" cy="1069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800" strike="noStrike" spc="-1" dirty="0">
                <a:solidFill>
                  <a:srgbClr val="B4B4B4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28 September 2016</a:t>
            </a:r>
            <a:endParaRPr lang="ru-RU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13360" y="759385"/>
            <a:ext cx="4884420" cy="38318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EmailPage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WebDriver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driver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EmailPage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WebDriver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driver) {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PageFactory.</a:t>
            </a:r>
            <a:r>
              <a:rPr lang="en-US" sz="900" i="1" dirty="0" err="1">
                <a:latin typeface="Courier New" pitchFamily="49" charset="0"/>
                <a:cs typeface="Courier New" pitchFamily="49" charset="0"/>
              </a:rPr>
              <a:t>initElements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HtmlElementDecorator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(driver)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9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9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driver</a:t>
            </a:r>
            <a:r>
              <a:rPr lang="en-US" sz="9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 driver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9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FindBy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9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"h2"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WebElement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9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FindBy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(id = </a:t>
            </a:r>
            <a:r>
              <a:rPr lang="en-US" sz="9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9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emailEditForm:f_typeCode:select</a:t>
            </a:r>
            <a:r>
              <a:rPr lang="en-US" sz="9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WebElement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emailTypeSelect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9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FindBy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(id = </a:t>
            </a:r>
            <a:r>
              <a:rPr lang="en-US" sz="9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9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emailEditForm:f_address:emailInput:regexpInputText:input</a:t>
            </a:r>
            <a:r>
              <a:rPr lang="en-US" sz="9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WebElement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emailTextBox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9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FindBy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xpath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9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"//button[text()='Save']"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WebElement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btn_save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9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FindBy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xpath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9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"//button[text()='Cancel']"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WebElement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btn_cancel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204460" y="786364"/>
            <a:ext cx="3939540" cy="272382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 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typeEmail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email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Email(String typeEmail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 	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email) 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.typeEmail = typeEmail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.email = email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getTypeEmail() 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typeEmail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getEmail() 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en-US" dirty="0"/>
              <a:t>Page Object – page action: </a:t>
            </a:r>
            <a:r>
              <a:rPr lang="en-US" dirty="0">
                <a:solidFill>
                  <a:schemeClr val="accent1"/>
                </a:solidFill>
              </a:rPr>
              <a:t>Page object - </a:t>
            </a:r>
            <a:r>
              <a:rPr lang="en-US" dirty="0" err="1">
                <a:solidFill>
                  <a:schemeClr val="accent1"/>
                </a:solidFill>
              </a:rPr>
              <a:t>findby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6700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2"/>
          <p:cNvSpPr txBox="1"/>
          <p:nvPr/>
        </p:nvSpPr>
        <p:spPr>
          <a:xfrm>
            <a:off x="285840" y="774630"/>
            <a:ext cx="8705520" cy="111294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37" name="TextShape 3"/>
          <p:cNvSpPr txBox="1"/>
          <p:nvPr/>
        </p:nvSpPr>
        <p:spPr>
          <a:xfrm>
            <a:off x="285840" y="94230"/>
            <a:ext cx="308988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38" name="TextShape 4"/>
          <p:cNvSpPr txBox="1"/>
          <p:nvPr/>
        </p:nvSpPr>
        <p:spPr>
          <a:xfrm>
            <a:off x="3348000" y="94230"/>
            <a:ext cx="372420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39" name="TextShape 5"/>
          <p:cNvSpPr txBox="1"/>
          <p:nvPr/>
        </p:nvSpPr>
        <p:spPr>
          <a:xfrm>
            <a:off x="0" y="5036310"/>
            <a:ext cx="1139760" cy="1069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800" strike="noStrike" spc="-1" dirty="0">
                <a:solidFill>
                  <a:srgbClr val="B4B4B4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28 September 2016</a:t>
            </a:r>
            <a:endParaRPr lang="ru-RU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31466" y="750506"/>
            <a:ext cx="8244840" cy="38318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EmailPageActions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EmailPage 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Logger logger = 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LoggerFactory.getLogger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EmailPageActions.</a:t>
            </a:r>
            <a:r>
              <a:rPr kumimoji="0" 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saveWith(Email email)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Exception 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!((WebElement)emailTypeSelect).isDisplayed() )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 new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Exception (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"Field emailTypeSelect is not Displayed"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emailTypeSelect.selectByText(email.getTypeEmail())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!((WebElement)emailTextBox).isDisplayed() )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 new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Exception (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"Field emailTextBox is not Displayed"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emailTextBox.sendKeys(email.getEmail())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Reporting</a:t>
            </a:r>
            <a:b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// Reporter.INSTANCE.addToReport(result);</a:t>
            </a:r>
            <a:b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!((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WebElement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saveEmailButton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).isDisplayed() )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 new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Exception (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"Field emailTypeSelect is not Displayed"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saveEmailButton.click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Reporting</a:t>
            </a:r>
            <a:b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// Reporter.INSTANCE.addToReport(result);</a:t>
            </a:r>
            <a:b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save()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Exception 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!((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WebElement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saveEmailButton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).isDisplayed() )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 new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Exception (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"Field emailTypeSelect is not Displayed"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saveEmailButton.click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Reporting</a:t>
            </a:r>
            <a:b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// Reporter.INSTANCE.addToReport(result);</a:t>
            </a:r>
            <a:b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en-US" dirty="0"/>
              <a:t>Page Object – page action: </a:t>
            </a:r>
            <a:r>
              <a:rPr lang="en-US" dirty="0">
                <a:solidFill>
                  <a:schemeClr val="accent1"/>
                </a:solidFill>
              </a:rPr>
              <a:t>Page Actions</a:t>
            </a:r>
          </a:p>
        </p:txBody>
      </p:sp>
    </p:spTree>
    <p:extLst>
      <p:ext uri="{BB962C8B-B14F-4D97-AF65-F5344CB8AC3E}">
        <p14:creationId xmlns:p14="http://schemas.microsoft.com/office/powerpoint/2010/main" val="744904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2"/>
          <p:cNvSpPr txBox="1"/>
          <p:nvPr/>
        </p:nvSpPr>
        <p:spPr>
          <a:xfrm>
            <a:off x="285840" y="774630"/>
            <a:ext cx="8705520" cy="111294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37" name="TextShape 3"/>
          <p:cNvSpPr txBox="1"/>
          <p:nvPr/>
        </p:nvSpPr>
        <p:spPr>
          <a:xfrm>
            <a:off x="285840" y="94230"/>
            <a:ext cx="308988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38" name="TextShape 4"/>
          <p:cNvSpPr txBox="1"/>
          <p:nvPr/>
        </p:nvSpPr>
        <p:spPr>
          <a:xfrm>
            <a:off x="3348000" y="94230"/>
            <a:ext cx="372420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39" name="TextShape 5"/>
          <p:cNvSpPr txBox="1"/>
          <p:nvPr/>
        </p:nvSpPr>
        <p:spPr>
          <a:xfrm>
            <a:off x="0" y="5036310"/>
            <a:ext cx="1139760" cy="1069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800" strike="noStrike" spc="-1" dirty="0">
                <a:solidFill>
                  <a:srgbClr val="B4B4B4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28 September 2016</a:t>
            </a:r>
            <a:endParaRPr lang="ru-RU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13360" y="2522936"/>
            <a:ext cx="8244840" cy="2462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240519" y="763100"/>
            <a:ext cx="8503920" cy="369331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b="1" dirty="0">
              <a:solidFill>
                <a:srgbClr val="00008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closeWith(Email email)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Exception 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!((WebElement)emailTypeSelect).isDisplayed() )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 new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Exception (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"Field emailTypeSelect is not Displayed"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emailTypeSelect.selectByText(email.getTypeEmail())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!((WebElement)emailTextBox).isDisplayed() )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 new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Exception (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"Field emailTextBos is not Displayed"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emailTextBox.sendKeys(email.getEmail())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Reporting</a:t>
            </a:r>
            <a:b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// Reporter.INSTANCE.addToReport(result);</a:t>
            </a:r>
            <a:b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!((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WebElement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closeEmailButton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).isDisplayed() )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 new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Exception (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"Field emailTypeSelect is not Displayed"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closeEmailButton.click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Reporting</a:t>
            </a:r>
            <a:b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// Reporter.INSTANCE.addToReport(result);</a:t>
            </a:r>
            <a:b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close()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Exception 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!((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WebElement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closeEmailButton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).isDisplayed() )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 new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Exception (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"Field emailTypeSelect is not Displayed"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closeEmailButton.click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Reporting</a:t>
            </a:r>
            <a:b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// Reporter.INSTANCE.addToReport(result);</a:t>
            </a:r>
            <a:b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en-US" dirty="0"/>
              <a:t>Page Object – page action: </a:t>
            </a:r>
            <a:r>
              <a:rPr lang="en-US" dirty="0">
                <a:solidFill>
                  <a:schemeClr val="accent1"/>
                </a:solidFill>
              </a:rPr>
              <a:t>Page Actions</a:t>
            </a:r>
          </a:p>
        </p:txBody>
      </p:sp>
    </p:spTree>
    <p:extLst>
      <p:ext uri="{BB962C8B-B14F-4D97-AF65-F5344CB8AC3E}">
        <p14:creationId xmlns:p14="http://schemas.microsoft.com/office/powerpoint/2010/main" val="3833816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Andrey</a:t>
            </a:r>
            <a:r>
              <a:rPr lang="en-US" sz="3200" dirty="0"/>
              <a:t> </a:t>
            </a:r>
            <a:r>
              <a:rPr lang="en-US" sz="3200" dirty="0" err="1"/>
              <a:t>Epifanov</a:t>
            </a:r>
            <a:endParaRPr lang="en-US" sz="3200" dirty="0"/>
          </a:p>
          <a:p>
            <a:r>
              <a:rPr lang="en-US" sz="2400" dirty="0">
                <a:hlinkClick r:id="rId2"/>
              </a:rPr>
              <a:t>aepifanov@luxoft.com</a:t>
            </a:r>
            <a:endParaRPr lang="en-US" sz="2400" dirty="0"/>
          </a:p>
          <a:p>
            <a:r>
              <a:rPr lang="en-US" sz="2400" dirty="0">
                <a:hlinkClick r:id="rId3"/>
              </a:rPr>
              <a:t>andrey.a.epifanov@gmail.com</a:t>
            </a:r>
            <a:endParaRPr lang="en-US" sz="2400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http://luxoft-training.ru</a:t>
            </a:r>
            <a:endParaRPr lang="en-US" dirty="0"/>
          </a:p>
          <a:p>
            <a:r>
              <a:rPr lang="en-US" dirty="0">
                <a:hlinkClick r:id="rId5"/>
              </a:rPr>
              <a:t>http://luxoft-training.com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descr="https://s-media-cache-ak0.pinimg.com/736x/e0/6d/97/e06d97a345522a221e45a8c05360f0b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088" y="897732"/>
            <a:ext cx="2195468" cy="2377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6" name="Picture 2" descr="C:\Фотоальбом\to_profiles\со_свадьбы\IMG_7045_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175" y="389559"/>
            <a:ext cx="3164146" cy="429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043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2"/>
          <p:cNvSpPr txBox="1"/>
          <p:nvPr/>
        </p:nvSpPr>
        <p:spPr>
          <a:xfrm>
            <a:off x="285840" y="774630"/>
            <a:ext cx="8705520" cy="111294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38" name="TextShape 4"/>
          <p:cNvSpPr txBox="1"/>
          <p:nvPr/>
        </p:nvSpPr>
        <p:spPr>
          <a:xfrm>
            <a:off x="3348000" y="94230"/>
            <a:ext cx="372420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39" name="TextShape 5"/>
          <p:cNvSpPr txBox="1"/>
          <p:nvPr/>
        </p:nvSpPr>
        <p:spPr>
          <a:xfrm>
            <a:off x="0" y="5036310"/>
            <a:ext cx="1139760" cy="1069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800" strike="noStrike" spc="-1" dirty="0">
                <a:solidFill>
                  <a:srgbClr val="B4B4B4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28 September 2016</a:t>
            </a:r>
            <a:endParaRPr lang="ru-RU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13360" y="2522936"/>
            <a:ext cx="8244840" cy="2462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1037568"/>
            <a:ext cx="4572000" cy="35548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b="1" dirty="0">
                <a:solidFill>
                  <a:srgbClr val="000080"/>
                </a:solidFill>
              </a:rPr>
              <a:t>public class </a:t>
            </a:r>
            <a:r>
              <a:rPr lang="en-US" sz="900" dirty="0"/>
              <a:t>Select {</a:t>
            </a:r>
            <a:br>
              <a:rPr lang="en-US" sz="900" dirty="0"/>
            </a:br>
            <a:r>
              <a:rPr lang="en-US" sz="900" dirty="0"/>
              <a:t>   </a:t>
            </a:r>
            <a:r>
              <a:rPr lang="en-US" sz="900" b="1" dirty="0">
                <a:solidFill>
                  <a:srgbClr val="000080"/>
                </a:solidFill>
              </a:rPr>
              <a:t>private </a:t>
            </a:r>
            <a:r>
              <a:rPr lang="en-US" sz="900" dirty="0"/>
              <a:t>WebDriverEngine webDriver = WebDriverEngine.getInstatce()</a:t>
            </a:r>
            <a:r>
              <a:rPr lang="en-US" sz="900" dirty="0">
                <a:solidFill>
                  <a:srgbClr val="CC7832"/>
                </a:solidFill>
              </a:rPr>
              <a:t>;</a:t>
            </a:r>
            <a:br>
              <a:rPr lang="en-US" sz="900" dirty="0">
                <a:solidFill>
                  <a:srgbClr val="CC7832"/>
                </a:solidFill>
              </a:rPr>
            </a:br>
            <a:br>
              <a:rPr lang="en-US" sz="900" dirty="0">
                <a:solidFill>
                  <a:srgbClr val="CC7832"/>
                </a:solidFill>
              </a:rPr>
            </a:br>
            <a:r>
              <a:rPr lang="en-US" sz="900" dirty="0">
                <a:solidFill>
                  <a:srgbClr val="CC7832"/>
                </a:solidFill>
              </a:rPr>
              <a:t>   </a:t>
            </a:r>
            <a:r>
              <a:rPr lang="en-US" sz="900" dirty="0"/>
              <a:t>By locator</a:t>
            </a:r>
            <a:r>
              <a:rPr lang="en-US" sz="900" dirty="0">
                <a:solidFill>
                  <a:srgbClr val="CC7832"/>
                </a:solidFill>
              </a:rPr>
              <a:t>;</a:t>
            </a:r>
            <a:br>
              <a:rPr lang="en-US" sz="900" dirty="0">
                <a:solidFill>
                  <a:srgbClr val="CC7832"/>
                </a:solidFill>
              </a:rPr>
            </a:br>
            <a:r>
              <a:rPr lang="en-US" sz="900" dirty="0">
                <a:solidFill>
                  <a:srgbClr val="CC7832"/>
                </a:solidFill>
              </a:rPr>
              <a:t>   </a:t>
            </a:r>
            <a:r>
              <a:rPr lang="en-US" sz="900" b="1" dirty="0">
                <a:solidFill>
                  <a:srgbClr val="000080"/>
                </a:solidFill>
              </a:rPr>
              <a:t>public </a:t>
            </a:r>
            <a:r>
              <a:rPr lang="en-US" sz="900" dirty="0"/>
              <a:t>Select(By locator){</a:t>
            </a:r>
            <a:br>
              <a:rPr lang="en-US" sz="900" dirty="0"/>
            </a:br>
            <a:r>
              <a:rPr lang="en-US" sz="900" dirty="0"/>
              <a:t>      </a:t>
            </a:r>
            <a:r>
              <a:rPr lang="en-US" sz="900" b="1" dirty="0">
                <a:solidFill>
                  <a:srgbClr val="000080"/>
                </a:solidFill>
              </a:rPr>
              <a:t>this</a:t>
            </a:r>
            <a:r>
              <a:rPr lang="en-US" sz="900" dirty="0"/>
              <a:t>.locator = locator</a:t>
            </a:r>
            <a:r>
              <a:rPr lang="en-US" sz="900" dirty="0">
                <a:solidFill>
                  <a:srgbClr val="CC7832"/>
                </a:solidFill>
              </a:rPr>
              <a:t>;</a:t>
            </a:r>
            <a:br>
              <a:rPr lang="en-US" sz="900" dirty="0">
                <a:solidFill>
                  <a:srgbClr val="CC7832"/>
                </a:solidFill>
              </a:rPr>
            </a:br>
            <a:r>
              <a:rPr lang="en-US" sz="900" dirty="0">
                <a:solidFill>
                  <a:srgbClr val="CC7832"/>
                </a:solidFill>
              </a:rPr>
              <a:t>   </a:t>
            </a:r>
            <a:r>
              <a:rPr lang="en-US" sz="900" dirty="0"/>
              <a:t>}</a:t>
            </a:r>
            <a:br>
              <a:rPr lang="en-US" sz="900" dirty="0"/>
            </a:br>
            <a:br>
              <a:rPr lang="en-US" sz="900" dirty="0"/>
            </a:br>
            <a:r>
              <a:rPr lang="en-US" sz="900" dirty="0"/>
              <a:t>   </a:t>
            </a:r>
            <a:r>
              <a:rPr lang="en-US" sz="900" b="1" dirty="0">
                <a:solidFill>
                  <a:srgbClr val="000080"/>
                </a:solidFill>
              </a:rPr>
              <a:t>public boolean </a:t>
            </a:r>
            <a:r>
              <a:rPr lang="en-US" sz="900" dirty="0"/>
              <a:t>isDisplayed() {</a:t>
            </a:r>
            <a:br>
              <a:rPr lang="en-US" sz="900" dirty="0"/>
            </a:br>
            <a:r>
              <a:rPr lang="en-US" sz="900" dirty="0"/>
              <a:t>      </a:t>
            </a:r>
            <a:r>
              <a:rPr lang="en-US" sz="900" b="1" dirty="0">
                <a:solidFill>
                  <a:srgbClr val="000080"/>
                </a:solidFill>
              </a:rPr>
              <a:t>return </a:t>
            </a:r>
            <a:r>
              <a:rPr lang="en-US" sz="900" dirty="0"/>
              <a:t>webDriver.isExists(locator)</a:t>
            </a:r>
            <a:r>
              <a:rPr lang="en-US" sz="900" dirty="0">
                <a:solidFill>
                  <a:srgbClr val="CC7832"/>
                </a:solidFill>
              </a:rPr>
              <a:t>;</a:t>
            </a:r>
            <a:br>
              <a:rPr lang="en-US" sz="900" dirty="0">
                <a:solidFill>
                  <a:srgbClr val="CC7832"/>
                </a:solidFill>
              </a:rPr>
            </a:br>
            <a:r>
              <a:rPr lang="en-US" sz="900" dirty="0">
                <a:solidFill>
                  <a:srgbClr val="CC7832"/>
                </a:solidFill>
              </a:rPr>
              <a:t>   </a:t>
            </a:r>
            <a:r>
              <a:rPr lang="en-US" sz="900" dirty="0"/>
              <a:t>}</a:t>
            </a:r>
            <a:br>
              <a:rPr lang="en-US" sz="900" dirty="0"/>
            </a:br>
            <a:br>
              <a:rPr lang="en-US" sz="900" dirty="0"/>
            </a:br>
            <a:r>
              <a:rPr lang="en-US" sz="900" dirty="0"/>
              <a:t>   </a:t>
            </a:r>
            <a:r>
              <a:rPr lang="en-US" sz="900" b="1" dirty="0">
                <a:solidFill>
                  <a:srgbClr val="000080"/>
                </a:solidFill>
              </a:rPr>
              <a:t>public void </a:t>
            </a:r>
            <a:r>
              <a:rPr lang="en-US" sz="900" dirty="0"/>
              <a:t>selectByValue(String value){</a:t>
            </a:r>
            <a:br>
              <a:rPr lang="en-US" sz="900" dirty="0"/>
            </a:br>
            <a:r>
              <a:rPr lang="en-US" sz="900" dirty="0"/>
              <a:t>      </a:t>
            </a:r>
            <a:r>
              <a:rPr lang="en-US" sz="900" b="1" dirty="0">
                <a:solidFill>
                  <a:srgbClr val="000080"/>
                </a:solidFill>
              </a:rPr>
              <a:t>if </a:t>
            </a:r>
            <a:r>
              <a:rPr lang="en-US" sz="900" dirty="0"/>
              <a:t>(!webDriver.isExists(locator))</a:t>
            </a:r>
            <a:br>
              <a:rPr lang="en-US" sz="900" dirty="0"/>
            </a:br>
            <a:r>
              <a:rPr lang="en-US" sz="900" dirty="0"/>
              <a:t>            </a:t>
            </a:r>
            <a:r>
              <a:rPr lang="en-US" sz="900" b="1" dirty="0">
                <a:solidFill>
                  <a:srgbClr val="000080"/>
                </a:solidFill>
              </a:rPr>
              <a:t>throw new </a:t>
            </a:r>
            <a:r>
              <a:rPr lang="en-US" sz="900" dirty="0"/>
              <a:t>Exception (</a:t>
            </a:r>
            <a:endParaRPr lang="ru-RU" sz="900" dirty="0"/>
          </a:p>
          <a:p>
            <a:r>
              <a:rPr lang="ru-RU" sz="900" b="1" dirty="0">
                <a:solidFill>
                  <a:srgbClr val="008000"/>
                </a:solidFill>
              </a:rPr>
              <a:t>	</a:t>
            </a:r>
            <a:r>
              <a:rPr lang="en-US" sz="900" b="1" dirty="0">
                <a:solidFill>
                  <a:srgbClr val="008000"/>
                </a:solidFill>
              </a:rPr>
              <a:t>"Field emailTypeSelect is not Displayed"</a:t>
            </a:r>
            <a:r>
              <a:rPr lang="en-US" sz="900" dirty="0"/>
              <a:t>)</a:t>
            </a:r>
            <a:r>
              <a:rPr lang="en-US" sz="900" dirty="0">
                <a:solidFill>
                  <a:srgbClr val="CC7832"/>
                </a:solidFill>
              </a:rPr>
              <a:t>;</a:t>
            </a:r>
            <a:br>
              <a:rPr lang="en-US" sz="900" dirty="0"/>
            </a:br>
            <a:r>
              <a:rPr lang="en-US" sz="900" dirty="0"/>
              <a:t>      webDriver.selectByValue(locator</a:t>
            </a:r>
            <a:r>
              <a:rPr lang="en-US" sz="900" dirty="0">
                <a:solidFill>
                  <a:srgbClr val="CC7832"/>
                </a:solidFill>
              </a:rPr>
              <a:t>, </a:t>
            </a:r>
            <a:r>
              <a:rPr lang="en-US" sz="900" dirty="0"/>
              <a:t>value)</a:t>
            </a:r>
            <a:r>
              <a:rPr lang="en-US" sz="900" dirty="0">
                <a:solidFill>
                  <a:srgbClr val="CC7832"/>
                </a:solidFill>
              </a:rPr>
              <a:t>;</a:t>
            </a:r>
            <a:br>
              <a:rPr lang="en-US" sz="900" dirty="0">
                <a:solidFill>
                  <a:srgbClr val="CC7832"/>
                </a:solidFill>
              </a:rPr>
            </a:br>
            <a:r>
              <a:rPr lang="en-US" sz="900" dirty="0">
                <a:solidFill>
                  <a:srgbClr val="CC7832"/>
                </a:solidFill>
              </a:rPr>
              <a:t>   </a:t>
            </a:r>
            <a:r>
              <a:rPr lang="en-US" sz="900" dirty="0"/>
              <a:t>}</a:t>
            </a:r>
            <a:br>
              <a:rPr lang="en-US" sz="900" dirty="0"/>
            </a:br>
            <a:r>
              <a:rPr lang="en-US" sz="900" dirty="0"/>
              <a:t>   </a:t>
            </a:r>
            <a:br>
              <a:rPr lang="en-US" sz="900" dirty="0"/>
            </a:br>
            <a:r>
              <a:rPr lang="en-US" sz="900" dirty="0"/>
              <a:t>   </a:t>
            </a:r>
            <a:r>
              <a:rPr lang="en-US" sz="900" b="1" dirty="0">
                <a:solidFill>
                  <a:srgbClr val="000080"/>
                </a:solidFill>
              </a:rPr>
              <a:t>public void </a:t>
            </a:r>
            <a:r>
              <a:rPr lang="en-US" sz="900" dirty="0"/>
              <a:t>selectByText(String text) {</a:t>
            </a:r>
            <a:br>
              <a:rPr lang="en-US" sz="900" dirty="0"/>
            </a:br>
            <a:r>
              <a:rPr lang="en-US" sz="900" dirty="0"/>
              <a:t>      </a:t>
            </a:r>
            <a:r>
              <a:rPr lang="en-US" sz="900" b="1" dirty="0">
                <a:solidFill>
                  <a:srgbClr val="000080"/>
                </a:solidFill>
              </a:rPr>
              <a:t>if </a:t>
            </a:r>
            <a:r>
              <a:rPr lang="en-US" sz="900" dirty="0"/>
              <a:t>(!webDriver.isExists(locator))</a:t>
            </a:r>
            <a:br>
              <a:rPr lang="en-US" sz="900" dirty="0"/>
            </a:br>
            <a:r>
              <a:rPr lang="en-US" sz="900" dirty="0"/>
              <a:t>            </a:t>
            </a:r>
            <a:r>
              <a:rPr lang="en-US" sz="900" b="1" dirty="0">
                <a:solidFill>
                  <a:srgbClr val="000080"/>
                </a:solidFill>
              </a:rPr>
              <a:t>throw new </a:t>
            </a:r>
            <a:r>
              <a:rPr lang="en-US" sz="900" dirty="0"/>
              <a:t>Exception (</a:t>
            </a:r>
            <a:endParaRPr lang="ru-RU" sz="900" dirty="0"/>
          </a:p>
          <a:p>
            <a:r>
              <a:rPr lang="ru-RU" sz="900" b="1" dirty="0">
                <a:solidFill>
                  <a:srgbClr val="008000"/>
                </a:solidFill>
              </a:rPr>
              <a:t>	</a:t>
            </a:r>
            <a:r>
              <a:rPr lang="en-US" sz="900" b="1" dirty="0">
                <a:solidFill>
                  <a:srgbClr val="008000"/>
                </a:solidFill>
              </a:rPr>
              <a:t>"Field emailTypeSelect is not Displayed"</a:t>
            </a:r>
            <a:r>
              <a:rPr lang="en-US" sz="900" dirty="0"/>
              <a:t>)</a:t>
            </a:r>
            <a:r>
              <a:rPr lang="en-US" sz="900" dirty="0">
                <a:solidFill>
                  <a:srgbClr val="CC7832"/>
                </a:solidFill>
              </a:rPr>
              <a:t>;</a:t>
            </a:r>
            <a:br>
              <a:rPr lang="en-US" sz="900" dirty="0"/>
            </a:br>
            <a:r>
              <a:rPr lang="en-US" sz="900" dirty="0"/>
              <a:t>      webDriver.selectByText(locator</a:t>
            </a:r>
            <a:r>
              <a:rPr lang="en-US" sz="900" dirty="0">
                <a:solidFill>
                  <a:srgbClr val="CC7832"/>
                </a:solidFill>
              </a:rPr>
              <a:t>, </a:t>
            </a:r>
            <a:r>
              <a:rPr lang="en-US" sz="900" dirty="0"/>
              <a:t>text)</a:t>
            </a:r>
            <a:r>
              <a:rPr lang="en-US" sz="900" dirty="0">
                <a:solidFill>
                  <a:srgbClr val="CC7832"/>
                </a:solidFill>
              </a:rPr>
              <a:t>;</a:t>
            </a:r>
            <a:br>
              <a:rPr lang="en-US" sz="900" dirty="0">
                <a:solidFill>
                  <a:srgbClr val="CC7832"/>
                </a:solidFill>
              </a:rPr>
            </a:br>
            <a:r>
              <a:rPr lang="en-US" sz="900" dirty="0">
                <a:solidFill>
                  <a:srgbClr val="CC7832"/>
                </a:solidFill>
              </a:rPr>
              <a:t>   </a:t>
            </a:r>
            <a:r>
              <a:rPr lang="en-US" sz="900" dirty="0"/>
              <a:t>}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05740" y="1226871"/>
            <a:ext cx="4442460" cy="32778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…</a:t>
            </a:r>
            <a:endParaRPr lang="en-US" sz="900" b="1" dirty="0">
              <a:solidFill>
                <a:srgbClr val="00008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closeWith(Email email)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Exception 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emailTypeSelect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.selectByText(email.getTypeEmail())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emailTextBox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.sendKeys(email.getEmail())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Reporting</a:t>
            </a:r>
            <a:b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//Reporter.INSTANCE.addToReport(result);</a:t>
            </a:r>
            <a:b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closeEmailButton.click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Reporting</a:t>
            </a:r>
            <a:b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//Reporter.INSTANCE.addToReport(result);</a:t>
            </a:r>
            <a:b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close()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Exception 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closeEmailButton.click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Reporting</a:t>
            </a:r>
            <a:b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//Reporter.INSTANCE.addToReport(result);</a:t>
            </a:r>
            <a:b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 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en-US" sz="900" dirty="0"/>
            </a:b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Shape 1"/>
          <p:cNvSpPr txBox="1"/>
          <p:nvPr/>
        </p:nvSpPr>
        <p:spPr>
          <a:xfrm>
            <a:off x="420480" y="707175"/>
            <a:ext cx="8723520" cy="41526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/>
          <a:lstStyle/>
          <a:p>
            <a:pPr marL="432000" indent="-324000">
              <a:buClr>
                <a:srgbClr val="000000"/>
              </a:buClr>
              <a:buSzPct val="45000"/>
            </a:pP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Checking in concret element .</a:t>
            </a:r>
          </a:p>
          <a:p>
            <a:pPr marL="432000" indent="-324000">
              <a:buClr>
                <a:srgbClr val="000000"/>
              </a:buClr>
              <a:buSzPct val="45000"/>
            </a:pPr>
            <a:endParaRPr lang="pl-PL" sz="1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en-US" dirty="0"/>
              <a:t>Page Object – page action: </a:t>
            </a:r>
            <a:r>
              <a:rPr lang="en-US" dirty="0">
                <a:solidFill>
                  <a:schemeClr val="accent1"/>
                </a:solidFill>
              </a:rPr>
              <a:t>Page actions</a:t>
            </a:r>
          </a:p>
        </p:txBody>
      </p:sp>
    </p:spTree>
    <p:extLst>
      <p:ext uri="{BB962C8B-B14F-4D97-AF65-F5344CB8AC3E}">
        <p14:creationId xmlns:p14="http://schemas.microsoft.com/office/powerpoint/2010/main" val="994515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2"/>
          <p:cNvSpPr txBox="1"/>
          <p:nvPr/>
        </p:nvSpPr>
        <p:spPr>
          <a:xfrm>
            <a:off x="285840" y="774630"/>
            <a:ext cx="8705520" cy="111294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37" name="TextShape 3"/>
          <p:cNvSpPr txBox="1"/>
          <p:nvPr/>
        </p:nvSpPr>
        <p:spPr>
          <a:xfrm>
            <a:off x="285840" y="94230"/>
            <a:ext cx="308988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38" name="TextShape 4"/>
          <p:cNvSpPr txBox="1"/>
          <p:nvPr/>
        </p:nvSpPr>
        <p:spPr>
          <a:xfrm>
            <a:off x="3348000" y="94230"/>
            <a:ext cx="372420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39" name="TextShape 5"/>
          <p:cNvSpPr txBox="1"/>
          <p:nvPr/>
        </p:nvSpPr>
        <p:spPr>
          <a:xfrm>
            <a:off x="0" y="5036310"/>
            <a:ext cx="1139760" cy="1069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800" strike="noStrike" spc="-1" dirty="0">
                <a:solidFill>
                  <a:srgbClr val="B4B4B4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28 September 2016</a:t>
            </a:r>
            <a:endParaRPr lang="ru-RU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13360" y="2522936"/>
            <a:ext cx="8244840" cy="2462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260058" y="749971"/>
            <a:ext cx="7825740" cy="18928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@Test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myTest() 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...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emailPageActions.saveWith(email)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...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emailPageActions.save()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...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emailPageActions.closeWith(email)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...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emailPageActions.close()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Verification.verify(result);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en-US" dirty="0"/>
              <a:t>Page Object – page action: </a:t>
            </a:r>
            <a:r>
              <a:rPr lang="en-US" dirty="0">
                <a:solidFill>
                  <a:schemeClr val="accent1"/>
                </a:solidFill>
              </a:rPr>
              <a:t>usages</a:t>
            </a:r>
          </a:p>
        </p:txBody>
      </p:sp>
    </p:spTree>
    <p:extLst>
      <p:ext uri="{BB962C8B-B14F-4D97-AF65-F5344CB8AC3E}">
        <p14:creationId xmlns:p14="http://schemas.microsoft.com/office/powerpoint/2010/main" val="421770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2"/>
          <p:cNvSpPr txBox="1"/>
          <p:nvPr/>
        </p:nvSpPr>
        <p:spPr>
          <a:xfrm>
            <a:off x="285840" y="774630"/>
            <a:ext cx="8705520" cy="111294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70" name="TextShape 3"/>
          <p:cNvSpPr txBox="1"/>
          <p:nvPr/>
        </p:nvSpPr>
        <p:spPr>
          <a:xfrm>
            <a:off x="285840" y="94230"/>
            <a:ext cx="308988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71" name="TextShape 4"/>
          <p:cNvSpPr txBox="1"/>
          <p:nvPr/>
        </p:nvSpPr>
        <p:spPr>
          <a:xfrm>
            <a:off x="3348000" y="94230"/>
            <a:ext cx="372420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72" name="TextShape 5"/>
          <p:cNvSpPr txBox="1"/>
          <p:nvPr/>
        </p:nvSpPr>
        <p:spPr>
          <a:xfrm>
            <a:off x="0" y="5036310"/>
            <a:ext cx="1139760" cy="1069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800" strike="noStrike" spc="-1" dirty="0">
                <a:solidFill>
                  <a:srgbClr val="B4B4B4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28 September 2016</a:t>
            </a:r>
            <a:endParaRPr lang="ru-RU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938171"/>
              </p:ext>
            </p:extLst>
          </p:nvPr>
        </p:nvGraphicFramePr>
        <p:xfrm>
          <a:off x="327720" y="820969"/>
          <a:ext cx="8681640" cy="387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7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6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38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+</a:t>
                      </a:r>
                      <a:endParaRPr lang="ru-RU" sz="17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</a:t>
                      </a:r>
                      <a:endParaRPr lang="ru-RU" sz="17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Решения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6148">
                <a:tc>
                  <a:txBody>
                    <a:bodyPr/>
                    <a:lstStyle/>
                    <a:p>
                      <a:pPr marL="171450" lvl="0" indent="-1714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Инкапсуляция кода обращения к элементам UI (что дает абстрагирование от способа обращения к </a:t>
                      </a:r>
                      <a:r>
                        <a:rPr lang="en-US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UI</a:t>
                      </a: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 (аналогия с </a:t>
                      </a:r>
                      <a:r>
                        <a:rPr lang="ru-RU" sz="900" b="1" dirty="0" err="1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дао</a:t>
                      </a: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 </a:t>
                      </a:r>
                    </a:p>
                    <a:p>
                      <a:pPr marL="171450" indent="-1714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=&gt; Все элементы с одной страницы в одном месте, т.е. вместо того чтобы каждый метод обращался по своему, он использует </a:t>
                      </a:r>
                      <a:r>
                        <a:rPr lang="en-US" sz="900" b="1" dirty="0" err="1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PageObject</a:t>
                      </a:r>
                      <a:endParaRPr lang="en-US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indent="-1714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00" b="1" dirty="0" err="1">
                          <a:solidFill>
                            <a:srgbClr val="000080"/>
                          </a:solidFill>
                          <a:latin typeface="Courier New"/>
                          <a:cs typeface="Courier New" pitchFamily="49" charset="0"/>
                        </a:rPr>
                        <a:t>compile</a:t>
                      </a: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/>
                          <a:cs typeface="Courier New" pitchFamily="49" charset="0"/>
                        </a:rPr>
                        <a:t>  </a:t>
                      </a:r>
                      <a:r>
                        <a:rPr lang="ru-RU" sz="900" b="1" dirty="0" err="1">
                          <a:solidFill>
                            <a:srgbClr val="000080"/>
                          </a:solidFill>
                          <a:latin typeface="Courier New"/>
                          <a:cs typeface="Courier New" pitchFamily="49" charset="0"/>
                        </a:rPr>
                        <a:t>time</a:t>
                      </a: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/>
                          <a:cs typeface="Courier New" pitchFamily="49" charset="0"/>
                        </a:rPr>
                        <a:t> </a:t>
                      </a:r>
                      <a:r>
                        <a:rPr lang="ru-RU" sz="900" b="1" dirty="0" err="1">
                          <a:solidFill>
                            <a:srgbClr val="000080"/>
                          </a:solidFill>
                          <a:latin typeface="Courier New"/>
                          <a:cs typeface="Courier New" pitchFamily="49" charset="0"/>
                        </a:rPr>
                        <a:t>check</a:t>
                      </a: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indent="-1714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Возможность структурирования</a:t>
                      </a:r>
                    </a:p>
                    <a:p>
                      <a:pPr marL="171450" lvl="0" indent="-1714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Более легкая </a:t>
                      </a:r>
                      <a:r>
                        <a:rPr lang="ru-RU" sz="900" b="1" dirty="0" err="1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поддерживаемость</a:t>
                      </a: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за счет нахождения элементов в одном месте</a:t>
                      </a:r>
                      <a:endParaRPr lang="en-US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lvl="0" indent="-1714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00" b="1" dirty="0" err="1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Обьектно</a:t>
                      </a:r>
                      <a:r>
                        <a:rPr lang="ru-RU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-Ориентированный Подход</a:t>
                      </a:r>
                    </a:p>
                    <a:p>
                      <a:pPr marL="171450" lvl="0" indent="-1714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Помогает уменьшить дублирование кода</a:t>
                      </a:r>
                      <a:endParaRPr lang="en-US" sz="900" b="1" baseline="0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lvl="0" indent="-1714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Повышается надежность</a:t>
                      </a:r>
                      <a:endParaRPr lang="ru-RU" sz="900" dirty="0"/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ru-R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При слишком большом количестве элементов – разрастание класса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Динамические элементы в большом количестве ведут к разрастанию класса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На странице матричная структура элементов – а в </a:t>
                      </a:r>
                      <a:r>
                        <a:rPr lang="en-US" sz="900" b="1" dirty="0" err="1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PageObject</a:t>
                      </a:r>
                      <a:r>
                        <a:rPr lang="en-US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строковая , то есть 2-3 строки на элемент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ru-RU" sz="900" b="1" dirty="0" err="1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Переиспользование</a:t>
                      </a: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элементов из одного </a:t>
                      </a:r>
                      <a:r>
                        <a:rPr lang="en-US" sz="900" b="1" dirty="0" err="1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PageObject</a:t>
                      </a:r>
                      <a:r>
                        <a:rPr lang="en-US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 другом изначально не предусмотрено - можно</a:t>
                      </a:r>
                      <a:r>
                        <a:rPr lang="ru-RU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делать в </a:t>
                      </a:r>
                      <a:r>
                        <a:rPr lang="en-US" sz="900" b="1" dirty="0" err="1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htmlelements</a:t>
                      </a: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ru-R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r>
                        <a:rPr lang="en-US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 </a:t>
                      </a:r>
                      <a:r>
                        <a:rPr lang="en-US" sz="900" b="1" dirty="0" err="1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htmlelements</a:t>
                      </a: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r>
                        <a:rPr lang="en-US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lang="en-US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инкапсуляция</a:t>
                      </a:r>
                      <a:r>
                        <a:rPr lang="ru-RU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sz="900" b="1" baseline="0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=&gt; annotation @Step</a:t>
                      </a: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lvl="0" indent="-1714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endParaRPr lang="en-US" sz="9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itle 2"/>
          <p:cNvSpPr txBox="1">
            <a:spLocks/>
          </p:cNvSpPr>
          <p:nvPr/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en-US" dirty="0"/>
              <a:t>Page Object – page action: </a:t>
            </a:r>
            <a:r>
              <a:rPr lang="en-US" dirty="0">
                <a:solidFill>
                  <a:schemeClr val="accent1"/>
                </a:solidFill>
              </a:rPr>
              <a:t>plus </a:t>
            </a:r>
            <a:r>
              <a:rPr lang="en-US" dirty="0" err="1">
                <a:solidFill>
                  <a:schemeClr val="accent1"/>
                </a:solidFill>
              </a:rPr>
              <a:t>vs</a:t>
            </a:r>
            <a:r>
              <a:rPr lang="en-US" dirty="0">
                <a:solidFill>
                  <a:schemeClr val="accent1"/>
                </a:solidFill>
              </a:rPr>
              <a:t> minus</a:t>
            </a:r>
          </a:p>
        </p:txBody>
      </p:sp>
    </p:spTree>
    <p:extLst>
      <p:ext uri="{BB962C8B-B14F-4D97-AF65-F5344CB8AC3E}">
        <p14:creationId xmlns:p14="http://schemas.microsoft.com/office/powerpoint/2010/main" val="35397331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2"/>
          <p:cNvSpPr txBox="1"/>
          <p:nvPr/>
        </p:nvSpPr>
        <p:spPr>
          <a:xfrm>
            <a:off x="285840" y="774630"/>
            <a:ext cx="8705520" cy="111294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70" name="TextShape 3"/>
          <p:cNvSpPr txBox="1"/>
          <p:nvPr/>
        </p:nvSpPr>
        <p:spPr>
          <a:xfrm>
            <a:off x="285840" y="94230"/>
            <a:ext cx="308988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71" name="TextShape 4"/>
          <p:cNvSpPr txBox="1"/>
          <p:nvPr/>
        </p:nvSpPr>
        <p:spPr>
          <a:xfrm>
            <a:off x="3348000" y="94230"/>
            <a:ext cx="372420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72" name="TextShape 5"/>
          <p:cNvSpPr txBox="1"/>
          <p:nvPr/>
        </p:nvSpPr>
        <p:spPr>
          <a:xfrm>
            <a:off x="0" y="5036310"/>
            <a:ext cx="1139760" cy="1069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800" strike="noStrike" spc="-1" dirty="0">
                <a:solidFill>
                  <a:srgbClr val="B4B4B4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28 September 2016</a:t>
            </a:r>
            <a:endParaRPr lang="ru-RU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183093"/>
              </p:ext>
            </p:extLst>
          </p:nvPr>
        </p:nvGraphicFramePr>
        <p:xfrm>
          <a:off x="327720" y="820969"/>
          <a:ext cx="8663640" cy="3775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1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1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31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+</a:t>
                      </a:r>
                      <a:endParaRPr lang="ru-RU" sz="17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</a:t>
                      </a:r>
                      <a:endParaRPr lang="ru-RU" sz="17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Решения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718">
                <a:tc>
                  <a:txBody>
                    <a:bodyPr/>
                    <a:lstStyle/>
                    <a:p>
                      <a:pPr marL="171450" lvl="0" indent="-1714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Эффективность и Масштабирование: быстрее, чем другие </a:t>
                      </a:r>
                      <a:r>
                        <a:rPr lang="en-US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keyword-driven</a:t>
                      </a: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/ </a:t>
                      </a:r>
                      <a:r>
                        <a:rPr lang="en-US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data-driven </a:t>
                      </a: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подходы, управляемых данными и использующие адреса элементов,</a:t>
                      </a:r>
                      <a:r>
                        <a:rPr lang="en-US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например</a:t>
                      </a:r>
                      <a:r>
                        <a:rPr lang="ru-RU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из </a:t>
                      </a:r>
                      <a:r>
                        <a:rPr lang="en-US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Excel</a:t>
                      </a:r>
                      <a:r>
                        <a:rPr lang="en-US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.</a:t>
                      </a: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171450" lvl="0" indent="-1714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Улучшает ремонтопригодность тестов, особенно, когда есть частая смена в AUT. 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ru-RU" sz="900" dirty="0"/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ru-R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Большое время настройки и установки: время на создание </a:t>
                      </a:r>
                      <a:r>
                        <a:rPr lang="en-US" sz="900" b="1" dirty="0" err="1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PageObject</a:t>
                      </a:r>
                      <a:r>
                        <a:rPr lang="en-US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соответствующего </a:t>
                      </a:r>
                      <a:r>
                        <a:rPr lang="ru-RU" sz="900" b="1" dirty="0" err="1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фреймворка</a:t>
                      </a: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ru-RU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Архитектура должна быть четко определена и поддерживаться, иначе возможны серьезные архитектурные ошибки, которые потребуют 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ru-RU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Специфика. Каждое приложение требует своей собственной архитектуры.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Квалифицированный</a:t>
                      </a:r>
                      <a:r>
                        <a:rPr lang="ru-RU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труд. 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en-US" sz="900" b="1" dirty="0">
                        <a:solidFill>
                          <a:srgbClr val="00008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lang="en-US" sz="900" dirty="0">
                        <a:solidFill>
                          <a:srgbClr val="242729"/>
                        </a:solidFill>
                        <a:latin typeface="Arial"/>
                        <a:cs typeface="Courier New" pitchFamily="49" charset="0"/>
                      </a:endParaRPr>
                    </a:p>
                    <a:p>
                      <a:endParaRPr lang="ru-R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1" baseline="0" dirty="0" err="1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Заложить</a:t>
                      </a:r>
                      <a:r>
                        <a:rPr lang="en-US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US" sz="900" b="1" baseline="0" dirty="0" err="1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соответсвующее</a:t>
                      </a:r>
                      <a:r>
                        <a:rPr lang="en-US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900" b="1" baseline="0" dirty="0" err="1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время</a:t>
                      </a:r>
                      <a:r>
                        <a:rPr lang="en-US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US" sz="900" b="1" baseline="0" dirty="0" err="1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на</a:t>
                      </a:r>
                      <a:r>
                        <a:rPr lang="en-US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900" b="1" baseline="0" dirty="0" err="1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разработку</a:t>
                      </a:r>
                      <a:endParaRPr lang="en-US" sz="900" b="1" baseline="0" dirty="0">
                        <a:solidFill>
                          <a:srgbClr val="00008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1" baseline="0" dirty="0" err="1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Парралелизация</a:t>
                      </a:r>
                      <a:r>
                        <a:rPr lang="en-US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900" b="1" baseline="0" dirty="0" err="1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работы</a:t>
                      </a:r>
                      <a:endParaRPr lang="en-US" sz="900" b="1" baseline="0" dirty="0">
                        <a:solidFill>
                          <a:srgbClr val="00008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1" baseline="0" dirty="0" err="1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Создание</a:t>
                      </a:r>
                      <a:r>
                        <a:rPr lang="en-US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US" sz="900" b="1" baseline="0" dirty="0" err="1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автогенераторов</a:t>
                      </a:r>
                      <a:r>
                        <a:rPr lang="en-US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900" b="1" baseline="0" dirty="0" err="1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PageObject</a:t>
                      </a:r>
                      <a:endParaRPr lang="en-US" sz="900" b="1" baseline="0" dirty="0">
                        <a:solidFill>
                          <a:srgbClr val="00008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1" baseline="0" dirty="0" err="1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Генерализация</a:t>
                      </a:r>
                      <a:r>
                        <a:rPr lang="en-US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-</a:t>
                      </a:r>
                      <a:r>
                        <a:rPr lang="en-US" sz="900" b="1" baseline="0" dirty="0" err="1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выделение</a:t>
                      </a:r>
                      <a:r>
                        <a:rPr lang="en-US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US" sz="900" b="1" baseline="0" dirty="0" err="1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общего</a:t>
                      </a:r>
                      <a:endParaRPr lang="ru-RU" sz="900" b="1" baseline="0" dirty="0">
                        <a:solidFill>
                          <a:srgbClr val="00008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endParaRPr lang="en-US" sz="900" b="1" baseline="0" dirty="0">
                        <a:solidFill>
                          <a:srgbClr val="00008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endParaRPr lang="en-US" sz="900" b="1" baseline="0" dirty="0">
                        <a:solidFill>
                          <a:srgbClr val="00008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1" baseline="0" dirty="0" err="1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Привлечение</a:t>
                      </a:r>
                      <a:r>
                        <a:rPr lang="en-US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900" b="1" baseline="0" dirty="0" err="1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разработчиков</a:t>
                      </a:r>
                      <a:r>
                        <a:rPr lang="en-US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к </a:t>
                      </a:r>
                      <a:r>
                        <a:rPr lang="en-US" sz="900" b="1" baseline="0" dirty="0" err="1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созданию</a:t>
                      </a:r>
                      <a:r>
                        <a:rPr lang="en-US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900" b="1" baseline="0" dirty="0" err="1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фраймворка</a:t>
                      </a:r>
                      <a:endParaRPr lang="ru-RU" sz="900" b="1" baseline="0" dirty="0">
                        <a:solidFill>
                          <a:srgbClr val="00008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endParaRPr lang="ru-RU" sz="900" b="1" baseline="0" dirty="0">
                        <a:solidFill>
                          <a:srgbClr val="00008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endParaRPr lang="ru-RU" sz="900" b="1" baseline="0" dirty="0">
                        <a:solidFill>
                          <a:srgbClr val="00008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endParaRPr lang="ru-RU" sz="900" b="1" baseline="0" dirty="0">
                        <a:solidFill>
                          <a:srgbClr val="00008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endParaRPr lang="ru-RU" sz="900" b="1" baseline="0" dirty="0">
                        <a:solidFill>
                          <a:srgbClr val="00008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1" baseline="0" dirty="0" err="1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Стремиться</a:t>
                      </a:r>
                      <a:r>
                        <a:rPr lang="en-US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900" b="1" baseline="0" dirty="0" err="1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повышать</a:t>
                      </a:r>
                      <a:r>
                        <a:rPr lang="en-US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900" b="1" baseline="0" dirty="0" err="1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квалификацию</a:t>
                      </a:r>
                      <a:r>
                        <a:rPr lang="en-US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900" b="1" baseline="0" dirty="0" err="1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автотестеров</a:t>
                      </a:r>
                      <a:r>
                        <a:rPr lang="en-US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- </a:t>
                      </a:r>
                      <a:r>
                        <a:rPr lang="en-US" sz="900" b="1" baseline="0" dirty="0" err="1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мотивация</a:t>
                      </a:r>
                      <a:r>
                        <a:rPr lang="en-US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к </a:t>
                      </a:r>
                      <a:r>
                        <a:rPr lang="en-US" sz="900" b="1" baseline="0" dirty="0" err="1">
                          <a:solidFill>
                            <a:srgbClr val="00008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росту</a:t>
                      </a:r>
                      <a:endParaRPr lang="en-US" sz="900" b="1" baseline="0" dirty="0">
                        <a:solidFill>
                          <a:srgbClr val="00008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itle 2"/>
          <p:cNvSpPr txBox="1">
            <a:spLocks/>
          </p:cNvSpPr>
          <p:nvPr/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en-US" dirty="0"/>
              <a:t>Page Object – page action: </a:t>
            </a:r>
            <a:r>
              <a:rPr lang="en-US" dirty="0">
                <a:solidFill>
                  <a:schemeClr val="accent1"/>
                </a:solidFill>
              </a:rPr>
              <a:t>Plus </a:t>
            </a:r>
            <a:r>
              <a:rPr lang="en-US" dirty="0" err="1">
                <a:solidFill>
                  <a:schemeClr val="accent1"/>
                </a:solidFill>
              </a:rPr>
              <a:t>vs</a:t>
            </a:r>
            <a:r>
              <a:rPr lang="en-US" dirty="0">
                <a:solidFill>
                  <a:schemeClr val="accent1"/>
                </a:solidFill>
              </a:rPr>
              <a:t> minus</a:t>
            </a:r>
          </a:p>
        </p:txBody>
      </p:sp>
    </p:spTree>
    <p:extLst>
      <p:ext uri="{BB962C8B-B14F-4D97-AF65-F5344CB8AC3E}">
        <p14:creationId xmlns:p14="http://schemas.microsoft.com/office/powerpoint/2010/main" val="3137025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2"/>
          <p:cNvSpPr txBox="1"/>
          <p:nvPr/>
        </p:nvSpPr>
        <p:spPr>
          <a:xfrm>
            <a:off x="285840" y="774630"/>
            <a:ext cx="8705520" cy="111294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70" name="TextShape 3"/>
          <p:cNvSpPr txBox="1"/>
          <p:nvPr/>
        </p:nvSpPr>
        <p:spPr>
          <a:xfrm>
            <a:off x="285840" y="94230"/>
            <a:ext cx="308988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71" name="TextShape 4"/>
          <p:cNvSpPr txBox="1"/>
          <p:nvPr/>
        </p:nvSpPr>
        <p:spPr>
          <a:xfrm>
            <a:off x="3348000" y="94230"/>
            <a:ext cx="372420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72" name="TextShape 5"/>
          <p:cNvSpPr txBox="1"/>
          <p:nvPr/>
        </p:nvSpPr>
        <p:spPr>
          <a:xfrm>
            <a:off x="0" y="5036310"/>
            <a:ext cx="1139760" cy="1069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800" strike="noStrike" spc="-1" dirty="0">
                <a:solidFill>
                  <a:srgbClr val="B4B4B4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28 September 2016</a:t>
            </a:r>
            <a:endParaRPr lang="ru-RU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en-US" dirty="0"/>
              <a:t>Page Object – page action: </a:t>
            </a:r>
            <a:r>
              <a:rPr lang="en-US" dirty="0">
                <a:solidFill>
                  <a:schemeClr val="accent1"/>
                </a:solidFill>
              </a:rPr>
              <a:t>useful links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86941" y="897732"/>
            <a:ext cx="8593931" cy="3756422"/>
          </a:xfrm>
          <a:prstGeom prst="rect">
            <a:avLst/>
          </a:prstGeom>
        </p:spPr>
        <p:txBody>
          <a:bodyPr/>
          <a:lstStyle>
            <a:lvl1pPr marL="270000" indent="-270000" algn="l" defTabSz="685800" rtl="0" eaLnBrk="1" latinLnBrk="0" hangingPunct="1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BD392F"/>
              </a:buClr>
              <a:buFont typeface="Wingdings" panose="05000000000000000000" pitchFamily="2" charset="2"/>
              <a:buChar char="w"/>
              <a:defRPr sz="2100" kern="1200">
                <a:solidFill>
                  <a:srgbClr val="445469"/>
                </a:solidFill>
                <a:latin typeface="+mj-lt"/>
                <a:ea typeface="Avenir Next" charset="0"/>
                <a:cs typeface="Avenir Next" charset="0"/>
              </a:defRPr>
            </a:lvl1pPr>
            <a:lvl2pPr marL="514350" indent="-270000" algn="l" defTabSz="685800" rtl="0" eaLnBrk="1" latinLnBrk="0" hangingPunct="1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BD392F"/>
              </a:buClr>
              <a:buFont typeface="Arial" panose="020B0604020202020204" pitchFamily="34" charset="0"/>
              <a:buChar char="­"/>
              <a:defRPr sz="1800" kern="1200">
                <a:solidFill>
                  <a:srgbClr val="445469"/>
                </a:solidFill>
                <a:latin typeface="+mj-lt"/>
                <a:ea typeface="Avenir Next" charset="0"/>
                <a:cs typeface="Avenir Next" charset="0"/>
              </a:defRPr>
            </a:lvl2pPr>
            <a:lvl3pPr marL="857250" indent="-270000" algn="l" defTabSz="685800" rtl="0" eaLnBrk="1" latinLnBrk="0" hangingPunct="1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445469"/>
              </a:buClr>
              <a:buFont typeface="Wingdings" panose="05000000000000000000" pitchFamily="2" charset="2"/>
              <a:buChar char="w"/>
              <a:defRPr sz="1500" kern="1200">
                <a:solidFill>
                  <a:srgbClr val="445469"/>
                </a:solidFill>
                <a:latin typeface="+mj-lt"/>
                <a:ea typeface="Avenir Next" charset="0"/>
                <a:cs typeface="Avenir Next" charset="0"/>
              </a:defRPr>
            </a:lvl3pPr>
            <a:lvl4pPr marL="1200150" indent="-270000" algn="l" defTabSz="685800" rtl="0" eaLnBrk="1" latinLnBrk="0" hangingPunct="1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445469"/>
              </a:buClr>
              <a:buFont typeface="Arial" panose="020B0604020202020204" pitchFamily="34" charset="0"/>
              <a:buChar char="­"/>
              <a:defRPr sz="1400" kern="1200">
                <a:solidFill>
                  <a:srgbClr val="445469"/>
                </a:solidFill>
                <a:latin typeface="+mj-lt"/>
                <a:ea typeface="Avenir Next" charset="0"/>
                <a:cs typeface="Avenir Next" charset="0"/>
              </a:defRPr>
            </a:lvl4pPr>
            <a:lvl5pPr marL="1543050" indent="-270000" algn="l" defTabSz="685800" rtl="0" eaLnBrk="1" latinLnBrk="0" hangingPunct="1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445469"/>
              </a:buClr>
              <a:buFont typeface="Wingdings" panose="05000000000000000000" pitchFamily="2" charset="2"/>
              <a:buChar char="w"/>
              <a:defRPr sz="1400" kern="1200">
                <a:solidFill>
                  <a:srgbClr val="445469"/>
                </a:solidFill>
                <a:latin typeface="+mj-lt"/>
                <a:ea typeface="Avenir Next" charset="0"/>
                <a:cs typeface="Avenir Nex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v"/>
            </a:pPr>
            <a:r>
              <a:rPr lang="en-US" b="1" dirty="0"/>
              <a:t>Disadvantages of Page Object Model in Selenium</a:t>
            </a:r>
            <a:endParaRPr lang="ru-RU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af-ZA" dirty="0">
                <a:hlinkClick r:id="rId2"/>
              </a:rPr>
              <a:t>http://stackoverflow.com/questions/26688809/disadvantages-of-page-object-model-in-selenium</a:t>
            </a:r>
            <a:r>
              <a:rPr lang="ru-RU" dirty="0"/>
              <a:t> </a:t>
            </a:r>
          </a:p>
          <a:p>
            <a:endParaRPr lang="ru-RU" dirty="0"/>
          </a:p>
          <a:p>
            <a:pPr marL="285750" indent="-285750">
              <a:buFont typeface="Wingdings" pitchFamily="2" charset="2"/>
              <a:buChar char="v"/>
            </a:pP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50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ru-RU" dirty="0"/>
              <a:t>4</a:t>
            </a:r>
            <a:r>
              <a:rPr lang="en-US" dirty="0"/>
              <a:t>:</a:t>
            </a:r>
            <a:br>
              <a:rPr lang="en-US" dirty="0"/>
            </a:br>
            <a:r>
              <a:rPr lang="pl-PL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Luci – искуственный интеллект вместо собственного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11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2"/>
          <p:cNvSpPr txBox="1"/>
          <p:nvPr/>
        </p:nvSpPr>
        <p:spPr>
          <a:xfrm>
            <a:off x="285841" y="774630"/>
            <a:ext cx="4100809" cy="111294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/>
          <a:lstStyle/>
          <a:p>
            <a:r>
              <a:rPr lang="ru-RU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Наши желания : </a:t>
            </a:r>
          </a:p>
          <a:p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 - чтобы работали за нас </a:t>
            </a:r>
          </a:p>
          <a:p>
            <a:r>
              <a:rPr lang="ru-RU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					</a:t>
            </a:r>
            <a:endParaRPr lang="pl-PL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42" name="TextShape 3"/>
          <p:cNvSpPr txBox="1"/>
          <p:nvPr/>
        </p:nvSpPr>
        <p:spPr>
          <a:xfrm>
            <a:off x="285840" y="94230"/>
            <a:ext cx="308988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43" name="TextShape 4"/>
          <p:cNvSpPr txBox="1"/>
          <p:nvPr/>
        </p:nvSpPr>
        <p:spPr>
          <a:xfrm>
            <a:off x="3348000" y="94230"/>
            <a:ext cx="372420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44" name="TextShape 5"/>
          <p:cNvSpPr txBox="1"/>
          <p:nvPr/>
        </p:nvSpPr>
        <p:spPr>
          <a:xfrm>
            <a:off x="0" y="5036310"/>
            <a:ext cx="1139760" cy="1069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800" strike="noStrike" spc="-1" dirty="0">
                <a:solidFill>
                  <a:srgbClr val="B4B4B4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28 September 2016</a:t>
            </a:r>
            <a:endParaRPr lang="ru-RU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098" name="Picture 2" descr="Картинки по запрос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66" y="1358903"/>
            <a:ext cx="3061596" cy="178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артинки по запросу робот помощни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60" y="1811854"/>
            <a:ext cx="3754995" cy="186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87660" y="1037968"/>
            <a:ext cx="30206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Помогали в анализе / поиске данных =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&gt; </a:t>
            </a:r>
          </a:p>
          <a:p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Работали за нас 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 </a:t>
            </a:r>
            <a:endParaRPr lang="pl-P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pl-PL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Luci – и</a:t>
            </a:r>
            <a:r>
              <a:rPr lang="ru-RU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И</a:t>
            </a:r>
            <a:r>
              <a:rPr lang="pl-PL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вместо собственного </a:t>
            </a:r>
            <a:r>
              <a:rPr lang="en-US" dirty="0"/>
              <a:t>: </a:t>
            </a:r>
            <a:r>
              <a:rPr lang="ru-RU" dirty="0">
                <a:solidFill>
                  <a:schemeClr val="accent1"/>
                </a:solidFill>
              </a:rPr>
              <a:t>Наши желания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80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2"/>
          <p:cNvSpPr txBox="1"/>
          <p:nvPr/>
        </p:nvSpPr>
        <p:spPr>
          <a:xfrm>
            <a:off x="285840" y="774630"/>
            <a:ext cx="8705520" cy="111294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42" name="TextShape 3"/>
          <p:cNvSpPr txBox="1"/>
          <p:nvPr/>
        </p:nvSpPr>
        <p:spPr>
          <a:xfrm>
            <a:off x="285840" y="94230"/>
            <a:ext cx="308988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43" name="TextShape 4"/>
          <p:cNvSpPr txBox="1"/>
          <p:nvPr/>
        </p:nvSpPr>
        <p:spPr>
          <a:xfrm>
            <a:off x="3348000" y="94230"/>
            <a:ext cx="372420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44" name="TextShape 5"/>
          <p:cNvSpPr txBox="1"/>
          <p:nvPr/>
        </p:nvSpPr>
        <p:spPr>
          <a:xfrm>
            <a:off x="0" y="5036310"/>
            <a:ext cx="1139760" cy="1069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800" strike="noStrike" spc="-1" dirty="0">
                <a:solidFill>
                  <a:srgbClr val="B4B4B4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28 September 2016</a:t>
            </a:r>
            <a:endParaRPr lang="ru-RU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8" name="Picture 347"/>
          <p:cNvPicPr/>
          <p:nvPr/>
        </p:nvPicPr>
        <p:blipFill>
          <a:blip r:embed="rId2" cstate="print"/>
          <a:stretch/>
        </p:blipFill>
        <p:spPr>
          <a:xfrm>
            <a:off x="1721600" y="1240920"/>
            <a:ext cx="6240600" cy="2628720"/>
          </a:xfrm>
          <a:prstGeom prst="rect">
            <a:avLst/>
          </a:prstGeom>
          <a:ln>
            <a:noFill/>
          </a:ln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pl-PL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Luci – и</a:t>
            </a:r>
            <a:r>
              <a:rPr lang="ru-RU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И</a:t>
            </a:r>
            <a:r>
              <a:rPr lang="pl-PL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вместо собственного </a:t>
            </a:r>
            <a:r>
              <a:rPr lang="en-US" dirty="0"/>
              <a:t>: </a:t>
            </a:r>
            <a:r>
              <a:rPr lang="ru-RU" dirty="0">
                <a:solidFill>
                  <a:schemeClr val="accent1"/>
                </a:solidFill>
              </a:rPr>
              <a:t>Наши желания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724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Картинки по запрос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042" y="1717085"/>
            <a:ext cx="4286250" cy="222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0" name="TextShape 1"/>
          <p:cNvSpPr txBox="1"/>
          <p:nvPr/>
        </p:nvSpPr>
        <p:spPr>
          <a:xfrm>
            <a:off x="285840" y="289980"/>
            <a:ext cx="8723520" cy="41526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l-PL" sz="3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285840" y="774630"/>
            <a:ext cx="8705520" cy="111294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43" name="TextShape 4"/>
          <p:cNvSpPr txBox="1"/>
          <p:nvPr/>
        </p:nvSpPr>
        <p:spPr>
          <a:xfrm>
            <a:off x="3348000" y="94230"/>
            <a:ext cx="372420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44" name="TextShape 5"/>
          <p:cNvSpPr txBox="1"/>
          <p:nvPr/>
        </p:nvSpPr>
        <p:spPr>
          <a:xfrm>
            <a:off x="0" y="5036310"/>
            <a:ext cx="1139760" cy="1069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800" strike="noStrike" spc="-1" dirty="0">
                <a:solidFill>
                  <a:srgbClr val="B4B4B4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28 September 2016</a:t>
            </a:r>
            <a:endParaRPr lang="ru-RU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pl-PL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Luci – и</a:t>
            </a:r>
            <a:r>
              <a:rPr lang="ru-RU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И</a:t>
            </a:r>
            <a:r>
              <a:rPr lang="pl-PL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вместо собственного </a:t>
            </a:r>
            <a:r>
              <a:rPr lang="en-US" dirty="0"/>
              <a:t>: </a:t>
            </a:r>
            <a:endParaRPr lang="ru-RU" dirty="0"/>
          </a:p>
          <a:p>
            <a:r>
              <a:rPr lang="ru-RU" dirty="0">
                <a:solidFill>
                  <a:schemeClr val="accent1"/>
                </a:solidFill>
              </a:rPr>
              <a:t>Усложнения чреваты последствиями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89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Картинки по запросу t800 termin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38" y="1074883"/>
            <a:ext cx="7628880" cy="346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1" name="TextShape 2"/>
          <p:cNvSpPr txBox="1"/>
          <p:nvPr/>
        </p:nvSpPr>
        <p:spPr>
          <a:xfrm>
            <a:off x="285840" y="774630"/>
            <a:ext cx="8705520" cy="111294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42" name="TextShape 3"/>
          <p:cNvSpPr txBox="1"/>
          <p:nvPr/>
        </p:nvSpPr>
        <p:spPr>
          <a:xfrm>
            <a:off x="285840" y="94230"/>
            <a:ext cx="308988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43" name="TextShape 4"/>
          <p:cNvSpPr txBox="1"/>
          <p:nvPr/>
        </p:nvSpPr>
        <p:spPr>
          <a:xfrm>
            <a:off x="3348000" y="94230"/>
            <a:ext cx="372420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44" name="TextShape 5"/>
          <p:cNvSpPr txBox="1"/>
          <p:nvPr/>
        </p:nvSpPr>
        <p:spPr>
          <a:xfrm>
            <a:off x="0" y="5036310"/>
            <a:ext cx="1139760" cy="1069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800" strike="noStrike" spc="-1" dirty="0">
                <a:solidFill>
                  <a:srgbClr val="B4B4B4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28 September 2016</a:t>
            </a:r>
            <a:endParaRPr lang="ru-RU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53743" y="4560154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Берегите мозг!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pl-PL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Luci – и</a:t>
            </a:r>
            <a:r>
              <a:rPr lang="ru-RU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И</a:t>
            </a:r>
            <a:r>
              <a:rPr lang="pl-PL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вместо собственного </a:t>
            </a:r>
            <a:r>
              <a:rPr lang="en-US" dirty="0"/>
              <a:t>: </a:t>
            </a:r>
            <a:endParaRPr lang="ru-RU" dirty="0"/>
          </a:p>
          <a:p>
            <a:r>
              <a:rPr lang="ru-RU" dirty="0">
                <a:solidFill>
                  <a:schemeClr val="accent1"/>
                </a:solidFill>
              </a:rPr>
              <a:t>Усложнения чреваты последствиями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455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4"/>
          <p:cNvSpPr txBox="1"/>
          <p:nvPr/>
        </p:nvSpPr>
        <p:spPr>
          <a:xfrm>
            <a:off x="3348000" y="94230"/>
            <a:ext cx="372420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14" name="TextShape 5"/>
          <p:cNvSpPr txBox="1"/>
          <p:nvPr/>
        </p:nvSpPr>
        <p:spPr>
          <a:xfrm>
            <a:off x="0" y="5036310"/>
            <a:ext cx="1139760" cy="1069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800" strike="noStrike" spc="-1" dirty="0">
                <a:solidFill>
                  <a:srgbClr val="B4B4B4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28 September 2016</a:t>
            </a:r>
            <a:endParaRPr lang="ru-RU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217629"/>
              </p:ext>
            </p:extLst>
          </p:nvPr>
        </p:nvGraphicFramePr>
        <p:xfrm>
          <a:off x="439917" y="3355901"/>
          <a:ext cx="8407521" cy="1219200"/>
        </p:xfrm>
        <a:graphic>
          <a:graphicData uri="http://schemas.openxmlformats.org/drawingml/2006/table">
            <a:tbl>
              <a:tblPr/>
              <a:tblGrid>
                <a:gridCol w="3668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>
                        <a:spcAft>
                          <a:spcPts val="710"/>
                        </a:spcAft>
                      </a:pPr>
                      <a:r>
                        <a:rPr lang="en-US" sz="1600" kern="1200" dirty="0">
                          <a:solidFill>
                            <a:srgbClr val="445469"/>
                          </a:solidFill>
                          <a:latin typeface="+mj-lt"/>
                          <a:ea typeface="Avenir Next" charset="0"/>
                          <a:cs typeface="Avenir Next" charset="0"/>
                        </a:rPr>
                        <a:t>Continuous Integration and VCS</a:t>
                      </a:r>
                    </a:p>
                  </a:txBody>
                  <a:tcPr marL="68580" marR="0" marT="0" marB="0">
                    <a:lnL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710"/>
                        </a:spcAft>
                      </a:pPr>
                      <a:r>
                        <a:rPr lang="en-US" sz="1600" kern="1200" dirty="0">
                          <a:solidFill>
                            <a:srgbClr val="445469"/>
                          </a:solidFill>
                          <a:latin typeface="+mj-lt"/>
                          <a:ea typeface="Avenir Next" charset="0"/>
                          <a:cs typeface="Avenir Next" charset="0"/>
                        </a:rPr>
                        <a:t>Jenkins, TeamCity, git, svn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spcAft>
                          <a:spcPts val="710"/>
                        </a:spcAft>
                      </a:pPr>
                      <a:r>
                        <a:rPr lang="en-US" sz="1600" kern="1200" dirty="0">
                          <a:solidFill>
                            <a:srgbClr val="445469"/>
                          </a:solidFill>
                          <a:latin typeface="+mj-lt"/>
                          <a:ea typeface="Avenir Next" charset="0"/>
                          <a:cs typeface="Avenir Next" charset="0"/>
                        </a:rPr>
                        <a:t>Test automation</a:t>
                      </a:r>
                    </a:p>
                  </a:txBody>
                  <a:tcPr marL="68580" marR="0" marT="0" marB="0">
                    <a:lnL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710"/>
                        </a:spcAft>
                      </a:pPr>
                      <a:r>
                        <a:rPr lang="nl-NL" sz="1600" kern="1200" dirty="0">
                          <a:solidFill>
                            <a:srgbClr val="445469"/>
                          </a:solidFill>
                          <a:latin typeface="+mj-lt"/>
                          <a:ea typeface="Avenir Next" charset="0"/>
                          <a:cs typeface="Avenir Next" charset="0"/>
                        </a:rPr>
                        <a:t>Selenium Web Driver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445469"/>
                          </a:solidFill>
                          <a:latin typeface="+mj-lt"/>
                          <a:ea typeface="Avenir Next" charset="0"/>
                          <a:cs typeface="Avenir Next" charset="0"/>
                        </a:rPr>
                        <a:t>Programming Languages</a:t>
                      </a:r>
                    </a:p>
                  </a:txBody>
                  <a:tcPr marL="68580" marR="0" marT="0" marB="0">
                    <a:lnL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445469"/>
                          </a:solidFill>
                          <a:latin typeface="+mj-lt"/>
                          <a:ea typeface="Avenir Next" charset="0"/>
                          <a:cs typeface="Avenir Next" charset="0"/>
                        </a:rPr>
                        <a:t>JAVA, bash, C#(beginer)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445469"/>
                          </a:solidFill>
                          <a:latin typeface="+mj-lt"/>
                          <a:ea typeface="Avenir Next" charset="0"/>
                          <a:cs typeface="Avenir Next" charset="0"/>
                        </a:rPr>
                        <a:t>Data Base</a:t>
                      </a:r>
                    </a:p>
                  </a:txBody>
                  <a:tcPr marL="68580" marR="0" marT="0" marB="0">
                    <a:lnL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445469"/>
                          </a:solidFill>
                          <a:latin typeface="+mj-lt"/>
                          <a:ea typeface="Avenir Next" charset="0"/>
                          <a:cs typeface="Avenir Next" charset="0"/>
                        </a:rPr>
                        <a:t>Oracle, MySQL </a:t>
                      </a:r>
                      <a:r>
                        <a:rPr lang="ru-RU" sz="1600" kern="1200" dirty="0">
                          <a:solidFill>
                            <a:srgbClr val="445469"/>
                          </a:solidFill>
                          <a:latin typeface="+mj-lt"/>
                          <a:ea typeface="Avenir Next" charset="0"/>
                          <a:cs typeface="Avenir Next" charset="0"/>
                        </a:rPr>
                        <a:t>и </a:t>
                      </a:r>
                      <a:r>
                        <a:rPr lang="en-US" sz="1600" kern="1200" dirty="0">
                          <a:solidFill>
                            <a:srgbClr val="445469"/>
                          </a:solidFill>
                          <a:latin typeface="+mj-lt"/>
                          <a:ea typeface="Avenir Next" charset="0"/>
                          <a:cs typeface="Avenir Next" charset="0"/>
                        </a:rPr>
                        <a:t>PostgreSQL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spcAft>
                          <a:spcPts val="710"/>
                        </a:spcAft>
                      </a:pPr>
                      <a:r>
                        <a:rPr lang="en-US" sz="1600" kern="1200" dirty="0">
                          <a:solidFill>
                            <a:srgbClr val="445469"/>
                          </a:solidFill>
                          <a:latin typeface="+mj-lt"/>
                          <a:ea typeface="Avenir Next" charset="0"/>
                          <a:cs typeface="Avenir Next" charset="0"/>
                        </a:rPr>
                        <a:t>Web-servers</a:t>
                      </a:r>
                    </a:p>
                  </a:txBody>
                  <a:tcPr marL="68580" marR="0" marT="0" marB="0">
                    <a:lnL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710"/>
                        </a:spcAft>
                      </a:pPr>
                      <a:r>
                        <a:rPr lang="en-US" sz="1600" kern="1200" dirty="0">
                          <a:solidFill>
                            <a:srgbClr val="445469"/>
                          </a:solidFill>
                          <a:latin typeface="+mj-lt"/>
                          <a:ea typeface="Avenir Next" charset="0"/>
                          <a:cs typeface="Avenir Next" charset="0"/>
                        </a:rPr>
                        <a:t>IIS, jboss / wildfly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11275" y="940758"/>
            <a:ext cx="22313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67914" y="747310"/>
            <a:ext cx="62414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45469"/>
                </a:solidFill>
                <a:latin typeface="+mj-lt"/>
                <a:ea typeface="Avenir Next" charset="0"/>
                <a:cs typeface="Avenir Next" charset="0"/>
              </a:rPr>
              <a:t>From </a:t>
            </a:r>
            <a:r>
              <a:rPr lang="ru-RU" sz="1600" dirty="0">
                <a:solidFill>
                  <a:srgbClr val="445469"/>
                </a:solidFill>
                <a:latin typeface="+mj-lt"/>
                <a:ea typeface="Avenir Next" charset="0"/>
                <a:cs typeface="Avenir Next" charset="0"/>
              </a:rPr>
              <a:t> 201</a:t>
            </a:r>
            <a:r>
              <a:rPr lang="en-US" sz="1600" dirty="0">
                <a:solidFill>
                  <a:srgbClr val="445469"/>
                </a:solidFill>
                <a:latin typeface="+mj-lt"/>
                <a:ea typeface="Avenir Next" charset="0"/>
                <a:cs typeface="Avenir Next" charset="0"/>
              </a:rPr>
              <a:t>0</a:t>
            </a:r>
            <a:r>
              <a:rPr lang="ru-RU" sz="1600" dirty="0">
                <a:solidFill>
                  <a:srgbClr val="445469"/>
                </a:solidFill>
                <a:latin typeface="+mj-lt"/>
                <a:ea typeface="Avenir Next" charset="0"/>
                <a:cs typeface="Avenir Next" charset="0"/>
              </a:rPr>
              <a:t> </a:t>
            </a:r>
            <a:r>
              <a:rPr lang="en-US" sz="1600" dirty="0">
                <a:solidFill>
                  <a:srgbClr val="445469"/>
                </a:solidFill>
                <a:latin typeface="+mj-lt"/>
                <a:ea typeface="Avenir Next" charset="0"/>
                <a:cs typeface="Avenir Next" charset="0"/>
              </a:rPr>
              <a:t>year</a:t>
            </a:r>
            <a:r>
              <a:rPr lang="ru-RU" sz="1600" dirty="0">
                <a:solidFill>
                  <a:srgbClr val="445469"/>
                </a:solidFill>
                <a:latin typeface="+mj-lt"/>
                <a:ea typeface="Avenir Next" charset="0"/>
                <a:cs typeface="Avenir Next" charset="0"/>
              </a:rPr>
              <a:t> – </a:t>
            </a:r>
            <a:r>
              <a:rPr lang="en-US" sz="1600" dirty="0">
                <a:solidFill>
                  <a:srgbClr val="445469"/>
                </a:solidFill>
                <a:latin typeface="+mj-lt"/>
                <a:ea typeface="Avenir Next" charset="0"/>
                <a:cs typeface="Avenir Next" charset="0"/>
              </a:rPr>
              <a:t>in autotesting</a:t>
            </a:r>
            <a:r>
              <a:rPr lang="ru-RU" sz="1600" dirty="0">
                <a:solidFill>
                  <a:srgbClr val="445469"/>
                </a:solidFill>
                <a:latin typeface="+mj-lt"/>
                <a:ea typeface="Avenir Next" charset="0"/>
                <a:cs typeface="Avenir Next" charset="0"/>
              </a:rPr>
              <a:t>. </a:t>
            </a:r>
          </a:p>
          <a:p>
            <a:r>
              <a:rPr lang="ru-RU" sz="1600" dirty="0">
                <a:solidFill>
                  <a:srgbClr val="445469"/>
                </a:solidFill>
                <a:latin typeface="+mj-lt"/>
                <a:ea typeface="Avenir Next" charset="0"/>
                <a:cs typeface="Avenir Next" charset="0"/>
              </a:rPr>
              <a:t> </a:t>
            </a:r>
          </a:p>
          <a:p>
            <a:r>
              <a:rPr lang="en-US" sz="1600" dirty="0">
                <a:solidFill>
                  <a:srgbClr val="445469"/>
                </a:solidFill>
                <a:latin typeface="+mj-lt"/>
                <a:ea typeface="Avenir Next" charset="0"/>
                <a:cs typeface="Avenir Next" charset="0"/>
              </a:rPr>
              <a:t>From </a:t>
            </a:r>
            <a:r>
              <a:rPr lang="ru-RU" sz="1600" dirty="0">
                <a:solidFill>
                  <a:srgbClr val="445469"/>
                </a:solidFill>
                <a:latin typeface="+mj-lt"/>
                <a:ea typeface="Avenir Next" charset="0"/>
                <a:cs typeface="Avenir Next" charset="0"/>
              </a:rPr>
              <a:t> 2014 </a:t>
            </a:r>
            <a:r>
              <a:rPr lang="en-US" sz="1600" dirty="0">
                <a:solidFill>
                  <a:srgbClr val="445469"/>
                </a:solidFill>
                <a:latin typeface="+mj-lt"/>
                <a:ea typeface="Avenir Next" charset="0"/>
                <a:cs typeface="Avenir Next" charset="0"/>
              </a:rPr>
              <a:t>year</a:t>
            </a:r>
            <a:r>
              <a:rPr lang="ru-RU" sz="1600" dirty="0">
                <a:solidFill>
                  <a:srgbClr val="445469"/>
                </a:solidFill>
                <a:latin typeface="+mj-lt"/>
                <a:ea typeface="Avenir Next" charset="0"/>
                <a:cs typeface="Avenir Next" charset="0"/>
              </a:rPr>
              <a:t> – </a:t>
            </a:r>
            <a:r>
              <a:rPr lang="en-US" sz="1600" dirty="0">
                <a:solidFill>
                  <a:srgbClr val="445469"/>
                </a:solidFill>
                <a:latin typeface="+mj-lt"/>
                <a:ea typeface="Avenir Next" charset="0"/>
                <a:cs typeface="Avenir Next" charset="0"/>
              </a:rPr>
              <a:t>in</a:t>
            </a:r>
            <a:r>
              <a:rPr lang="ru-RU" sz="1600" dirty="0">
                <a:solidFill>
                  <a:srgbClr val="445469"/>
                </a:solidFill>
                <a:latin typeface="+mj-lt"/>
                <a:ea typeface="Avenir Next" charset="0"/>
                <a:cs typeface="Avenir Next" charset="0"/>
              </a:rPr>
              <a:t> Luxoft, DB department, project FIM.</a:t>
            </a:r>
          </a:p>
          <a:p>
            <a:r>
              <a:rPr lang="ru-RU" sz="1600" dirty="0">
                <a:solidFill>
                  <a:srgbClr val="445469"/>
                </a:solidFill>
                <a:latin typeface="+mj-lt"/>
                <a:ea typeface="Avenir Next" charset="0"/>
                <a:cs typeface="Avenir Next" charset="0"/>
              </a:rPr>
              <a:t> </a:t>
            </a:r>
            <a:endParaRPr lang="en-US" sz="1600" dirty="0">
              <a:solidFill>
                <a:srgbClr val="445469"/>
              </a:solidFill>
              <a:latin typeface="+mj-lt"/>
              <a:ea typeface="Avenir Next" charset="0"/>
              <a:cs typeface="Avenir Next" charset="0"/>
            </a:endParaRPr>
          </a:p>
          <a:p>
            <a:r>
              <a:rPr lang="en-US" sz="1600" dirty="0">
                <a:solidFill>
                  <a:srgbClr val="445469"/>
                </a:solidFill>
                <a:latin typeface="+mj-lt"/>
                <a:ea typeface="Avenir Next" charset="0"/>
                <a:cs typeface="Avenir Next" charset="0"/>
              </a:rPr>
              <a:t>My interests are programming, Artificial Intelligence, testing. </a:t>
            </a:r>
            <a:endParaRPr lang="ru-RU" sz="1600" dirty="0">
              <a:solidFill>
                <a:srgbClr val="445469"/>
              </a:solidFill>
              <a:latin typeface="+mj-lt"/>
              <a:ea typeface="Avenir Next" charset="0"/>
              <a:cs typeface="Avenir Next" charset="0"/>
            </a:endParaRPr>
          </a:p>
          <a:p>
            <a:endParaRPr lang="en-US" sz="1600" dirty="0">
              <a:solidFill>
                <a:srgbClr val="445469"/>
              </a:solidFill>
              <a:latin typeface="+mj-lt"/>
              <a:ea typeface="Avenir Next" charset="0"/>
              <a:cs typeface="Avenir Next" charset="0"/>
            </a:endParaRPr>
          </a:p>
          <a:p>
            <a:endParaRPr lang="en-US" sz="1600" dirty="0">
              <a:solidFill>
                <a:srgbClr val="445469"/>
              </a:solidFill>
              <a:latin typeface="+mj-lt"/>
              <a:ea typeface="Avenir Next" charset="0"/>
              <a:cs typeface="Avenir Next" charset="0"/>
            </a:endParaRPr>
          </a:p>
          <a:p>
            <a:endParaRPr lang="en-US" sz="1600" dirty="0">
              <a:solidFill>
                <a:srgbClr val="445469"/>
              </a:solidFill>
              <a:latin typeface="+mj-lt"/>
              <a:ea typeface="Avenir Next" charset="0"/>
              <a:cs typeface="Avenir Next" charset="0"/>
            </a:endParaRPr>
          </a:p>
          <a:p>
            <a:endParaRPr lang="en-US" sz="1600" dirty="0">
              <a:solidFill>
                <a:srgbClr val="445469"/>
              </a:solidFill>
              <a:latin typeface="+mj-lt"/>
              <a:ea typeface="Avenir Next" charset="0"/>
              <a:cs typeface="Avenir Next" charset="0"/>
            </a:endParaRPr>
          </a:p>
          <a:p>
            <a:r>
              <a:rPr lang="en-US" sz="1600" dirty="0">
                <a:solidFill>
                  <a:srgbClr val="445469"/>
                </a:solidFill>
                <a:latin typeface="+mj-lt"/>
                <a:ea typeface="Avenir Next" charset="0"/>
                <a:cs typeface="Avenir Next" charset="0"/>
              </a:rPr>
              <a:t>Knowledge of Programs and Software:</a:t>
            </a:r>
            <a:endParaRPr lang="ru-RU" sz="1600" dirty="0">
              <a:solidFill>
                <a:srgbClr val="445469"/>
              </a:solidFill>
              <a:latin typeface="+mj-lt"/>
              <a:ea typeface="Avenir Next" charset="0"/>
              <a:cs typeface="Avenir Next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81" y="747310"/>
            <a:ext cx="1390863" cy="2387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3"/>
          <p:cNvSpPr txBox="1">
            <a:spLocks/>
          </p:cNvSpPr>
          <p:nvPr/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876267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ru-RU" dirty="0"/>
              <a:t>5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Verification</a:t>
            </a:r>
            <a:r>
              <a:rPr lang="ru-RU" dirty="0"/>
              <a:t> </a:t>
            </a:r>
            <a:r>
              <a:rPr lang="en-US" dirty="0"/>
              <a:t>Action – Global Assert</a:t>
            </a:r>
          </a:p>
        </p:txBody>
      </p:sp>
    </p:spTree>
    <p:extLst>
      <p:ext uri="{BB962C8B-B14F-4D97-AF65-F5344CB8AC3E}">
        <p14:creationId xmlns:p14="http://schemas.microsoft.com/office/powerpoint/2010/main" val="192895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3"/>
          <p:cNvSpPr txBox="1"/>
          <p:nvPr/>
        </p:nvSpPr>
        <p:spPr>
          <a:xfrm>
            <a:off x="285840" y="94230"/>
            <a:ext cx="308988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52" name="TextShape 4"/>
          <p:cNvSpPr txBox="1"/>
          <p:nvPr/>
        </p:nvSpPr>
        <p:spPr>
          <a:xfrm>
            <a:off x="3348000" y="94230"/>
            <a:ext cx="372420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53" name="TextShape 5"/>
          <p:cNvSpPr txBox="1"/>
          <p:nvPr/>
        </p:nvSpPr>
        <p:spPr>
          <a:xfrm>
            <a:off x="0" y="5036310"/>
            <a:ext cx="1139760" cy="1069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800" strike="noStrike" spc="-1" dirty="0">
                <a:solidFill>
                  <a:srgbClr val="B4B4B4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28 September 2016</a:t>
            </a:r>
            <a:endParaRPr lang="ru-RU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221776" y="77591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/>
              <a:t>Должны быть настроены: </a:t>
            </a:r>
            <a:br>
              <a:rPr lang="ru-RU" sz="1200" dirty="0"/>
            </a:br>
            <a:r>
              <a:rPr lang="en-US" sz="1200" dirty="0"/>
              <a:t>hibernate.cfg.xml </a:t>
            </a:r>
            <a:br>
              <a:rPr lang="en-US" sz="1200" dirty="0"/>
            </a:br>
            <a:r>
              <a:rPr lang="en-US" sz="1200" dirty="0"/>
              <a:t>ships.hbm.xml </a:t>
            </a:r>
            <a:endParaRPr lang="ru-RU" sz="1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66590" y="589248"/>
            <a:ext cx="7259180" cy="43858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@Entity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@Table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Ship {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@Id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classValue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long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launched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Ship() {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super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();}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Ship(String name) {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name 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name;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Ship(String name, String classValue,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long 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launched) {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name 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name;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classValue 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classValue;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launched 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launched;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getName() {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;}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setName(String name) {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name 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name;}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...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@Override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toString() {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"Ships{name='" 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name 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\'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 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", classValue='" 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classValue 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\'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 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", launched=" 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launched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9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9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91863" y="1282644"/>
            <a:ext cx="5636343" cy="1046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 Usage 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Ship ship1 = (Ship)</a:t>
            </a:r>
            <a:r>
              <a:rPr kumimoji="0" lang="ru-RU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session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.load(Ship.</a:t>
            </a:r>
            <a:r>
              <a:rPr kumimoji="0" 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"California"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.println(</a:t>
            </a:r>
            <a:r>
              <a:rPr kumimoji="0" 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"Ships 1. Name:"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ship1.getName());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.println(</a:t>
            </a:r>
            <a:r>
              <a:rPr kumimoji="0" 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"Ships 1. ClassValue:"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ship1.getClassValue());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.println(</a:t>
            </a:r>
            <a:r>
              <a:rPr kumimoji="0" 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"Ships 1. Launched:"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ship1.getLaunched());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en-US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Verification</a:t>
            </a:r>
            <a:r>
              <a:rPr lang="ru-RU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Action: </a:t>
            </a:r>
            <a:r>
              <a:rPr lang="pl-PL" dirty="0">
                <a:solidFill>
                  <a:schemeClr val="accent1"/>
                </a:solidFill>
              </a:rPr>
              <a:t>Hibernate Entity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34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5840" y="728732"/>
            <a:ext cx="8858160" cy="42473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junit.framework.Assert;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/**</a:t>
            </a:r>
            <a:br>
              <a:rPr kumimoji="0" lang="ru-RU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* Created by aepifanov on 13.09.2016.</a:t>
            </a:r>
            <a:br>
              <a:rPr kumimoji="0" lang="ru-RU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*/</a:t>
            </a:r>
            <a:br>
              <a:rPr kumimoji="0" lang="ru-RU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ShipAction {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final 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Ship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actualShip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ShipAction(Ship actual) {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actualShip 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actual;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verifyName(String expectedName) {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Assert.</a:t>
            </a:r>
            <a:r>
              <a:rPr kumimoji="0" lang="ru-RU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assertEquals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(expectedName,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actualShip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.getName(),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"Name is incorrect."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verifyClass(String expectedClass) {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Assert.</a:t>
            </a:r>
            <a:r>
              <a:rPr kumimoji="0" lang="ru-RU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assertEquals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(expectedClass,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actualShip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.getClassValue(),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"Class is incorrect."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//verify for </a:t>
            </a:r>
            <a:r>
              <a:rPr lang="ru-RU" sz="9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Launched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verify(Ship expected) {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verifyName(expected.getName());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verifyClass(expected.getClassValue());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verifyLaunched(expected.getLaunched());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6" name="TextShape 3"/>
          <p:cNvSpPr txBox="1"/>
          <p:nvPr/>
        </p:nvSpPr>
        <p:spPr>
          <a:xfrm>
            <a:off x="285840" y="94230"/>
            <a:ext cx="308988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57" name="TextShape 4"/>
          <p:cNvSpPr txBox="1"/>
          <p:nvPr/>
        </p:nvSpPr>
        <p:spPr>
          <a:xfrm>
            <a:off x="3348000" y="94230"/>
            <a:ext cx="372420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58" name="TextShape 5"/>
          <p:cNvSpPr txBox="1"/>
          <p:nvPr/>
        </p:nvSpPr>
        <p:spPr>
          <a:xfrm>
            <a:off x="0" y="5036310"/>
            <a:ext cx="1139760" cy="1069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800" strike="noStrike" spc="-1" dirty="0">
                <a:solidFill>
                  <a:srgbClr val="B4B4B4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28 September 2016</a:t>
            </a:r>
            <a:endParaRPr lang="ru-RU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en-US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Verification</a:t>
            </a:r>
            <a:r>
              <a:rPr lang="ru-RU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Action: </a:t>
            </a:r>
            <a:r>
              <a:rPr lang="pl-PL" dirty="0">
                <a:solidFill>
                  <a:schemeClr val="accent1"/>
                </a:solidFill>
              </a:rPr>
              <a:t>Hibernate Entity</a:t>
            </a:r>
            <a:r>
              <a:rPr lang="en-US" dirty="0">
                <a:solidFill>
                  <a:schemeClr val="accent1"/>
                </a:solidFill>
              </a:rPr>
              <a:t> – Verify action</a:t>
            </a:r>
          </a:p>
        </p:txBody>
      </p:sp>
    </p:spTree>
    <p:extLst>
      <p:ext uri="{BB962C8B-B14F-4D97-AF65-F5344CB8AC3E}">
        <p14:creationId xmlns:p14="http://schemas.microsoft.com/office/powerpoint/2010/main" val="544215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3"/>
          <p:cNvSpPr txBox="1"/>
          <p:nvPr/>
        </p:nvSpPr>
        <p:spPr>
          <a:xfrm>
            <a:off x="285840" y="94230"/>
            <a:ext cx="308988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57" name="TextShape 4"/>
          <p:cNvSpPr txBox="1"/>
          <p:nvPr/>
        </p:nvSpPr>
        <p:spPr>
          <a:xfrm>
            <a:off x="3348000" y="94230"/>
            <a:ext cx="372420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58" name="TextShape 5"/>
          <p:cNvSpPr txBox="1"/>
          <p:nvPr/>
        </p:nvSpPr>
        <p:spPr>
          <a:xfrm>
            <a:off x="0" y="5036310"/>
            <a:ext cx="1139760" cy="1069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800" strike="noStrike" spc="-1" dirty="0">
                <a:solidFill>
                  <a:srgbClr val="B4B4B4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28 September 2016</a:t>
            </a:r>
            <a:endParaRPr lang="ru-RU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5840" y="888291"/>
            <a:ext cx="82296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80"/>
                </a:solidFill>
              </a:rPr>
              <a:t>private </a:t>
            </a:r>
            <a:r>
              <a:rPr lang="en-US" sz="1200" dirty="0"/>
              <a:t>Session </a:t>
            </a:r>
            <a:r>
              <a:rPr lang="en-US" sz="1200" b="1" dirty="0" err="1">
                <a:solidFill>
                  <a:srgbClr val="660E7A"/>
                </a:solidFill>
              </a:rPr>
              <a:t>session</a:t>
            </a:r>
            <a:r>
              <a:rPr lang="en-US" sz="1200" dirty="0"/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Ship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ships_list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2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session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.createQuery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"FROM </a:t>
            </a:r>
            <a:r>
              <a:rPr lang="ru-RU" sz="12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Ships</a:t>
            </a:r>
            <a:r>
              <a:rPr lang="ru-RU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ru-RU" sz="18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Ship ship1 = (Ship)</a:t>
            </a:r>
            <a:r>
              <a:rPr kumimoji="0" 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session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.load(Ship.</a:t>
            </a:r>
            <a:r>
              <a:rPr kumimoji="0" 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"California"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.println(</a:t>
            </a:r>
            <a:r>
              <a:rPr kumimoji="0" 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"Ships 1. Name:"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ship1.getName());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.println(</a:t>
            </a:r>
            <a:r>
              <a:rPr kumimoji="0" 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"Ships 1. ClassValue:"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ship1.getClassValue());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.println(</a:t>
            </a:r>
            <a:r>
              <a:rPr kumimoji="0" 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"Ships 1. Launched:"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ship1.getLaunched());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Ship expected = </a:t>
            </a:r>
            <a:r>
              <a:rPr kumimoji="0" 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Ship();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expected.setName(</a:t>
            </a:r>
            <a:r>
              <a:rPr kumimoji="0" 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"California"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expected.setClassValue(</a:t>
            </a:r>
            <a:r>
              <a:rPr kumimoji="0" 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"Big"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expected.setLaunched(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120000L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Usages</a:t>
            </a:r>
            <a:br>
              <a:rPr kumimoji="0" 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ShipAction shipAction = </a:t>
            </a:r>
            <a:r>
              <a:rPr kumimoji="0" 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ShipAction(ship1);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shipAction.verify(expected);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Usages for one field</a:t>
            </a:r>
            <a:br>
              <a:rPr kumimoji="0" 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shipAction.verifyClass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expected.getClassValue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6917" y="61503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en-US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Verification</a:t>
            </a:r>
            <a:r>
              <a:rPr lang="ru-RU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Action: </a:t>
            </a:r>
            <a:r>
              <a:rPr lang="pl-PL" dirty="0">
                <a:solidFill>
                  <a:schemeClr val="accent1"/>
                </a:solidFill>
              </a:rPr>
              <a:t>Hibernate Entity</a:t>
            </a:r>
            <a:r>
              <a:rPr lang="en-US" dirty="0">
                <a:solidFill>
                  <a:schemeClr val="accent1"/>
                </a:solidFill>
              </a:rPr>
              <a:t> – Verify action – USAGE</a:t>
            </a:r>
          </a:p>
        </p:txBody>
      </p:sp>
    </p:spTree>
    <p:extLst>
      <p:ext uri="{BB962C8B-B14F-4D97-AF65-F5344CB8AC3E}">
        <p14:creationId xmlns:p14="http://schemas.microsoft.com/office/powerpoint/2010/main" val="3800407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2"/>
          <p:cNvSpPr txBox="1"/>
          <p:nvPr/>
        </p:nvSpPr>
        <p:spPr>
          <a:xfrm>
            <a:off x="285840" y="774630"/>
            <a:ext cx="8705520" cy="111294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56" name="TextShape 3"/>
          <p:cNvSpPr txBox="1"/>
          <p:nvPr/>
        </p:nvSpPr>
        <p:spPr>
          <a:xfrm>
            <a:off x="285840" y="94230"/>
            <a:ext cx="308988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57" name="TextShape 4"/>
          <p:cNvSpPr txBox="1"/>
          <p:nvPr/>
        </p:nvSpPr>
        <p:spPr>
          <a:xfrm>
            <a:off x="3348000" y="94230"/>
            <a:ext cx="372420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58" name="TextShape 5"/>
          <p:cNvSpPr txBox="1"/>
          <p:nvPr/>
        </p:nvSpPr>
        <p:spPr>
          <a:xfrm>
            <a:off x="0" y="5036310"/>
            <a:ext cx="1139760" cy="1069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800" strike="noStrike" spc="-1" dirty="0">
                <a:solidFill>
                  <a:srgbClr val="B4B4B4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28 September 2016</a:t>
            </a:r>
            <a:endParaRPr lang="ru-RU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77654" y="757583"/>
            <a:ext cx="6717506" cy="23083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EmailPageActions extends EmailPage {</a:t>
            </a:r>
            <a:b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Logger logger = </a:t>
            </a:r>
            <a:r>
              <a:rPr lang="en-US" sz="9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LoggerFactory.getLogger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EmailPageActions.class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verify(Email expectedEmail)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(expectedEmail.getTypeEmail() != 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	Assert.assertEquals(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expectedEmail.getTypeEmail()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emailTypeSelect.getText()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"Type of email is incorrect."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(expectedEmail.getEmail() != 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	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Assert.assertEquals(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expectedEmail.getEmail()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emailTextBox.getText()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"Email is incorrect."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en-US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Verification</a:t>
            </a:r>
            <a:r>
              <a:rPr lang="ru-RU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Action: </a:t>
            </a:r>
            <a:r>
              <a:rPr lang="en-US" dirty="0">
                <a:solidFill>
                  <a:schemeClr val="accent1"/>
                </a:solidFill>
              </a:rPr>
              <a:t>page object – verify action</a:t>
            </a:r>
          </a:p>
        </p:txBody>
      </p:sp>
    </p:spTree>
    <p:extLst>
      <p:ext uri="{BB962C8B-B14F-4D97-AF65-F5344CB8AC3E}">
        <p14:creationId xmlns:p14="http://schemas.microsoft.com/office/powerpoint/2010/main" val="2313356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2"/>
          <p:cNvSpPr txBox="1"/>
          <p:nvPr/>
        </p:nvSpPr>
        <p:spPr>
          <a:xfrm>
            <a:off x="285840" y="774630"/>
            <a:ext cx="8705520" cy="111294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56" name="TextShape 3"/>
          <p:cNvSpPr txBox="1"/>
          <p:nvPr/>
        </p:nvSpPr>
        <p:spPr>
          <a:xfrm>
            <a:off x="285840" y="94230"/>
            <a:ext cx="308988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57" name="TextShape 4"/>
          <p:cNvSpPr txBox="1"/>
          <p:nvPr/>
        </p:nvSpPr>
        <p:spPr>
          <a:xfrm>
            <a:off x="3348000" y="94230"/>
            <a:ext cx="372420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58" name="TextShape 5"/>
          <p:cNvSpPr txBox="1"/>
          <p:nvPr/>
        </p:nvSpPr>
        <p:spPr>
          <a:xfrm>
            <a:off x="0" y="5036310"/>
            <a:ext cx="1139760" cy="1069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800" strike="noStrike" spc="-1" dirty="0">
                <a:solidFill>
                  <a:srgbClr val="B4B4B4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28 September 2016</a:t>
            </a:r>
            <a:endParaRPr lang="ru-RU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224313" y="856267"/>
            <a:ext cx="7894075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Verify + Logging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EmailPageActions extends EmailPage {</a:t>
            </a:r>
            <a:b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Logger logger = </a:t>
            </a:r>
            <a:r>
              <a:rPr lang="en-US" sz="9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LoggerFactory.getLogger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EmailPageActions.class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verify(Email expectedEmail)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       logger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.info(</a:t>
            </a:r>
            <a:r>
              <a:rPr lang="en-US" sz="9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"AssertEquals." 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“ Expected = " 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 expectedEmail.getTypeEmail() +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", Actual = " 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 emailTypeSelect.getText())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Assert.assertEquals(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expectedEmail.getTypeEmail()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emailTypeSelect.getText()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"Type of email is incorrect."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       logger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.info(</a:t>
            </a:r>
            <a:r>
              <a:rPr lang="en-US" sz="9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"AssertEquals." 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“ Expected = " 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 expectedEmail.getEmail() +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", Actual = " 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 emailTextBox.getText())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Assert.assertEquals(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expectedEmail.getEmail()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emailTextBox.getText()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"Email is incorrect."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en-US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Verification</a:t>
            </a:r>
            <a:r>
              <a:rPr lang="ru-RU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Action: </a:t>
            </a:r>
            <a:r>
              <a:rPr lang="en-US" dirty="0">
                <a:solidFill>
                  <a:schemeClr val="accent1"/>
                </a:solidFill>
              </a:rPr>
              <a:t>page object – verify action + logging</a:t>
            </a:r>
          </a:p>
        </p:txBody>
      </p:sp>
    </p:spTree>
    <p:extLst>
      <p:ext uri="{BB962C8B-B14F-4D97-AF65-F5344CB8AC3E}">
        <p14:creationId xmlns:p14="http://schemas.microsoft.com/office/powerpoint/2010/main" val="1139575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0" y="4605414"/>
            <a:ext cx="8723520" cy="41526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VerifyAction</a:t>
            </a:r>
            <a:endParaRPr lang="pl-PL" sz="3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285840" y="774630"/>
            <a:ext cx="8705520" cy="111294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70" name="TextShape 3"/>
          <p:cNvSpPr txBox="1"/>
          <p:nvPr/>
        </p:nvSpPr>
        <p:spPr>
          <a:xfrm>
            <a:off x="285840" y="94230"/>
            <a:ext cx="308988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71" name="TextShape 4"/>
          <p:cNvSpPr txBox="1"/>
          <p:nvPr/>
        </p:nvSpPr>
        <p:spPr>
          <a:xfrm>
            <a:off x="3348000" y="94230"/>
            <a:ext cx="372420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72" name="TextShape 5"/>
          <p:cNvSpPr txBox="1"/>
          <p:nvPr/>
        </p:nvSpPr>
        <p:spPr>
          <a:xfrm>
            <a:off x="0" y="5036310"/>
            <a:ext cx="1139760" cy="1069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800" strike="noStrike" spc="-1" dirty="0">
                <a:solidFill>
                  <a:srgbClr val="B4B4B4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28 September 2016</a:t>
            </a:r>
            <a:endParaRPr lang="ru-RU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39187"/>
              </p:ext>
            </p:extLst>
          </p:nvPr>
        </p:nvGraphicFramePr>
        <p:xfrm>
          <a:off x="327720" y="820969"/>
          <a:ext cx="8663640" cy="3685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1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1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+</a:t>
                      </a:r>
                      <a:endParaRPr lang="ru-RU" sz="17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</a:t>
                      </a:r>
                      <a:endParaRPr lang="ru-RU" sz="17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Решения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7757">
                <a:tc>
                  <a:txBody>
                    <a:bodyPr/>
                    <a:lstStyle/>
                    <a:p>
                      <a:pPr marL="171450" lvl="0" indent="-1714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Выделение проверки в отдельный класс</a:t>
                      </a:r>
                    </a:p>
                    <a:p>
                      <a:pPr marL="0" lvl="0" indent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None/>
                      </a:pP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=&gt;</a:t>
                      </a:r>
                      <a:r>
                        <a:rPr lang="en-US" sz="900" b="1" dirty="0" err="1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легкая</a:t>
                      </a:r>
                      <a:r>
                        <a:rPr lang="en-US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  <a:r>
                        <a:rPr lang="en-US" sz="900" b="1" dirty="0" err="1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читаемость</a:t>
                      </a: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ru-RU" sz="900" b="1" dirty="0" err="1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поддерживаемость</a:t>
                      </a: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и т. д.</a:t>
                      </a: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lvl="0" indent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None/>
                      </a:pPr>
                      <a:endParaRPr lang="en-US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indent="-1714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00" b="1" dirty="0" err="1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Кастомизация</a:t>
                      </a:r>
                      <a:r>
                        <a:rPr lang="ru-RU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действий проверок</a:t>
                      </a:r>
                      <a:endParaRPr lang="en-US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ru-R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Дополнительное время на написание кода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При слишком большом количестве элементов – разрастание класса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Динамические элементы в большом количестве ведут к разрастанию класса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ru-RU" sz="900" b="1" dirty="0" err="1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Переиспользование</a:t>
                      </a: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элементов из одного </a:t>
                      </a:r>
                      <a:r>
                        <a:rPr lang="en-US" sz="900" b="1" dirty="0" err="1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PageObject</a:t>
                      </a:r>
                      <a:r>
                        <a:rPr lang="en-US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 другом изначально не предусмотрено</a:t>
                      </a:r>
                      <a:r>
                        <a:rPr lang="en-US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- </a:t>
                      </a: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можно</a:t>
                      </a:r>
                      <a:r>
                        <a:rPr lang="ru-RU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делать в </a:t>
                      </a:r>
                      <a:r>
                        <a:rPr lang="en-US" sz="900" b="1" dirty="0" err="1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htmlelements</a:t>
                      </a: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en-US" sz="9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ru-R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r>
                        <a:rPr lang="en-US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 </a:t>
                      </a:r>
                      <a:r>
                        <a:rPr lang="en-US" sz="900" b="1" dirty="0" err="1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htmlelements</a:t>
                      </a: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r>
                        <a:rPr lang="en-US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lang="en-US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инкапсуляция</a:t>
                      </a:r>
                      <a:r>
                        <a:rPr lang="ru-RU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lvl="0" indent="-1714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en-US" sz="9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ru-R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itle 2"/>
          <p:cNvSpPr txBox="1">
            <a:spLocks/>
          </p:cNvSpPr>
          <p:nvPr/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en-US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Verification</a:t>
            </a:r>
            <a:r>
              <a:rPr lang="ru-RU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Action: </a:t>
            </a:r>
            <a:r>
              <a:rPr lang="en-US" dirty="0">
                <a:solidFill>
                  <a:schemeClr val="accent1"/>
                </a:solidFill>
              </a:rPr>
              <a:t>plus VS minus</a:t>
            </a:r>
          </a:p>
        </p:txBody>
      </p:sp>
    </p:spTree>
    <p:extLst>
      <p:ext uri="{BB962C8B-B14F-4D97-AF65-F5344CB8AC3E}">
        <p14:creationId xmlns:p14="http://schemas.microsoft.com/office/powerpoint/2010/main" val="3212967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6:</a:t>
            </a:r>
            <a:br>
              <a:rPr lang="en-US" dirty="0"/>
            </a:br>
            <a:r>
              <a:rPr lang="en-US" dirty="0" err="1"/>
              <a:t>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35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2"/>
          <p:cNvSpPr txBox="1"/>
          <p:nvPr/>
        </p:nvSpPr>
        <p:spPr>
          <a:xfrm>
            <a:off x="285840" y="774630"/>
            <a:ext cx="8705520" cy="111294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56" name="TextShape 3"/>
          <p:cNvSpPr txBox="1"/>
          <p:nvPr/>
        </p:nvSpPr>
        <p:spPr>
          <a:xfrm>
            <a:off x="285840" y="94230"/>
            <a:ext cx="308988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57" name="TextShape 4"/>
          <p:cNvSpPr txBox="1"/>
          <p:nvPr/>
        </p:nvSpPr>
        <p:spPr>
          <a:xfrm>
            <a:off x="3348000" y="94230"/>
            <a:ext cx="372420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58" name="TextShape 5"/>
          <p:cNvSpPr txBox="1"/>
          <p:nvPr/>
        </p:nvSpPr>
        <p:spPr>
          <a:xfrm>
            <a:off x="0" y="5036310"/>
            <a:ext cx="1139760" cy="1069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800" strike="noStrike" spc="-1" dirty="0">
                <a:solidFill>
                  <a:srgbClr val="B4B4B4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28 September 2016</a:t>
            </a:r>
            <a:endParaRPr lang="ru-RU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40742" y="650811"/>
            <a:ext cx="8768619" cy="41088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9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AssertWithLogging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final static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Logger </a:t>
            </a:r>
            <a:r>
              <a:rPr kumimoji="0" 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logger</a:t>
            </a:r>
            <a:r>
              <a:rPr kumimoji="0" lang="en-U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9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LoggerFactory.getLogger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AssertWithLogging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/** </a:t>
            </a:r>
            <a:r>
              <a:rPr kumimoji="0" 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?? </a:t>
            </a:r>
            <a:r>
              <a:rPr kumimoji="0" 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b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*</a:t>
            </a:r>
            <a:b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* </a:t>
            </a:r>
            <a:r>
              <a:rPr kumimoji="0" lang="en-US" sz="9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US" sz="9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param</a:t>
            </a:r>
            <a:r>
              <a:rPr kumimoji="0" lang="en-US" sz="9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9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itchFamily="49" charset="0"/>
                <a:cs typeface="Courier New" pitchFamily="49" charset="0"/>
              </a:rPr>
              <a:t>actual</a:t>
            </a:r>
            <a:br>
              <a:rPr kumimoji="0" lang="en-US" sz="9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* </a:t>
            </a:r>
            <a:r>
              <a:rPr kumimoji="0" lang="en-US" sz="9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US" sz="9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param</a:t>
            </a:r>
            <a:r>
              <a:rPr kumimoji="0" lang="en-US" sz="9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9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itchFamily="49" charset="0"/>
                <a:cs typeface="Courier New" pitchFamily="49" charset="0"/>
              </a:rPr>
              <a:t>expected</a:t>
            </a:r>
            <a:br>
              <a:rPr kumimoji="0" lang="en-US" sz="9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* </a:t>
            </a:r>
            <a:r>
              <a:rPr kumimoji="0" lang="en-US" sz="9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US" sz="9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param</a:t>
            </a:r>
            <a:r>
              <a:rPr kumimoji="0" lang="en-US" sz="9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9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itchFamily="49" charset="0"/>
                <a:cs typeface="Courier New" pitchFamily="49" charset="0"/>
              </a:rPr>
              <a:t>message</a:t>
            </a:r>
            <a:br>
              <a:rPr kumimoji="0" lang="en-US" sz="9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*/</a:t>
            </a:r>
            <a:b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assertEquals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actual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expected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message) 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logger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.info(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AssertEquals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. Expected = "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expected +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", Actual = "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actual)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Assert.</a:t>
            </a:r>
            <a:r>
              <a:rPr kumimoji="0" lang="en-U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assertEquals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(actual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expected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message + 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ExceptionUtils.</a:t>
            </a:r>
            <a:r>
              <a:rPr kumimoji="0" lang="en-U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getStackTrace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Exception()))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/** string ?? string</a:t>
            </a:r>
            <a:br>
              <a:rPr lang="en-US" sz="9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 *</a:t>
            </a:r>
            <a:br>
              <a:rPr lang="en-US" sz="9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b="1" i="1" dirty="0">
                <a:solidFill>
                  <a:srgbClr val="3D3D3D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9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900" b="1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900" b="1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900" b="1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b="1" i="1" dirty="0">
                <a:solidFill>
                  <a:srgbClr val="3D3D3D"/>
                </a:solidFill>
                <a:latin typeface="Courier New" pitchFamily="49" charset="0"/>
                <a:cs typeface="Courier New" pitchFamily="49" charset="0"/>
              </a:rPr>
              <a:t>actual</a:t>
            </a:r>
            <a:br>
              <a:rPr lang="en-US" sz="900" b="1" i="1" dirty="0">
                <a:solidFill>
                  <a:srgbClr val="3D3D3D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b="1" i="1" dirty="0">
                <a:solidFill>
                  <a:srgbClr val="3D3D3D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9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900" b="1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900" b="1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900" b="1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b="1" i="1" dirty="0">
                <a:solidFill>
                  <a:srgbClr val="3D3D3D"/>
                </a:solidFill>
                <a:latin typeface="Courier New" pitchFamily="49" charset="0"/>
                <a:cs typeface="Courier New" pitchFamily="49" charset="0"/>
              </a:rPr>
              <a:t>expected</a:t>
            </a:r>
            <a:br>
              <a:rPr lang="en-US" sz="900" b="1" i="1" dirty="0">
                <a:solidFill>
                  <a:srgbClr val="3D3D3D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b="1" i="1" dirty="0">
                <a:solidFill>
                  <a:srgbClr val="3D3D3D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9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900" b="1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900" b="1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900" b="1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b="1" i="1" dirty="0">
                <a:solidFill>
                  <a:srgbClr val="3D3D3D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br>
              <a:rPr lang="en-US" sz="900" b="1" i="1" dirty="0">
                <a:solidFill>
                  <a:srgbClr val="3D3D3D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b="1" i="1" dirty="0">
                <a:solidFill>
                  <a:srgbClr val="3D3D3D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9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*/</a:t>
            </a:r>
            <a:br>
              <a:rPr lang="en-US" sz="9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9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actual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expected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message) {</a:t>
            </a:r>
            <a:b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9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logger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.info(</a:t>
            </a:r>
            <a:r>
              <a:rPr lang="en-US" sz="9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9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9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. Expected = " 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 expected +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9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", Actual = " 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 actual)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Assert.</a:t>
            </a:r>
            <a:r>
              <a:rPr lang="en-US" sz="9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(actual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expected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message + </a:t>
            </a:r>
            <a:r>
              <a:rPr lang="en-US" sz="9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ExceptionUtils.</a:t>
            </a:r>
            <a:r>
              <a:rPr lang="en-US" sz="9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getStackTrace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Exception()))</a:t>
            </a: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en-US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Logging: </a:t>
            </a:r>
            <a:r>
              <a:rPr lang="en-US" dirty="0">
                <a:solidFill>
                  <a:schemeClr val="accent1"/>
                </a:solidFill>
              </a:rPr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1416060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2"/>
          <p:cNvSpPr txBox="1"/>
          <p:nvPr/>
        </p:nvSpPr>
        <p:spPr>
          <a:xfrm>
            <a:off x="285840" y="774630"/>
            <a:ext cx="8705520" cy="111294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56" name="TextShape 3"/>
          <p:cNvSpPr txBox="1"/>
          <p:nvPr/>
        </p:nvSpPr>
        <p:spPr>
          <a:xfrm>
            <a:off x="285840" y="94230"/>
            <a:ext cx="308988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57" name="TextShape 4"/>
          <p:cNvSpPr txBox="1"/>
          <p:nvPr/>
        </p:nvSpPr>
        <p:spPr>
          <a:xfrm>
            <a:off x="3348000" y="94230"/>
            <a:ext cx="372420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58" name="TextShape 5"/>
          <p:cNvSpPr txBox="1"/>
          <p:nvPr/>
        </p:nvSpPr>
        <p:spPr>
          <a:xfrm>
            <a:off x="0" y="5036310"/>
            <a:ext cx="1139760" cy="1069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800" strike="noStrike" spc="-1" dirty="0">
                <a:solidFill>
                  <a:srgbClr val="B4B4B4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28 September 2016</a:t>
            </a:r>
            <a:endParaRPr lang="ru-RU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77654" y="763088"/>
            <a:ext cx="6717506" cy="258532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Использование </a:t>
            </a:r>
            <a:r>
              <a:rPr lang="en-US" sz="9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AssertLogging.assertEquals</a:t>
            </a:r>
            <a:r>
              <a:rPr lang="ru-RU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lang="ru-RU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на примере </a:t>
            </a:r>
            <a:r>
              <a:rPr lang="en-US" sz="9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PageActions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EmailPageActions extends EmailPage {</a:t>
            </a:r>
            <a:b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Logger logger = </a:t>
            </a:r>
            <a:r>
              <a:rPr lang="en-US" sz="9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LoggerFactory.getLogger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EmailPageActions.class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verify(Email expectedEmail)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(expectedEmail.getTypeEmail() != 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AssertLogging.assertEquals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expectedEmail.getTypeEmail()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emailTypeSelect.getText()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"Type of email is incorrect."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(expectedEmail.getEmail() != </a:t>
            </a:r>
            <a:r>
              <a:rPr lang="en-US" sz="9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	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AssertLogging.assertEquals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expectedEmail.getEmail()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emailTextBox.getText()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"Email is incorrect."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en-US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Logging: </a:t>
            </a:r>
            <a:r>
              <a:rPr lang="en-US" dirty="0">
                <a:solidFill>
                  <a:schemeClr val="accent1"/>
                </a:solidFill>
              </a:rPr>
              <a:t>usages</a:t>
            </a:r>
          </a:p>
        </p:txBody>
      </p:sp>
    </p:spTree>
    <p:extLst>
      <p:ext uri="{BB962C8B-B14F-4D97-AF65-F5344CB8AC3E}">
        <p14:creationId xmlns:p14="http://schemas.microsoft.com/office/powerpoint/2010/main" val="4282821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285840" y="234374"/>
            <a:ext cx="8723520" cy="41526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/>
          <a:lstStyle/>
          <a:p>
            <a:pPr marL="108000">
              <a:buClr>
                <a:srgbClr val="000000"/>
              </a:buClr>
              <a:buSzPct val="45000"/>
            </a:pPr>
            <a:endParaRPr lang="pl-PL" sz="3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285840" y="774630"/>
            <a:ext cx="8705520" cy="2111445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/>
          <a:lstStyle/>
          <a:p>
            <a:pPr marL="270000" indent="-270000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BD392F"/>
              </a:buClr>
              <a:buSzPct val="45000"/>
              <a:buFont typeface="Wingdings" panose="05000000000000000000" pitchFamily="2" charset="2"/>
              <a:buChar char="w"/>
            </a:pPr>
            <a:r>
              <a:rPr lang="en-US" sz="1800" dirty="0">
                <a:solidFill>
                  <a:srgbClr val="445469"/>
                </a:solidFill>
                <a:latin typeface="+mj-lt"/>
                <a:ea typeface="Avenir Next" charset="0"/>
                <a:cs typeface="Avenir Next" charset="0"/>
              </a:rPr>
              <a:t>Autotesting – popular part of programming. Besides 24 patterns GOF we can use another patterns, which are specific for tests.</a:t>
            </a:r>
          </a:p>
          <a:p>
            <a:pPr marL="270000" indent="-270000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BD392F"/>
              </a:buClr>
              <a:buSzPct val="45000"/>
              <a:buFont typeface="Wingdings" panose="05000000000000000000" pitchFamily="2" charset="2"/>
              <a:buChar char="w"/>
            </a:pPr>
            <a:r>
              <a:rPr lang="en-US" sz="1800" dirty="0">
                <a:solidFill>
                  <a:srgbClr val="445469"/>
                </a:solidFill>
                <a:latin typeface="+mj-lt"/>
                <a:ea typeface="Avenir Next" charset="0"/>
                <a:cs typeface="Avenir Next" charset="0"/>
              </a:rPr>
              <a:t>This presentation is about several designs in programming , which can help you generate your tests more fast, understandable, and may be better.</a:t>
            </a:r>
          </a:p>
          <a:p>
            <a:pPr marL="270000" indent="-270000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BD392F"/>
              </a:buClr>
              <a:buSzPct val="45000"/>
              <a:buFont typeface="Wingdings" panose="05000000000000000000" pitchFamily="2" charset="2"/>
              <a:buChar char="w"/>
            </a:pPr>
            <a:r>
              <a:rPr lang="en-US" sz="1800" dirty="0">
                <a:solidFill>
                  <a:srgbClr val="445469"/>
                </a:solidFill>
                <a:latin typeface="+mj-lt"/>
                <a:ea typeface="Avenir Next" charset="0"/>
                <a:cs typeface="Avenir Next" charset="0"/>
              </a:rPr>
              <a:t>This designs are not constant and made in stone. It is developed now and your comments can help community of autotesters.</a:t>
            </a:r>
          </a:p>
          <a:p>
            <a:pPr marL="270000" indent="-270000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BD392F"/>
              </a:buClr>
              <a:buSzPct val="45000"/>
              <a:buFont typeface="Wingdings" panose="05000000000000000000" pitchFamily="2" charset="2"/>
              <a:buChar char="w"/>
            </a:pPr>
            <a:endParaRPr lang="en-US" sz="1800" dirty="0">
              <a:solidFill>
                <a:srgbClr val="445469"/>
              </a:solidFill>
              <a:latin typeface="+mj-lt"/>
              <a:ea typeface="Avenir Next" charset="0"/>
              <a:cs typeface="Avenir Next" charset="0"/>
            </a:endParaRPr>
          </a:p>
          <a:p>
            <a:pPr marL="270000" indent="-270000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BD392F"/>
              </a:buClr>
              <a:buSzPct val="45000"/>
              <a:buFont typeface="Wingdings" panose="05000000000000000000" pitchFamily="2" charset="2"/>
              <a:buChar char="w"/>
            </a:pPr>
            <a:r>
              <a:rPr lang="en-US" sz="1800" dirty="0">
                <a:solidFill>
                  <a:srgbClr val="445469"/>
                </a:solidFill>
                <a:latin typeface="+mj-lt"/>
                <a:ea typeface="Avenir Next" charset="0"/>
                <a:cs typeface="Avenir Next" charset="0"/>
              </a:rPr>
              <a:t>In this presentation you can find best design patterns and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+mj-lt"/>
                <a:ea typeface="Avenir Next" charset="0"/>
                <a:cs typeface="Avenir Next" charset="0"/>
              </a:rPr>
              <a:t> anti-patterns</a:t>
            </a:r>
            <a:r>
              <a:rPr lang="en-US" sz="1800" dirty="0">
                <a:solidFill>
                  <a:srgbClr val="445469"/>
                </a:solidFill>
                <a:latin typeface="+mj-lt"/>
                <a:ea typeface="Avenir Next" charset="0"/>
                <a:cs typeface="Avenir Next" charset="0"/>
              </a:rPr>
              <a:t>, which are worse, terrible or ill-smelling.</a:t>
            </a:r>
            <a:endParaRPr lang="pl-PL" sz="1800" dirty="0">
              <a:solidFill>
                <a:srgbClr val="445469"/>
              </a:solidFill>
              <a:latin typeface="+mj-lt"/>
              <a:ea typeface="Avenir Next" charset="0"/>
              <a:cs typeface="Avenir Next" charset="0"/>
            </a:endParaRPr>
          </a:p>
        </p:txBody>
      </p:sp>
      <p:sp>
        <p:nvSpPr>
          <p:cNvPr id="312" name="TextShape 3"/>
          <p:cNvSpPr txBox="1"/>
          <p:nvPr/>
        </p:nvSpPr>
        <p:spPr>
          <a:xfrm>
            <a:off x="285840" y="94230"/>
            <a:ext cx="308988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13" name="TextShape 4"/>
          <p:cNvSpPr txBox="1"/>
          <p:nvPr/>
        </p:nvSpPr>
        <p:spPr>
          <a:xfrm>
            <a:off x="3348000" y="94230"/>
            <a:ext cx="372420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14" name="TextShape 5"/>
          <p:cNvSpPr txBox="1"/>
          <p:nvPr/>
        </p:nvSpPr>
        <p:spPr>
          <a:xfrm>
            <a:off x="0" y="5036310"/>
            <a:ext cx="1139760" cy="1069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800" strike="noStrike" spc="-1" dirty="0">
                <a:solidFill>
                  <a:srgbClr val="B4B4B4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28 September 2016</a:t>
            </a:r>
            <a:endParaRPr lang="ru-RU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05418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2"/>
          <p:cNvSpPr txBox="1"/>
          <p:nvPr/>
        </p:nvSpPr>
        <p:spPr>
          <a:xfrm>
            <a:off x="285840" y="774630"/>
            <a:ext cx="8705520" cy="847194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/>
          <a:lstStyle/>
          <a:p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Логирования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 должно быть достаточно, но не избыточно.</a:t>
            </a:r>
            <a:endParaRPr lang="pl-PL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70" name="TextShape 3"/>
          <p:cNvSpPr txBox="1"/>
          <p:nvPr/>
        </p:nvSpPr>
        <p:spPr>
          <a:xfrm>
            <a:off x="285840" y="94230"/>
            <a:ext cx="308988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71" name="TextShape 4"/>
          <p:cNvSpPr txBox="1"/>
          <p:nvPr/>
        </p:nvSpPr>
        <p:spPr>
          <a:xfrm>
            <a:off x="3348000" y="94230"/>
            <a:ext cx="372420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72" name="TextShape 5"/>
          <p:cNvSpPr txBox="1"/>
          <p:nvPr/>
        </p:nvSpPr>
        <p:spPr>
          <a:xfrm>
            <a:off x="0" y="5036310"/>
            <a:ext cx="1139760" cy="1069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800" strike="noStrike" spc="-1" dirty="0">
                <a:solidFill>
                  <a:srgbClr val="B4B4B4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28 September 2016</a:t>
            </a:r>
            <a:endParaRPr lang="ru-RU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499413"/>
              </p:ext>
            </p:extLst>
          </p:nvPr>
        </p:nvGraphicFramePr>
        <p:xfrm>
          <a:off x="327720" y="1285789"/>
          <a:ext cx="8663640" cy="3033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8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8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38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+</a:t>
                      </a:r>
                      <a:endParaRPr lang="ru-RU" sz="17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</a:t>
                      </a:r>
                      <a:endParaRPr lang="ru-RU" sz="17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Решения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5691">
                <a:tc>
                  <a:txBody>
                    <a:bodyPr/>
                    <a:lstStyle/>
                    <a:p>
                      <a:pPr marL="171450" lvl="0" indent="-1714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lvl="0" indent="-1714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00" b="1" dirty="0" err="1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Логирование</a:t>
                      </a:r>
                      <a:r>
                        <a:rPr lang="ru-RU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всех проверок</a:t>
                      </a:r>
                      <a:endParaRPr lang="en-US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ru-R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Увеличение лога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en-US" sz="9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ru-R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Если вы абсолютно уверены в  производимых</a:t>
                      </a:r>
                      <a:r>
                        <a:rPr lang="ru-RU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действиях, можно не добавлять больше лога. </a:t>
                      </a: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ru-RU" sz="900" b="1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Можно разделить лог и проверки выводить в отдельный</a:t>
                      </a:r>
                      <a:r>
                        <a:rPr lang="ru-RU" sz="900" b="1" baseline="0" dirty="0">
                          <a:solidFill>
                            <a:srgbClr val="00008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лог, например.</a:t>
                      </a: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lvl="0" indent="-1714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ru-RU" sz="900" b="1" dirty="0">
                        <a:solidFill>
                          <a:srgbClr val="00008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en-US" sz="9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ru-R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itle 2"/>
          <p:cNvSpPr txBox="1">
            <a:spLocks/>
          </p:cNvSpPr>
          <p:nvPr/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en-US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logging: </a:t>
            </a:r>
            <a:r>
              <a:rPr lang="en-US" dirty="0">
                <a:solidFill>
                  <a:schemeClr val="accent1"/>
                </a:solidFill>
              </a:rPr>
              <a:t>plus VS minus</a:t>
            </a:r>
          </a:p>
        </p:txBody>
      </p:sp>
    </p:spTree>
    <p:extLst>
      <p:ext uri="{BB962C8B-B14F-4D97-AF65-F5344CB8AC3E}">
        <p14:creationId xmlns:p14="http://schemas.microsoft.com/office/powerpoint/2010/main" val="391671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7:</a:t>
            </a:r>
            <a:br>
              <a:rPr lang="en-US" dirty="0"/>
            </a:br>
            <a:r>
              <a:rPr lang="pl-PL" dirty="0"/>
              <a:t>Hard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17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Picture 366"/>
          <p:cNvPicPr/>
          <p:nvPr/>
        </p:nvPicPr>
        <p:blipFill>
          <a:blip r:embed="rId2" cstate="print"/>
          <a:stretch/>
        </p:blipFill>
        <p:spPr>
          <a:xfrm>
            <a:off x="5630779" y="2808539"/>
            <a:ext cx="3449294" cy="1570955"/>
          </a:xfrm>
          <a:prstGeom prst="rect">
            <a:avLst/>
          </a:prstGeom>
          <a:ln>
            <a:noFill/>
          </a:ln>
        </p:spPr>
      </p:pic>
      <p:sp>
        <p:nvSpPr>
          <p:cNvPr id="360" name="TextShape 2"/>
          <p:cNvSpPr txBox="1"/>
          <p:nvPr/>
        </p:nvSpPr>
        <p:spPr>
          <a:xfrm>
            <a:off x="285840" y="774630"/>
            <a:ext cx="8705520" cy="111294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/>
          <a:lstStyle/>
          <a:p>
            <a:pPr marL="432000" indent="-324000">
              <a:buClr>
                <a:srgbClr val="000000"/>
              </a:buClr>
              <a:buSzPct val="45000"/>
            </a:pPr>
            <a:r>
              <a:rPr lang="pl-PL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Many properties – Evil !</a:t>
            </a:r>
          </a:p>
        </p:txBody>
      </p:sp>
      <p:sp>
        <p:nvSpPr>
          <p:cNvPr id="361" name="TextShape 3"/>
          <p:cNvSpPr txBox="1"/>
          <p:nvPr/>
        </p:nvSpPr>
        <p:spPr>
          <a:xfrm>
            <a:off x="285840" y="94230"/>
            <a:ext cx="308988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62" name="TextShape 4"/>
          <p:cNvSpPr txBox="1"/>
          <p:nvPr/>
        </p:nvSpPr>
        <p:spPr>
          <a:xfrm>
            <a:off x="3348000" y="94230"/>
            <a:ext cx="372420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63" name="TextShape 5"/>
          <p:cNvSpPr txBox="1"/>
          <p:nvPr/>
        </p:nvSpPr>
        <p:spPr>
          <a:xfrm>
            <a:off x="0" y="5036310"/>
            <a:ext cx="1139760" cy="1069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800" strike="noStrike" spc="-1" dirty="0">
                <a:solidFill>
                  <a:srgbClr val="B4B4B4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28 September 2016</a:t>
            </a:r>
            <a:endParaRPr lang="ru-RU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64" name="Picture 363"/>
          <p:cNvPicPr/>
          <p:nvPr/>
        </p:nvPicPr>
        <p:blipFill>
          <a:blip r:embed="rId3" cstate="print"/>
          <a:stretch/>
        </p:blipFill>
        <p:spPr>
          <a:xfrm>
            <a:off x="3888606" y="639463"/>
            <a:ext cx="5102754" cy="2256827"/>
          </a:xfrm>
          <a:prstGeom prst="rect">
            <a:avLst/>
          </a:prstGeom>
          <a:ln>
            <a:noFill/>
          </a:ln>
        </p:spPr>
      </p:pic>
      <p:pic>
        <p:nvPicPr>
          <p:cNvPr id="365" name="Picture 364"/>
          <p:cNvPicPr/>
          <p:nvPr/>
        </p:nvPicPr>
        <p:blipFill>
          <a:blip r:embed="rId4" cstate="print"/>
          <a:stretch/>
        </p:blipFill>
        <p:spPr>
          <a:xfrm>
            <a:off x="205920" y="2754000"/>
            <a:ext cx="4645213" cy="2281230"/>
          </a:xfrm>
          <a:prstGeom prst="rect">
            <a:avLst/>
          </a:prstGeom>
          <a:ln>
            <a:noFill/>
          </a:ln>
        </p:spPr>
      </p:pic>
      <p:pic>
        <p:nvPicPr>
          <p:cNvPr id="366" name="Picture 365"/>
          <p:cNvPicPr/>
          <p:nvPr/>
        </p:nvPicPr>
        <p:blipFill>
          <a:blip r:embed="rId5" cstate="print"/>
          <a:stretch/>
        </p:blipFill>
        <p:spPr>
          <a:xfrm>
            <a:off x="888631" y="1211622"/>
            <a:ext cx="2932598" cy="1454576"/>
          </a:xfrm>
          <a:prstGeom prst="rect">
            <a:avLst/>
          </a:prstGeom>
          <a:ln>
            <a:noFill/>
          </a:ln>
        </p:spPr>
      </p:pic>
      <p:sp>
        <p:nvSpPr>
          <p:cNvPr id="11" name="Title 2"/>
          <p:cNvSpPr txBox="1">
            <a:spLocks/>
          </p:cNvSpPr>
          <p:nvPr/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pl-PL" dirty="0"/>
              <a:t>Hard Machine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62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7:</a:t>
            </a:r>
            <a:br>
              <a:rPr lang="en-US" dirty="0"/>
            </a:br>
            <a:r>
              <a:rPr lang="en-US" dirty="0"/>
              <a:t>Good luck !</a:t>
            </a:r>
          </a:p>
        </p:txBody>
      </p:sp>
    </p:spTree>
    <p:extLst>
      <p:ext uri="{BB962C8B-B14F-4D97-AF65-F5344CB8AC3E}">
        <p14:creationId xmlns:p14="http://schemas.microsoft.com/office/powerpoint/2010/main" val="11282369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3"/>
          <p:cNvSpPr txBox="1"/>
          <p:nvPr/>
        </p:nvSpPr>
        <p:spPr>
          <a:xfrm>
            <a:off x="285840" y="94230"/>
            <a:ext cx="308988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62" name="TextShape 4"/>
          <p:cNvSpPr txBox="1"/>
          <p:nvPr/>
        </p:nvSpPr>
        <p:spPr>
          <a:xfrm>
            <a:off x="3348000" y="94230"/>
            <a:ext cx="372420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63" name="TextShape 5"/>
          <p:cNvSpPr txBox="1"/>
          <p:nvPr/>
        </p:nvSpPr>
        <p:spPr>
          <a:xfrm>
            <a:off x="0" y="5036310"/>
            <a:ext cx="1139760" cy="1069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800" strike="noStrike" spc="-1" dirty="0">
                <a:solidFill>
                  <a:srgbClr val="B4B4B4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28 September 2016</a:t>
            </a:r>
            <a:endParaRPr lang="ru-RU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" name="Picture 2" descr="C:\Luxoft-Work\Презентация\Autotests Design Patterns\13-09-2016_20-53-04\shutterstock_23472256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644" y="1194444"/>
            <a:ext cx="5909912" cy="312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en-US" dirty="0"/>
              <a:t>good luck !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168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55000" lnSpcReduction="20000"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dirty="0"/>
              <a:t>QA: Conference Moscow </a:t>
            </a:r>
            <a:r>
              <a:rPr lang="en-US" sz="2400" dirty="0">
                <a:hlinkClick r:id="rId2"/>
              </a:rPr>
              <a:t>https://www.youtube.com/playlist?list=PLBwwJL9lzKMY3MDsnH-3Wf3ujcgLv_OAH</a:t>
            </a:r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b="1" dirty="0" err="1"/>
              <a:t>Sidristyi</a:t>
            </a:r>
            <a:r>
              <a:rPr lang="en-US" sz="2400" b="1" dirty="0"/>
              <a:t>, </a:t>
            </a:r>
            <a:r>
              <a:rPr lang="en-US" sz="2400" b="1" dirty="0" err="1"/>
              <a:t>Stanislav</a:t>
            </a:r>
            <a:r>
              <a:rPr lang="en-US" sz="2400" b="1" dirty="0"/>
              <a:t>.</a:t>
            </a:r>
            <a:r>
              <a:rPr lang="ru-RU" sz="2400" b="1" dirty="0"/>
              <a:t> Паттерны и </a:t>
            </a:r>
            <a:r>
              <a:rPr lang="ru-RU" sz="2400" b="1" dirty="0" err="1"/>
              <a:t>антипаттерны</a:t>
            </a:r>
            <a:r>
              <a:rPr lang="ru-RU" sz="2400" b="1" dirty="0"/>
              <a:t> </a:t>
            </a:r>
            <a:r>
              <a:rPr lang="ru-RU" sz="2400" b="1" dirty="0" err="1"/>
              <a:t>Cucumber</a:t>
            </a:r>
            <a:r>
              <a:rPr lang="ru-RU" sz="2400" b="1" dirty="0"/>
              <a:t> BDD 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ru-RU" sz="2400" dirty="0">
                <a:hlinkClick r:id="rId3"/>
              </a:rPr>
              <a:t>https://habrahabr.ru/company/luxoft/blog/281643/</a:t>
            </a:r>
            <a:r>
              <a:rPr lang="ru-RU" sz="2400" dirty="0"/>
              <a:t> </a:t>
            </a:r>
          </a:p>
          <a:p>
            <a:pPr marL="0" indent="0">
              <a:buNone/>
            </a:pPr>
            <a:r>
              <a:rPr lang="ru-RU" sz="2400" dirty="0"/>
              <a:t>Слайды: </a:t>
            </a:r>
            <a:r>
              <a:rPr lang="ru-RU" sz="2400" dirty="0">
                <a:hlinkClick r:id="rId4"/>
              </a:rPr>
              <a:t>http://www.slideshare.net/StanislavSidristy/bdd-66432666</a:t>
            </a:r>
            <a:endParaRPr lang="en-US" sz="2400" dirty="0"/>
          </a:p>
          <a:p>
            <a:endParaRPr lang="ru-RU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b="1" dirty="0" err="1"/>
              <a:t>Yandex</a:t>
            </a:r>
            <a:r>
              <a:rPr lang="en-US" sz="2400" b="1" dirty="0"/>
              <a:t> </a:t>
            </a:r>
            <a:r>
              <a:rPr lang="en-US" sz="2400" b="1" dirty="0" err="1"/>
              <a:t>QATools</a:t>
            </a:r>
            <a:r>
              <a:rPr lang="en-US" sz="2400" b="1" dirty="0"/>
              <a:t> </a:t>
            </a:r>
            <a:r>
              <a:rPr lang="en-US" sz="2400" dirty="0"/>
              <a:t>: </a:t>
            </a:r>
            <a:r>
              <a:rPr lang="en-US" sz="2400" b="1" dirty="0" err="1">
                <a:hlinkClick r:id="rId5"/>
              </a:rPr>
              <a:t>htmlelements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Forum :</a:t>
            </a:r>
            <a:r>
              <a:rPr lang="en-US" sz="2400" b="1" dirty="0"/>
              <a:t> </a:t>
            </a:r>
            <a:r>
              <a:rPr lang="en-US" sz="2400" dirty="0">
                <a:hlinkClick r:id="rId6"/>
              </a:rPr>
              <a:t>https://groups.google.com/forum/#!forum/yandex-qatools-htmlelements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ru-RU" sz="2400" b="1" dirty="0" err="1"/>
              <a:t>Автогенерация</a:t>
            </a:r>
            <a:r>
              <a:rPr lang="ru-RU" sz="2400" b="1" dirty="0"/>
              <a:t> </a:t>
            </a:r>
            <a:r>
              <a:rPr lang="en-US" sz="2400" b="1" dirty="0" err="1"/>
              <a:t>pageobject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>
                <a:hlinkClick r:id="rId7"/>
              </a:rPr>
              <a:t>https://habrahabr.ru/sandbox/52737/</a:t>
            </a:r>
            <a:r>
              <a:rPr lang="en-US" sz="2400" dirty="0"/>
              <a:t> 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en-US" dirty="0"/>
              <a:t>useful links</a:t>
            </a:r>
            <a:endParaRPr lang="en-US" dirty="0">
              <a:solidFill>
                <a:schemeClr val="accent1"/>
              </a:solidFill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074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en-GB" dirty="0"/>
          </a:p>
        </p:txBody>
      </p:sp>
      <p:pic>
        <p:nvPicPr>
          <p:cNvPr id="1026" name="Picture 2" descr="C:\Luxoft-Work\Презентация\Autotests Design Patterns\13-09-2016_20-53-04\shutterstock_11348288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545" y="1890584"/>
            <a:ext cx="1655546" cy="140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50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Roadmap: </a:t>
            </a:r>
            <a:r>
              <a:rPr lang="en-US" dirty="0">
                <a:solidFill>
                  <a:schemeClr val="accent1"/>
                </a:solidFill>
              </a:rPr>
              <a:t>OVERVIEW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10335157"/>
              </p:ext>
            </p:extLst>
          </p:nvPr>
        </p:nvGraphicFramePr>
        <p:xfrm>
          <a:off x="287337" y="877688"/>
          <a:ext cx="4842927" cy="424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9097">
                  <a:extLst>
                    <a:ext uri="{9D8B030D-6E8A-4147-A177-3AD203B41FA5}">
                      <a16:colId xmlns:a16="http://schemas.microsoft.com/office/drawing/2014/main" val="1387136116"/>
                    </a:ext>
                  </a:extLst>
                </a:gridCol>
                <a:gridCol w="923830">
                  <a:extLst>
                    <a:ext uri="{9D8B030D-6E8A-4147-A177-3AD203B41FA5}">
                      <a16:colId xmlns:a16="http://schemas.microsoft.com/office/drawing/2014/main" val="293830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latin typeface="+mj-lt"/>
                        </a:rPr>
                        <a:t>Four Test Stage + Analyze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84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latin typeface="+mj-lt"/>
                        </a:rPr>
                        <a:t>Builder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+mj-lt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29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err="1">
                          <a:solidFill>
                            <a:schemeClr val="accent1"/>
                          </a:solidFill>
                          <a:latin typeface="+mj-lt"/>
                        </a:rPr>
                        <a:t>PageObject</a:t>
                      </a:r>
                      <a:r>
                        <a:rPr lang="en-US" sz="1800" dirty="0">
                          <a:solidFill>
                            <a:schemeClr val="accent1"/>
                          </a:solidFill>
                          <a:latin typeface="+mj-lt"/>
                        </a:rPr>
                        <a:t> + </a:t>
                      </a:r>
                      <a:r>
                        <a:rPr lang="en-US" sz="1800" dirty="0" err="1">
                          <a:solidFill>
                            <a:schemeClr val="accent1"/>
                          </a:solidFill>
                          <a:latin typeface="+mj-lt"/>
                        </a:rPr>
                        <a:t>PageActions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+mj-lt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58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pl-PL" sz="1800" spc="-1" dirty="0">
                          <a:solidFill>
                            <a:schemeClr val="accent4">
                              <a:lumMod val="7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Luci – искуственный интеллект вместо собственного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+mj-lt"/>
                        </a:rPr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87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err="1">
                          <a:solidFill>
                            <a:schemeClr val="accent1"/>
                          </a:solidFill>
                          <a:latin typeface="+mj-lt"/>
                        </a:rPr>
                        <a:t>VerificationAction</a:t>
                      </a:r>
                      <a:r>
                        <a:rPr lang="en-US" sz="1800" dirty="0">
                          <a:solidFill>
                            <a:schemeClr val="accent1"/>
                          </a:solidFill>
                          <a:latin typeface="+mj-lt"/>
                        </a:rPr>
                        <a:t> – Global Assert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+mj-lt"/>
                        </a:rPr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85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latin typeface="+mj-lt"/>
                        </a:rPr>
                        <a:t>Logging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+mj-lt"/>
                        </a:rPr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43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HardMachine</a:t>
                      </a:r>
                      <a:endParaRPr 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latin typeface="+mj-lt"/>
                        </a:rPr>
                        <a:t>Logging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latin typeface="+mj-lt"/>
                        </a:rPr>
                        <a:t>Another articles / authors / Useful links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8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5390146" y="897731"/>
            <a:ext cx="3490263" cy="3756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This training covers major aspects of </a:t>
            </a:r>
            <a:r>
              <a:rPr lang="en-US" sz="1600" dirty="0" err="1"/>
              <a:t>autotesting</a:t>
            </a:r>
            <a:r>
              <a:rPr lang="en-US" sz="1600" dirty="0"/>
              <a:t> patterns in JAVA</a:t>
            </a:r>
          </a:p>
          <a:p>
            <a:pPr marL="0" indent="0">
              <a:buNone/>
            </a:pPr>
            <a:r>
              <a:rPr lang="en-US" sz="1600" dirty="0"/>
              <a:t>This training is targeted to testers, </a:t>
            </a:r>
            <a:r>
              <a:rPr lang="en-US" sz="1600" dirty="0" err="1"/>
              <a:t>autotesters</a:t>
            </a:r>
            <a:r>
              <a:rPr lang="en-US" sz="1600" dirty="0"/>
              <a:t>, junior developers , architects .</a:t>
            </a:r>
          </a:p>
          <a:p>
            <a:pPr marL="0" indent="0">
              <a:buNone/>
            </a:pPr>
            <a:r>
              <a:rPr lang="en-US" sz="1600" dirty="0"/>
              <a:t>Pre-requisites: </a:t>
            </a:r>
          </a:p>
          <a:p>
            <a:r>
              <a:rPr lang="en-US" sz="1600" dirty="0"/>
              <a:t>Base understanding of Java</a:t>
            </a:r>
          </a:p>
          <a:p>
            <a:r>
              <a:rPr lang="en-US" sz="1600" dirty="0"/>
              <a:t>Base understanding of </a:t>
            </a:r>
            <a:r>
              <a:rPr lang="en-US" sz="1600" dirty="0" err="1"/>
              <a:t>Autotesting</a:t>
            </a: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174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ROADMAP: </a:t>
            </a:r>
            <a:r>
              <a:rPr lang="en-US" dirty="0">
                <a:solidFill>
                  <a:schemeClr val="accent1"/>
                </a:solidFill>
              </a:rPr>
              <a:t>STRUCTURE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2 Hour session</a:t>
            </a:r>
          </a:p>
          <a:p>
            <a:r>
              <a:rPr lang="en-US" dirty="0"/>
              <a:t>Examples during session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2897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</a:t>
            </a:r>
            <a:br>
              <a:rPr lang="en-US" dirty="0"/>
            </a:br>
            <a:r>
              <a:rPr lang="pl-PL" dirty="0"/>
              <a:t>Four Test Stages + Analyse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285840" y="225106"/>
            <a:ext cx="8723520" cy="41526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/>
          <a:lstStyle/>
          <a:p>
            <a:pPr marL="108000">
              <a:buClr>
                <a:srgbClr val="000000"/>
              </a:buClr>
              <a:buSzPct val="45000"/>
            </a:pPr>
            <a:endParaRPr lang="pl-PL" sz="2300" cap="all" dirty="0">
              <a:solidFill>
                <a:srgbClr val="BD392F"/>
              </a:solidFill>
              <a:ea typeface="Avenir Next" charset="0"/>
              <a:cs typeface="Avenir Next" charset="0"/>
            </a:endParaRPr>
          </a:p>
        </p:txBody>
      </p:sp>
      <p:sp>
        <p:nvSpPr>
          <p:cNvPr id="318" name="TextShape 4"/>
          <p:cNvSpPr txBox="1"/>
          <p:nvPr/>
        </p:nvSpPr>
        <p:spPr>
          <a:xfrm>
            <a:off x="3348000" y="94230"/>
            <a:ext cx="3724200" cy="2241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19" name="TextShape 5"/>
          <p:cNvSpPr txBox="1"/>
          <p:nvPr/>
        </p:nvSpPr>
        <p:spPr>
          <a:xfrm>
            <a:off x="0" y="5036310"/>
            <a:ext cx="1139760" cy="1069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800" strike="noStrike" spc="-1" dirty="0">
                <a:solidFill>
                  <a:srgbClr val="B4B4B4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28 September 2016</a:t>
            </a:r>
            <a:endParaRPr lang="ru-RU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638" y="920115"/>
            <a:ext cx="2462062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400" cap="all" dirty="0">
                <a:solidFill>
                  <a:schemeClr val="accent1"/>
                </a:solidFill>
                <a:ea typeface="Avenir Next Medium" charset="0"/>
                <a:cs typeface="Avenir Next Medium" charset="0"/>
              </a:rPr>
              <a:t>Test Case 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cap="all" dirty="0">
                <a:solidFill>
                  <a:schemeClr val="accent1"/>
                </a:solidFill>
                <a:ea typeface="Avenir Next Medium" charset="0"/>
                <a:cs typeface="Avenir Next Medium" charset="0"/>
              </a:rPr>
              <a:t>Precondition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cap="all" dirty="0">
                <a:solidFill>
                  <a:schemeClr val="accent1"/>
                </a:solidFill>
                <a:ea typeface="Avenir Next Medium" charset="0"/>
                <a:cs typeface="Avenir Next Medium" charset="0"/>
              </a:rPr>
              <a:t>Processing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cap="all" dirty="0">
                <a:solidFill>
                  <a:schemeClr val="accent1"/>
                </a:solidFill>
                <a:ea typeface="Avenir Next Medium" charset="0"/>
                <a:cs typeface="Avenir Next Medium" charset="0"/>
              </a:rPr>
              <a:t>Verification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Analyse </a:t>
            </a:r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341083" y="2707738"/>
            <a:ext cx="1352282" cy="2994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Java App</a:t>
            </a:r>
          </a:p>
        </p:txBody>
      </p:sp>
      <p:cxnSp>
        <p:nvCxnSpPr>
          <p:cNvPr id="11" name="Straight Arrow Connector 10"/>
          <p:cNvCxnSpPr>
            <a:endCxn id="13" idx="0"/>
          </p:cNvCxnSpPr>
          <p:nvPr/>
        </p:nvCxnSpPr>
        <p:spPr>
          <a:xfrm flipH="1">
            <a:off x="4296429" y="1801785"/>
            <a:ext cx="6338" cy="140048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669468" y="1257814"/>
            <a:ext cx="1381367" cy="212501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TestCase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119568" y="1941833"/>
            <a:ext cx="2353722" cy="212501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Preconditions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82412" y="3958608"/>
            <a:ext cx="2353722" cy="212501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17167" y="316655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cxnSp>
        <p:nvCxnSpPr>
          <p:cNvPr id="18" name="Elbow Connector 52"/>
          <p:cNvCxnSpPr>
            <a:stCxn id="13" idx="3"/>
            <a:endCxn id="20" idx="1"/>
          </p:cNvCxnSpPr>
          <p:nvPr/>
        </p:nvCxnSpPr>
        <p:spPr>
          <a:xfrm>
            <a:off x="5473291" y="2048084"/>
            <a:ext cx="3097185" cy="500270"/>
          </a:xfrm>
          <a:prstGeom prst="bentConnector2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125906" y="2337853"/>
            <a:ext cx="2353722" cy="212501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Processing</a:t>
            </a:r>
          </a:p>
        </p:txBody>
      </p:sp>
      <p:sp>
        <p:nvSpPr>
          <p:cNvPr id="20" name="Can 19"/>
          <p:cNvSpPr/>
          <p:nvPr/>
        </p:nvSpPr>
        <p:spPr>
          <a:xfrm>
            <a:off x="8328996" y="2548354"/>
            <a:ext cx="482958" cy="6182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10" idx="3"/>
          </p:cNvCxnSpPr>
          <p:nvPr/>
        </p:nvCxnSpPr>
        <p:spPr>
          <a:xfrm flipH="1">
            <a:off x="7693366" y="2857455"/>
            <a:ext cx="635631" cy="0"/>
          </a:xfrm>
          <a:prstGeom prst="straightConnector1">
            <a:avLst/>
          </a:prstGeom>
          <a:ln w="95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182412" y="3480479"/>
            <a:ext cx="2353722" cy="212501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Verifications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67687" y="1189419"/>
            <a:ext cx="1899057" cy="5638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DataProvider</a:t>
            </a:r>
          </a:p>
        </p:txBody>
      </p:sp>
      <p:cxnSp>
        <p:nvCxnSpPr>
          <p:cNvPr id="28" name="Elbow Connector 52"/>
          <p:cNvCxnSpPr>
            <a:stCxn id="19" idx="3"/>
            <a:endCxn id="10" idx="0"/>
          </p:cNvCxnSpPr>
          <p:nvPr/>
        </p:nvCxnSpPr>
        <p:spPr>
          <a:xfrm>
            <a:off x="5479628" y="2444103"/>
            <a:ext cx="1537596" cy="263635"/>
          </a:xfrm>
          <a:prstGeom prst="bentConnector2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09"/>
          <p:cNvCxnSpPr>
            <a:stCxn id="23" idx="3"/>
            <a:endCxn id="17" idx="2"/>
          </p:cNvCxnSpPr>
          <p:nvPr/>
        </p:nvCxnSpPr>
        <p:spPr>
          <a:xfrm flipV="1">
            <a:off x="5536134" y="3474333"/>
            <a:ext cx="2977561" cy="112397"/>
          </a:xfrm>
          <a:prstGeom prst="bentConnector2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>
            <a:off x="2910840" y="1274445"/>
            <a:ext cx="76200" cy="2823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40280" y="2828925"/>
            <a:ext cx="527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all" dirty="0">
                <a:solidFill>
                  <a:schemeClr val="accent1"/>
                </a:solidFill>
                <a:ea typeface="Avenir Next Medium" charset="0"/>
                <a:cs typeface="Avenir Next Medium" charset="0"/>
              </a:rPr>
              <a:t>Test</a:t>
            </a:r>
          </a:p>
        </p:txBody>
      </p:sp>
      <p:sp>
        <p:nvSpPr>
          <p:cNvPr id="24" name="Title 2"/>
          <p:cNvSpPr txBox="1">
            <a:spLocks/>
          </p:cNvSpPr>
          <p:nvPr/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pPr marL="108000">
              <a:buClr>
                <a:srgbClr val="000000"/>
              </a:buClr>
              <a:buSzPct val="45000"/>
            </a:pPr>
            <a:r>
              <a:rPr lang="pl-PL" dirty="0">
                <a:ea typeface="Avenir Next" charset="0"/>
                <a:cs typeface="Avenir Next" charset="0"/>
              </a:rPr>
              <a:t>Four Test Stages + Analyse</a:t>
            </a:r>
          </a:p>
        </p:txBody>
      </p:sp>
    </p:spTree>
    <p:extLst>
      <p:ext uri="{BB962C8B-B14F-4D97-AF65-F5344CB8AC3E}">
        <p14:creationId xmlns:p14="http://schemas.microsoft.com/office/powerpoint/2010/main" val="3742250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</a:t>
            </a:r>
            <a:br>
              <a:rPr lang="en-US" dirty="0"/>
            </a:br>
            <a:r>
              <a:rPr lang="en-US" dirty="0"/>
              <a:t>BUILDER</a:t>
            </a:r>
          </a:p>
        </p:txBody>
      </p:sp>
    </p:spTree>
    <p:extLst>
      <p:ext uri="{BB962C8B-B14F-4D97-AF65-F5344CB8AC3E}">
        <p14:creationId xmlns:p14="http://schemas.microsoft.com/office/powerpoint/2010/main" val="577896292"/>
      </p:ext>
    </p:extLst>
  </p:cSld>
  <p:clrMapOvr>
    <a:masterClrMapping/>
  </p:clrMapOvr>
</p:sld>
</file>

<file path=ppt/theme/theme1.xml><?xml version="1.0" encoding="utf-8"?>
<a:theme xmlns:a="http://schemas.openxmlformats.org/drawingml/2006/main" name="Autotests. Design Patterns _v24_withoutVideo">
  <a:themeElements>
    <a:clrScheme name="Lux 2015 Colors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45469"/>
      </a:accent1>
      <a:accent2>
        <a:srgbClr val="7D994C"/>
      </a:accent2>
      <a:accent3>
        <a:srgbClr val="3171AC"/>
      </a:accent3>
      <a:accent4>
        <a:srgbClr val="BD392F"/>
      </a:accent4>
      <a:accent5>
        <a:srgbClr val="F29B26"/>
      </a:accent5>
      <a:accent6>
        <a:srgbClr val="1EA185"/>
      </a:accent6>
      <a:hlink>
        <a:srgbClr val="D26D12"/>
      </a:hlink>
      <a:folHlink>
        <a:srgbClr val="D26D1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5" id="{4DE256AE-9EC1-479D-AC6B-586B578C7262}" vid="{279A54C5-4D90-435A-BF0F-F718F708D8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Autotests. Design Patterns _v24_withoutVideo</Template>
  <TotalTime>2316</TotalTime>
  <Words>1208</Words>
  <Application>Microsoft Office PowerPoint</Application>
  <PresentationFormat>Экран (16:9)</PresentationFormat>
  <Paragraphs>421</Paragraphs>
  <Slides>46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47" baseType="lpstr">
      <vt:lpstr>Autotests. Design Patterns _v24_withoutVideo</vt:lpstr>
      <vt:lpstr>Design Patterns and Solutions  in Java autotesting</vt:lpstr>
      <vt:lpstr>Introduction</vt:lpstr>
      <vt:lpstr>Презентация PowerPoint</vt:lpstr>
      <vt:lpstr>Презентация PowerPoint</vt:lpstr>
      <vt:lpstr>Training Roadmap: OVERVIEW</vt:lpstr>
      <vt:lpstr>TRAINING ROADMAP: STRUCTURE</vt:lpstr>
      <vt:lpstr>Section 1: Four Test Stages + Analyse</vt:lpstr>
      <vt:lpstr>Презентация PowerPoint</vt:lpstr>
      <vt:lpstr>Section 2: BUILDER</vt:lpstr>
      <vt:lpstr>Презентация PowerPoint</vt:lpstr>
      <vt:lpstr>Презентация PowerPoint</vt:lpstr>
      <vt:lpstr>Презентация PowerPoint</vt:lpstr>
      <vt:lpstr>Презентация PowerPoint</vt:lpstr>
      <vt:lpstr>Section 3: Page Object – page action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Section 4: Luci – искуственный интеллект вместо собственного</vt:lpstr>
      <vt:lpstr>Презентация PowerPoint</vt:lpstr>
      <vt:lpstr>Презентация PowerPoint</vt:lpstr>
      <vt:lpstr>Презентация PowerPoint</vt:lpstr>
      <vt:lpstr>Презентация PowerPoint</vt:lpstr>
      <vt:lpstr>Section 5: Verification Action – Global Assert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Section 6: LOgging</vt:lpstr>
      <vt:lpstr>Презентация PowerPoint</vt:lpstr>
      <vt:lpstr>Презентация PowerPoint</vt:lpstr>
      <vt:lpstr>Презентация PowerPoint</vt:lpstr>
      <vt:lpstr>Section 7: Hard Machine</vt:lpstr>
      <vt:lpstr>Презентация PowerPoint</vt:lpstr>
      <vt:lpstr>Section 7: Good luck !</vt:lpstr>
      <vt:lpstr>Презентация PowerPoint</vt:lpstr>
      <vt:lpstr>Презентация PowerPoint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and Solutions  in Java autotesting</dc:title>
  <dc:creator>Андрей</dc:creator>
  <cp:lastModifiedBy>Андрей</cp:lastModifiedBy>
  <cp:revision>49</cp:revision>
  <dcterms:created xsi:type="dcterms:W3CDTF">2017-02-19T20:10:51Z</dcterms:created>
  <dcterms:modified xsi:type="dcterms:W3CDTF">2017-03-07T08:55:13Z</dcterms:modified>
</cp:coreProperties>
</file>