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7/3/14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CC9074-2BA3-46D4-BCFA-502C8408615B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7/3/14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A352D8-EA04-4DF8-BB25-E09A083C49D1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24930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Аксиоматизация системы контроля версий в формализме зависимых типов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308760" y="652680"/>
            <a:ext cx="24746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Университет ИТМО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594600" y="5085360"/>
            <a:ext cx="46314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Комаров Андрей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Научный руководитель: Малаховски Я. М.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Вектора, объединения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E76833-287F-436B-AD92-BD701E07FF74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24" name="TextShape 4"/>
          <p:cNvSpPr txBox="1"/>
          <p:nvPr/>
        </p:nvSpPr>
        <p:spPr>
          <a:xfrm>
            <a:off x="640080" y="5486400"/>
            <a:ext cx="3200400" cy="100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000">
                <a:solidFill>
                  <a:srgbClr val="000000"/>
                </a:solidFill>
                <a:latin typeface="Arial"/>
              </a:rPr>
              <a:t>Неконфликтующее</a:t>
            </a:r>
            <a:r>
              <a:rPr lang="ru-RU" sz="3000">
                <a:solidFill>
                  <a:srgbClr val="000000"/>
                </a:solidFill>
                <a:latin typeface="Arial"/>
              </a:rPr>
              <a:t>
</a:t>
            </a:r>
            <a:r>
              <a:rPr lang="ru-RU" sz="3000">
                <a:solidFill>
                  <a:srgbClr val="000000"/>
                </a:solidFill>
                <a:latin typeface="Arial"/>
              </a:rPr>
              <a:t>объединение</a:t>
            </a:r>
            <a:endParaRPr/>
          </a:p>
        </p:txBody>
      </p:sp>
      <p:sp>
        <p:nvSpPr>
          <p:cNvPr id="125" name="TextShape 5"/>
          <p:cNvSpPr txBox="1"/>
          <p:nvPr/>
        </p:nvSpPr>
        <p:spPr>
          <a:xfrm>
            <a:off x="5029200" y="5486400"/>
            <a:ext cx="3474720" cy="100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2670">
                <a:solidFill>
                  <a:srgbClr val="000000"/>
                </a:solidFill>
                <a:latin typeface="Arial"/>
              </a:rPr>
              <a:t>Конфликтующее </a:t>
            </a:r>
            <a:r>
              <a:rPr lang="ru-RU" sz="2670">
                <a:solidFill>
                  <a:srgbClr val="000000"/>
                </a:solidFill>
                <a:latin typeface="Arial"/>
              </a:rPr>
              <a:t>
</a:t>
            </a:r>
            <a:r>
              <a:rPr lang="ru-RU" sz="2670">
                <a:solidFill>
                  <a:srgbClr val="000000"/>
                </a:solidFill>
                <a:latin typeface="Arial"/>
              </a:rPr>
              <a:t>объединение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554480"/>
            <a:ext cx="7955280" cy="37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Деревья, объединения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199F6C-EF11-4094-98F4-3A3B8F09CB1D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554480"/>
            <a:ext cx="8202240" cy="452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Эквивалентность патчей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4ED3D4-0F4C-47B5-A912-1047438AE932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274320" y="15984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Введём для патчей отношение эквивалентности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 ←→ q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p не отличим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от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p ←→ 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, если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p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и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имеют одну и ту же область определения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∀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x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: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patch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,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x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 =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patch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,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x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patch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,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x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 — применение патча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к данным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Свойства операций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48F5C2-02FB-4861-87B7-7F338BCEE22F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74320" y="15984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Коммутативность ∧: 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∧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←→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∧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Ассоциативность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∧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: 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∧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 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∧ r ←→ p ∧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 ∧ 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Ассоциативность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≫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p ≫ q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 ≫ r ←→ p ≫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q ≫ r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Свойства операций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99EFE6-4811-475B-A4D4-A2DFB3149DE0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274320" y="15984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Что-то, издалека похожее на дистрибутивность ∧ и ≫: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Пусть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c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=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c'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∧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c''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Тогда 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a ∧ b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 ≫ c ←→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a ≫ c'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)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 ∧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(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b ≫ c''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Объяснение: если был merge и патч после него, то (иногда) можно разбить патч пополам и применить половинки в ветках мёржа.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Результаты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EB7247-336E-4009-953F-766A27EE89AE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274320" y="162108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Введён формализм для работы с некоторым классом систем контроля версий.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Рассмотрены частные случаи, показывающие его осмысленность.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560" y="256032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ru-RU" sz="7200">
                <a:latin typeface="Arial"/>
              </a:rPr>
              <a:t>Вопросы?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7606E0-2837-4134-B59F-0CDB97541374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274320" y="1621080"/>
            <a:ext cx="8595360" cy="4962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Определения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057320" y="1556640"/>
            <a:ext cx="7272360" cy="374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Ревизия – фиксированное состояние некоторой структуры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Патч – преобразование между двумя ревизиямиbversion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Система контроля версий (VCS) – структура данных, хранящая согласованные наборы патчей и её пользовательский интерфейс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8BE1F0-5B1F-4137-AA27-F19BF743F1C2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Системы контроля версий (VCS)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057320" y="1556640"/>
            <a:ext cx="7272360" cy="42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CVS, SVN, Git, Mercurial – ad-hoc структуры данных, ad-hoc операции, ничего не доказано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Darcs + Camp – VCS основанная на Patch Theory и (мёртвая) попытка превращения её в Coq-доказанную VCS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Ещё есть VCS от JetBrains где, вроде, что-то доказано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49E7EB-0554-48FC-AF3E-97B5E0DFD69B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Цель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057320" y="1556640"/>
            <a:ext cx="7272360" cy="491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Глобальная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Реализовать формальный “каркас” системы контроля версий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на логицистическом аппарате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Доказать его свойства.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Этой работы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Формализовать несколько частных случаев этого аппарата на языке Agda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Доказать какие-то их свойства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8F7D25-843E-430E-A711-23AF439F5ABA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План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74320" y="155664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Сформулировать общую концепцию рассматриваемых VCS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Ревизия – какая-то структура данных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Патч – преобразование между ревизиями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Форма – “где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этот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патч что-то меняет?”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Различные комбинаторы патчей и их свойства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Реализовать всё это на Agda для некоторых частных случаев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4DAC3B-6147-4F1E-BBF9-258D3E35DBB0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Версионируемые структуры данных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E57F26-D03E-4FA4-84AA-549F0722830A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876040"/>
            <a:ext cx="4023360" cy="12387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37760" y="1554480"/>
            <a:ext cx="3383280" cy="393192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4114800" y="5669280"/>
            <a:ext cx="4937400" cy="100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Двоичное дерево с элементами в вершинах</a:t>
            </a:r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360" y="5760720"/>
            <a:ext cx="4480200" cy="100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Вектор константной длины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Патч для векторов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069BA6-367F-40AB-A211-2D237E144AB9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Патч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заменить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a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во второй позиции на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b, z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на пятой – на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 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Форма патча – места вектора, которые он меняет: 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1737360"/>
            <a:ext cx="3385800" cy="15098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11760" y="5027760"/>
            <a:ext cx="3191760" cy="91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Патч для деревьев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EF4716-7E4E-4389-B6E3-802C4DE14332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" y="1210320"/>
            <a:ext cx="2242800" cy="1075680"/>
          </a:xfrm>
          <a:prstGeom prst="rect">
            <a:avLst/>
          </a:prstGeom>
          <a:ln>
            <a:noFill/>
          </a:ln>
        </p:spPr>
      </p:pic>
      <p:sp>
        <p:nvSpPr>
          <p:cNvPr id="108" name="TextShape 4"/>
          <p:cNvSpPr txBox="1"/>
          <p:nvPr/>
        </p:nvSpPr>
        <p:spPr>
          <a:xfrm>
            <a:off x="2468880" y="1463040"/>
            <a:ext cx="6034680" cy="640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000">
                <a:solidFill>
                  <a:srgbClr val="000000"/>
                </a:solidFill>
                <a:latin typeface="Arial"/>
              </a:rPr>
              <a:t>Заменить дерево </a:t>
            </a:r>
            <a:r>
              <a:rPr i="1" lang="ru-RU" sz="3000">
                <a:solidFill>
                  <a:srgbClr val="000000"/>
                </a:solidFill>
                <a:latin typeface="Arial"/>
              </a:rPr>
              <a:t>A</a:t>
            </a:r>
            <a:r>
              <a:rPr lang="ru-RU" sz="3000">
                <a:solidFill>
                  <a:srgbClr val="000000"/>
                </a:solidFill>
                <a:latin typeface="Arial"/>
              </a:rPr>
              <a:t> на дерево </a:t>
            </a:r>
            <a:r>
              <a:rPr i="1" lang="ru-RU" sz="3000">
                <a:solidFill>
                  <a:srgbClr val="000000"/>
                </a:solidFill>
                <a:latin typeface="Arial"/>
              </a:rPr>
              <a:t>B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2377440"/>
            <a:ext cx="8320680" cy="3108960"/>
          </a:xfrm>
          <a:prstGeom prst="rect">
            <a:avLst/>
          </a:prstGeom>
          <a:ln>
            <a:noFill/>
          </a:ln>
        </p:spPr>
      </p:pic>
      <p:sp>
        <p:nvSpPr>
          <p:cNvPr id="110" name="TextShape 5"/>
          <p:cNvSpPr txBox="1"/>
          <p:nvPr/>
        </p:nvSpPr>
        <p:spPr>
          <a:xfrm>
            <a:off x="365760" y="5577840"/>
            <a:ext cx="4845960" cy="640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000">
                <a:solidFill>
                  <a:srgbClr val="000000"/>
                </a:solidFill>
                <a:latin typeface="Arial"/>
              </a:rPr>
              <a:t>Патч для дерева</a:t>
            </a:r>
            <a:endParaRPr/>
          </a:p>
        </p:txBody>
      </p:sp>
      <p:sp>
        <p:nvSpPr>
          <p:cNvPr id="111" name="TextShape 6"/>
          <p:cNvSpPr txBox="1"/>
          <p:nvPr/>
        </p:nvSpPr>
        <p:spPr>
          <a:xfrm>
            <a:off x="6400800" y="5669280"/>
            <a:ext cx="2194200" cy="640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000">
                <a:solidFill>
                  <a:srgbClr val="000000"/>
                </a:solidFill>
                <a:latin typeface="Arial"/>
              </a:rPr>
              <a:t>Его форма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Arial"/>
              </a:rPr>
              <a:t>Совместность форм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156679-51C6-46E8-8DA8-B9023F5C1A15}" type="slidenum">
              <a:rPr lang="en-US" sz="1200">
                <a:solidFill>
                  <a:srgbClr val="8b8b8b"/>
                </a:solidFill>
                <a:latin typeface="Arial"/>
              </a:rPr>
              <a:t>&lt;номер&gt;</a:t>
            </a:fld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230400" y="1609200"/>
            <a:ext cx="8595360" cy="49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274320" y="1598400"/>
            <a:ext cx="8595360" cy="42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Формы совместны ⇒ патчи можно применять </a:t>
            </a:r>
            <a:r>
              <a:rPr i="1" lang="en-US" sz="3000">
                <a:solidFill>
                  <a:srgbClr val="000000"/>
                </a:solidFill>
                <a:latin typeface="Arial"/>
              </a:rPr>
              <a:t>параллельно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Совместные формы можно объединять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и                        совместны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Объединение -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и                        несовместны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3223080"/>
            <a:ext cx="2377440" cy="525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0" y="3931920"/>
            <a:ext cx="2387520" cy="5601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47520" y="3291840"/>
            <a:ext cx="2204640" cy="4572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" y="4480560"/>
            <a:ext cx="2468880" cy="548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17920" y="4547880"/>
            <a:ext cx="2425680" cy="4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