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6" r:id="rId22"/>
    <p:sldId id="278" r:id="rId23"/>
    <p:sldId id="279" r:id="rId24"/>
    <p:sldId id="282" r:id="rId25"/>
    <p:sldId id="280" r:id="rId26"/>
    <p:sldId id="284" r:id="rId27"/>
    <p:sldId id="285" r:id="rId28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FC591-110B-417F-8320-6267AFE0E9F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8AD6F-F92B-4BD8-9DCC-333E87154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15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990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87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149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880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12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15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23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07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407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48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4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628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466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966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80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30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499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35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130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65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54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166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16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67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90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82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8AD6F-F92B-4BD8-9DCC-333E871545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78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84414-950A-FAC5-1273-A281B3F06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CAA40F-BBA0-588B-D658-BCF1442A2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F7816-DA84-0340-2867-809F9605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DB7-F648-48E7-86E9-53383F02B31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D4AC2-1BA8-58FB-EA23-F78EC742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7FB4A0-056C-2119-972F-7D034290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48B5-8C59-4C4D-835F-A3E07A0D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7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D40A1-13A6-9C6D-6605-53E3771E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22E3E3-CDB8-3437-DE51-528BEE2F9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61D0B6-401E-900C-C1AE-1BD1AB73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DB7-F648-48E7-86E9-53383F02B31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0F0CD-C1CA-B5CA-7E2F-691634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D5A85C-AA94-BD71-03F8-0AB4ABF3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48B5-8C59-4C4D-835F-A3E07A0D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1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3EAD93-C001-FD95-F4D5-CC60752F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78D503-B99B-505C-A5BB-ABB9D8150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1B0B3-1F56-F083-F300-2187855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DB7-F648-48E7-86E9-53383F02B31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E82969-9BFF-7180-18E1-2A9FA9A4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A148A5-7B7D-CF81-87FD-EA603549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48B5-8C59-4C4D-835F-A3E07A0D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28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1E3D9-0F20-FDCF-084F-96F9B1A4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13116-2161-DB8A-1A01-1B2F3AF1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7931F2-E799-A7F1-4992-9B0B122F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DB7-F648-48E7-86E9-53383F02B31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C14689-866E-3ABF-8612-B914D829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1C7877-2E17-92F1-16B4-117BEF4A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48B5-8C59-4C4D-835F-A3E07A0D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6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39661-D91A-E12B-76B8-F813DF19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96BD3F-E9BF-631A-9008-8E4EE7B7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1024D-D545-C78C-62C3-42A33AEC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DB7-F648-48E7-86E9-53383F02B31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14BC3D-37F1-F278-A651-F5FF27DA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2DE0B-E632-F463-DAA9-604CE5B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48B5-8C59-4C4D-835F-A3E07A0D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41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58DE3-EFB4-411C-CE7F-81E2F804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8D0F8-0D9D-B943-76C6-A52C8D055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1FB12C-0F38-11CC-B88E-875435E8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9B5FC9-FCD9-B10B-D553-3F315FC5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DB7-F648-48E7-86E9-53383F02B31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0DF3BA-FE11-2A9F-7F3A-0856A9E1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64C54-D5CF-94FD-0BA5-6E826ED3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48B5-8C59-4C4D-835F-A3E07A0D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0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AD17B-7EE2-68E0-C8B8-961AC3A6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C30EE1-0DD1-A962-95C8-9C784CE00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747BB-6258-9798-C262-CF89C2AFF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4EAF2D-2599-F3C5-68BB-297EB0068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1CCD55-B941-8AE6-0425-F843062B3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AE1FAF-FDA0-8769-0615-98996795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DB7-F648-48E7-86E9-53383F02B31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5AC575-320C-612B-FB79-B7E99513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06ECD7-0689-AB93-A511-7082674D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48B5-8C59-4C4D-835F-A3E07A0D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61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D56AE-823C-0E0C-0D7E-3889691A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931909-0E50-3196-4F55-F1186E3F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DB7-F648-48E7-86E9-53383F02B31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72F7B4-0917-2D1B-C183-F3D1BC13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5D9DF5-195B-C467-9BD2-84151BA0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48B5-8C59-4C4D-835F-A3E07A0D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16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406714-1B5D-13DC-5258-9B78CF29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DB7-F648-48E7-86E9-53383F02B31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74C7E-8CFB-2BE7-C6DC-7A4C5C0B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73E3DD-2F39-F227-1CD3-07967206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48B5-8C59-4C4D-835F-A3E07A0D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12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47BFB-FA02-A401-BC2F-8EB79975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1BC67A-E90F-0B5F-FDB0-E5BD9E35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668601-A121-E686-5244-DF632EC35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6D1151-2043-9EB9-A184-C509ABE9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DB7-F648-48E7-86E9-53383F02B31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3903CA-4A3C-DD4E-6B56-BF00B98D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AACB6F-2377-A4BD-3EA7-8ABDD6DA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48B5-8C59-4C4D-835F-A3E07A0D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78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B9787-970F-DDAB-30AA-628154DE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D4908D-052C-1122-7310-B63ED3046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977691-FE21-56C0-CB33-9CC0F432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19D83-02F5-139F-5580-429D8D26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EDB7-F648-48E7-86E9-53383F02B31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145DDA-B808-2935-66A2-EAFFA5F3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2E8E15-E3D8-64B6-CC2A-DC21F12E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48B5-8C59-4C4D-835F-A3E07A0D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63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FE1BF-7E4B-4D6C-9D03-216F9B91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88F70B-4CA0-79BC-9E0D-3DF23B0E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F0200-3F40-D6B9-04E6-7AFD7BAB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DEDB7-F648-48E7-86E9-53383F02B31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28EA0-BFA8-258C-DA5F-0ACA9E901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F78CEC-8D2A-03F8-8EC4-F2BE3F487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48B5-8C59-4C4D-835F-A3E07A0D4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91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magojr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magojr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magojr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magojr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magojr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" TargetMode="External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hyperlink" Target="https://ui.adsabs.harvard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5B8xvpQgTk&amp;list=PLFg1XD1ytVo01rGekO4dg4fiQiIyqDHWh&amp;index=4" TargetMode="External"/><Relationship Id="rId4" Type="http://schemas.openxmlformats.org/officeDocument/2006/relationships/hyperlink" Target="https://habr.com/ru/companies/ruvds/articles/57435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02E6A-6FD2-EF9F-0E94-F0AF37DCF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Публикации в научных журналах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B0BE3F-6458-E383-2705-9EE7D6C18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Мухин Андрей</a:t>
            </a:r>
            <a:br>
              <a:rPr lang="ru-RU" dirty="0"/>
            </a:br>
            <a:r>
              <a:rPr lang="ru-RU" dirty="0"/>
              <a:t>отдел астрофизики высоких энергий ИКИ РАН</a:t>
            </a:r>
          </a:p>
        </p:txBody>
      </p:sp>
    </p:spTree>
    <p:extLst>
      <p:ext uri="{BB962C8B-B14F-4D97-AF65-F5344CB8AC3E}">
        <p14:creationId xmlns:p14="http://schemas.microsoft.com/office/powerpoint/2010/main" val="143992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A6A5E-5E0F-373F-6041-AFD19933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текста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9295B-5E99-A255-2440-184CE75F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Authors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Abstract</a:t>
            </a:r>
          </a:p>
          <a:p>
            <a:pPr marL="0" indent="0">
              <a:buNone/>
            </a:pPr>
            <a:r>
              <a:rPr lang="en-US" dirty="0"/>
              <a:t>Body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I</a:t>
            </a:r>
            <a:r>
              <a:rPr lang="en-US" dirty="0"/>
              <a:t>ntroduction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M</a:t>
            </a:r>
            <a:r>
              <a:rPr lang="en-US" dirty="0"/>
              <a:t>ethods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R</a:t>
            </a:r>
            <a:r>
              <a:rPr lang="en-US" dirty="0"/>
              <a:t>esults</a:t>
            </a:r>
            <a:br>
              <a:rPr lang="ru-RU" dirty="0"/>
            </a:br>
            <a:r>
              <a:rPr lang="ru-RU" dirty="0"/>
              <a:t>  </a:t>
            </a:r>
            <a:r>
              <a:rPr lang="en-US" b="1" dirty="0"/>
              <a:t>a</a:t>
            </a:r>
            <a:r>
              <a:rPr lang="en-US" dirty="0"/>
              <a:t>nd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D</a:t>
            </a:r>
            <a:r>
              <a:rPr lang="en-US" dirty="0"/>
              <a:t>iscussion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09E39A1-F275-B4AD-AF05-3C3AD987B89A}"/>
              </a:ext>
            </a:extLst>
          </p:cNvPr>
          <p:cNvCxnSpPr>
            <a:cxnSpLocks/>
          </p:cNvCxnSpPr>
          <p:nvPr/>
        </p:nvCxnSpPr>
        <p:spPr>
          <a:xfrm>
            <a:off x="638175" y="3429000"/>
            <a:ext cx="0" cy="2714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40DA0E-1B88-DCE1-1FB2-41059B167D24}"/>
              </a:ext>
            </a:extLst>
          </p:cNvPr>
          <p:cNvSpPr txBox="1"/>
          <p:nvPr/>
        </p:nvSpPr>
        <p:spPr>
          <a:xfrm>
            <a:off x="8020050" y="2222631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Введение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F5F9BD61-021C-06A5-0B8C-049486AE0E83}"/>
              </a:ext>
            </a:extLst>
          </p:cNvPr>
          <p:cNvGrpSpPr/>
          <p:nvPr/>
        </p:nvGrpSpPr>
        <p:grpSpPr>
          <a:xfrm>
            <a:off x="4419600" y="2058194"/>
            <a:ext cx="3600450" cy="3904456"/>
            <a:chOff x="6162675" y="2172494"/>
            <a:chExt cx="3600450" cy="3904456"/>
          </a:xfrm>
        </p:grpSpPr>
        <p:sp>
          <p:nvSpPr>
            <p:cNvPr id="4" name="Блок-схема: сопоставление 3">
              <a:extLst>
                <a:ext uri="{FF2B5EF4-FFF2-40B4-BE49-F238E27FC236}">
                  <a16:creationId xmlns:a16="http://schemas.microsoft.com/office/drawing/2014/main" id="{D7038EA2-744A-9965-D3BD-ED7C05DBFE06}"/>
                </a:ext>
              </a:extLst>
            </p:cNvPr>
            <p:cNvSpPr/>
            <p:nvPr/>
          </p:nvSpPr>
          <p:spPr>
            <a:xfrm>
              <a:off x="6162675" y="2172494"/>
              <a:ext cx="3600450" cy="3904456"/>
            </a:xfrm>
            <a:prstGeom prst="flowChartCollate">
              <a:avLst/>
            </a:prstGeom>
            <a:solidFill>
              <a:schemeClr val="bg1"/>
            </a:solidFill>
            <a:ln w="762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E2BCB7D-E248-35F4-F2D0-F3804341D357}"/>
                </a:ext>
              </a:extLst>
            </p:cNvPr>
            <p:cNvCxnSpPr>
              <a:cxnSpLocks/>
            </p:cNvCxnSpPr>
            <p:nvPr/>
          </p:nvCxnSpPr>
          <p:spPr>
            <a:xfrm>
              <a:off x="7042150" y="3110946"/>
              <a:ext cx="183515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E5553C78-1F4F-413A-3FA1-2165443B37C5}"/>
                </a:ext>
              </a:extLst>
            </p:cNvPr>
            <p:cNvCxnSpPr>
              <a:cxnSpLocks/>
            </p:cNvCxnSpPr>
            <p:nvPr/>
          </p:nvCxnSpPr>
          <p:spPr>
            <a:xfrm>
              <a:off x="7042150" y="5139771"/>
              <a:ext cx="183515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D2B5232-2485-C11E-93AD-6236F553C404}"/>
              </a:ext>
            </a:extLst>
          </p:cNvPr>
          <p:cNvSpPr txBox="1"/>
          <p:nvPr/>
        </p:nvSpPr>
        <p:spPr>
          <a:xfrm>
            <a:off x="8020050" y="316739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Методы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BE20EC-997B-2E71-68D2-2EF067FEA4BD}"/>
              </a:ext>
            </a:extLst>
          </p:cNvPr>
          <p:cNvSpPr txBox="1"/>
          <p:nvPr/>
        </p:nvSpPr>
        <p:spPr>
          <a:xfrm>
            <a:off x="8020050" y="4189297"/>
            <a:ext cx="246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Результаты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5B8828-49DE-F3AE-587E-DA891F5395C1}"/>
              </a:ext>
            </a:extLst>
          </p:cNvPr>
          <p:cNvSpPr txBox="1"/>
          <p:nvPr/>
        </p:nvSpPr>
        <p:spPr>
          <a:xfrm>
            <a:off x="8020050" y="5221758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72660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C9143-FC5E-05F3-0B68-C354B2C1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 цикл ученого</a:t>
            </a:r>
          </a:p>
        </p:txBody>
      </p:sp>
      <p:sp>
        <p:nvSpPr>
          <p:cNvPr id="4" name="Дуга 3">
            <a:extLst>
              <a:ext uri="{FF2B5EF4-FFF2-40B4-BE49-F238E27FC236}">
                <a16:creationId xmlns:a16="http://schemas.microsoft.com/office/drawing/2014/main" id="{1DA7D3B2-940B-9BC4-7A0E-E325CFD24056}"/>
              </a:ext>
            </a:extLst>
          </p:cNvPr>
          <p:cNvSpPr/>
          <p:nvPr/>
        </p:nvSpPr>
        <p:spPr>
          <a:xfrm>
            <a:off x="7058025" y="2168525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>
            <a:extLst>
              <a:ext uri="{FF2B5EF4-FFF2-40B4-BE49-F238E27FC236}">
                <a16:creationId xmlns:a16="http://schemas.microsoft.com/office/drawing/2014/main" id="{FA8EB195-E4C9-CFAB-9A26-F847577956C9}"/>
              </a:ext>
            </a:extLst>
          </p:cNvPr>
          <p:cNvSpPr/>
          <p:nvPr/>
        </p:nvSpPr>
        <p:spPr>
          <a:xfrm rot="5400000">
            <a:off x="7058025" y="3924300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>
            <a:extLst>
              <a:ext uri="{FF2B5EF4-FFF2-40B4-BE49-F238E27FC236}">
                <a16:creationId xmlns:a16="http://schemas.microsoft.com/office/drawing/2014/main" id="{3A5881D9-D1AE-D855-6BB5-67A627CC089F}"/>
              </a:ext>
            </a:extLst>
          </p:cNvPr>
          <p:cNvSpPr/>
          <p:nvPr/>
        </p:nvSpPr>
        <p:spPr>
          <a:xfrm rot="16200000">
            <a:off x="3233736" y="2168525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уга 6">
            <a:extLst>
              <a:ext uri="{FF2B5EF4-FFF2-40B4-BE49-F238E27FC236}">
                <a16:creationId xmlns:a16="http://schemas.microsoft.com/office/drawing/2014/main" id="{6E3E9EAE-6293-78FE-2723-03B5163FDD86}"/>
              </a:ext>
            </a:extLst>
          </p:cNvPr>
          <p:cNvSpPr/>
          <p:nvPr/>
        </p:nvSpPr>
        <p:spPr>
          <a:xfrm rot="10800000">
            <a:off x="3233737" y="3924300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E2218-48B1-261E-41E3-41542A81ED1A}"/>
              </a:ext>
            </a:extLst>
          </p:cNvPr>
          <p:cNvSpPr txBox="1"/>
          <p:nvPr/>
        </p:nvSpPr>
        <p:spPr>
          <a:xfrm>
            <a:off x="4419600" y="1483082"/>
            <a:ext cx="3105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Выполнить техническую часть работы</a:t>
            </a:r>
            <a:br>
              <a:rPr lang="ru-RU" dirty="0"/>
            </a:br>
            <a:r>
              <a:rPr lang="ru-RU" dirty="0"/>
              <a:t>(Получить все данные, результаты и графики)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88F42-9EEC-A1C5-14C6-791CB7C34355}"/>
              </a:ext>
            </a:extLst>
          </p:cNvPr>
          <p:cNvSpPr txBox="1"/>
          <p:nvPr/>
        </p:nvSpPr>
        <p:spPr>
          <a:xfrm>
            <a:off x="7343775" y="3601134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Подготовить черновик публикации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1B368-7E46-9E82-D815-048DC3F2BDB3}"/>
              </a:ext>
            </a:extLst>
          </p:cNvPr>
          <p:cNvSpPr txBox="1"/>
          <p:nvPr/>
        </p:nvSpPr>
        <p:spPr>
          <a:xfrm>
            <a:off x="4419600" y="5511580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Отправить черновик</a:t>
            </a:r>
            <a:br>
              <a:rPr lang="ru-RU" b="1" dirty="0"/>
            </a:br>
            <a:r>
              <a:rPr lang="ru-RU" b="1" dirty="0"/>
              <a:t>в журнал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F53BF-B27A-8A37-A3AF-75698FD0723C}"/>
              </a:ext>
            </a:extLst>
          </p:cNvPr>
          <p:cNvSpPr txBox="1"/>
          <p:nvPr/>
        </p:nvSpPr>
        <p:spPr>
          <a:xfrm>
            <a:off x="1681160" y="3605994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Внести правки</a:t>
            </a:r>
            <a:br>
              <a:rPr lang="ru-RU" b="1" dirty="0"/>
            </a:br>
            <a:r>
              <a:rPr lang="ru-RU" b="1" dirty="0"/>
              <a:t>от журнала и опубликовать статью</a:t>
            </a: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F955742D-1E7B-4AE8-5B37-F5483502F0EC}"/>
              </a:ext>
            </a:extLst>
          </p:cNvPr>
          <p:cNvSpPr/>
          <p:nvPr/>
        </p:nvSpPr>
        <p:spPr>
          <a:xfrm>
            <a:off x="3673077" y="4791144"/>
            <a:ext cx="959642" cy="959642"/>
          </a:xfrm>
          <a:prstGeom prst="arc">
            <a:avLst>
              <a:gd name="adj1" fmla="val 5419812"/>
              <a:gd name="adj2" fmla="val 725827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уга 13">
            <a:extLst>
              <a:ext uri="{FF2B5EF4-FFF2-40B4-BE49-F238E27FC236}">
                <a16:creationId xmlns:a16="http://schemas.microsoft.com/office/drawing/2014/main" id="{6A493B79-010D-0484-6361-EC029D55ABE5}"/>
              </a:ext>
            </a:extLst>
          </p:cNvPr>
          <p:cNvSpPr/>
          <p:nvPr/>
        </p:nvSpPr>
        <p:spPr>
          <a:xfrm rot="16200000">
            <a:off x="3667125" y="4015097"/>
            <a:ext cx="1838325" cy="1838325"/>
          </a:xfrm>
          <a:prstGeom prst="arc">
            <a:avLst>
              <a:gd name="adj1" fmla="val 21458493"/>
              <a:gd name="adj2" fmla="val 5739424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EA57ECDF-07AE-8918-0318-53C352A6B60F}"/>
              </a:ext>
            </a:extLst>
          </p:cNvPr>
          <p:cNvSpPr/>
          <p:nvPr/>
        </p:nvSpPr>
        <p:spPr>
          <a:xfrm rot="16200000">
            <a:off x="2114068" y="2483622"/>
            <a:ext cx="1102759" cy="1102759"/>
          </a:xfrm>
          <a:prstGeom prst="arc">
            <a:avLst>
              <a:gd name="adj1" fmla="val 15457353"/>
              <a:gd name="adj2" fmla="val 5739424"/>
            </a:avLst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E69015-42BC-3AC0-089E-49960B6DF46B}"/>
              </a:ext>
            </a:extLst>
          </p:cNvPr>
          <p:cNvSpPr/>
          <p:nvPr/>
        </p:nvSpPr>
        <p:spPr>
          <a:xfrm>
            <a:off x="4419600" y="1483082"/>
            <a:ext cx="3028950" cy="15955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1964C4B-7898-E556-4332-8160108FFA6D}"/>
              </a:ext>
            </a:extLst>
          </p:cNvPr>
          <p:cNvSpPr/>
          <p:nvPr/>
        </p:nvSpPr>
        <p:spPr>
          <a:xfrm>
            <a:off x="7343775" y="3505200"/>
            <a:ext cx="3105150" cy="8375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3FC8C4-8F39-7A93-1EA5-5E8A8E5C72B5}"/>
              </a:ext>
            </a:extLst>
          </p:cNvPr>
          <p:cNvSpPr/>
          <p:nvPr/>
        </p:nvSpPr>
        <p:spPr>
          <a:xfrm>
            <a:off x="4419600" y="5438775"/>
            <a:ext cx="3105150" cy="837575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42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2C072-276C-A299-AEC4-97C668F7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Отправить черновик</a:t>
            </a:r>
            <a:br>
              <a:rPr lang="ru-RU" dirty="0"/>
            </a:br>
            <a:r>
              <a:rPr lang="ru-RU" dirty="0"/>
              <a:t>в журнал</a:t>
            </a:r>
          </a:p>
        </p:txBody>
      </p:sp>
    </p:spTree>
    <p:extLst>
      <p:ext uri="{BB962C8B-B14F-4D97-AF65-F5344CB8AC3E}">
        <p14:creationId xmlns:p14="http://schemas.microsoft.com/office/powerpoint/2010/main" val="407823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C9F0B-63B5-6DCE-6776-2E90D7FC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журнал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E88D9-EC26-7A53-5F6D-E01493B4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Какие журналы существуют?</a:t>
            </a:r>
            <a:br>
              <a:rPr lang="ru-RU" b="1" dirty="0"/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Рейтинги журналов, цитирования, квартили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Где публиковались другие статьи по вашей теме?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Какой журнал предлагают ваши коллеги и научный руководитель?</a:t>
            </a:r>
          </a:p>
        </p:txBody>
      </p:sp>
    </p:spTree>
    <p:extLst>
      <p:ext uri="{BB962C8B-B14F-4D97-AF65-F5344CB8AC3E}">
        <p14:creationId xmlns:p14="http://schemas.microsoft.com/office/powerpoint/2010/main" val="95533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76F6B-F2EC-9C64-D1F1-AA1F2C8F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журналы существуют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2F2E3-08C4-2B43-F37C-F75FC5F7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71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hlinkClick r:id="rId3"/>
              </a:rPr>
              <a:t>Scimago</a:t>
            </a:r>
            <a:r>
              <a:rPr lang="en-US" sz="2000" dirty="0">
                <a:hlinkClick r:id="rId3"/>
              </a:rPr>
              <a:t> Journal Ranking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Рейтинг журналов по тематике.</a:t>
            </a:r>
          </a:p>
          <a:p>
            <a:pPr marL="0" indent="0">
              <a:buNone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Публикационные показатели журнала</a:t>
            </a:r>
          </a:p>
          <a:p>
            <a:pPr marL="0" indent="0">
              <a:buNone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Формат публикации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платные и бесплатные журналы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184CDF-7859-71D4-4BB7-0AA346EB7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5" y="1825625"/>
            <a:ext cx="6162675" cy="3619500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5F7914F-3E06-66B2-F89B-A072374BB443}"/>
              </a:ext>
            </a:extLst>
          </p:cNvPr>
          <p:cNvCxnSpPr>
            <a:cxnSpLocks/>
          </p:cNvCxnSpPr>
          <p:nvPr/>
        </p:nvCxnSpPr>
        <p:spPr>
          <a:xfrm>
            <a:off x="638175" y="1825625"/>
            <a:ext cx="0" cy="3365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5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76F6B-F2EC-9C64-D1F1-AA1F2C8F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журналы существуют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2F2E3-08C4-2B43-F37C-F75FC5F7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13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Scimago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Journal Ranking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/>
              <a:t>Рейтинг журналов по тематике.</a:t>
            </a:r>
          </a:p>
          <a:p>
            <a:pPr marL="0" indent="0">
              <a:buNone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Публикационные показатели журнала</a:t>
            </a:r>
          </a:p>
          <a:p>
            <a:pPr marL="0" indent="0">
              <a:buNone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Формат публикации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платные и бесплатные журналы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5F7914F-3E06-66B2-F89B-A072374BB443}"/>
              </a:ext>
            </a:extLst>
          </p:cNvPr>
          <p:cNvCxnSpPr>
            <a:cxnSpLocks/>
          </p:cNvCxnSpPr>
          <p:nvPr/>
        </p:nvCxnSpPr>
        <p:spPr>
          <a:xfrm>
            <a:off x="638175" y="2644775"/>
            <a:ext cx="0" cy="555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ED5E4B8-A51E-4862-5227-6089D455F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208" y="1566863"/>
            <a:ext cx="7567775" cy="5167312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C5F9560-905D-F02B-E603-F29031213048}"/>
              </a:ext>
            </a:extLst>
          </p:cNvPr>
          <p:cNvCxnSpPr>
            <a:cxnSpLocks/>
          </p:cNvCxnSpPr>
          <p:nvPr/>
        </p:nvCxnSpPr>
        <p:spPr>
          <a:xfrm>
            <a:off x="4629150" y="3057525"/>
            <a:ext cx="1314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9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76F6B-F2EC-9C64-D1F1-AA1F2C8F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журналы существуют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2F2E3-08C4-2B43-F37C-F75FC5F7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13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Scimago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Journal Ranking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Рейтинг журналов по тематике.</a:t>
            </a:r>
          </a:p>
          <a:p>
            <a:pPr marL="0" indent="0">
              <a:buNone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/>
              <a:t>Публикационные показатели журнала</a:t>
            </a:r>
          </a:p>
          <a:p>
            <a:pPr marL="0" indent="0">
              <a:buNone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Формат публикации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платные и бесплатные журналы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5F7914F-3E06-66B2-F89B-A072374BB443}"/>
              </a:ext>
            </a:extLst>
          </p:cNvPr>
          <p:cNvCxnSpPr>
            <a:cxnSpLocks/>
          </p:cNvCxnSpPr>
          <p:nvPr/>
        </p:nvCxnSpPr>
        <p:spPr>
          <a:xfrm>
            <a:off x="638175" y="3711575"/>
            <a:ext cx="0" cy="555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4386DD-A587-CE7E-221D-1078A3F9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75" y="1825625"/>
            <a:ext cx="7792695" cy="3680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BBF5A-8479-B2FD-FAB4-FC15CD8CBDE3}"/>
              </a:ext>
            </a:extLst>
          </p:cNvPr>
          <p:cNvSpPr txBox="1"/>
          <p:nvPr/>
        </p:nvSpPr>
        <p:spPr>
          <a:xfrm>
            <a:off x="7567016" y="1506022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Astronomy and Astrophysics Review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9996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76F6B-F2EC-9C64-D1F1-AA1F2C8F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журналы существуют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2F2E3-08C4-2B43-F37C-F75FC5F7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13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Scimago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Journal Ranking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Рейтинг журналов по тематике.</a:t>
            </a:r>
          </a:p>
          <a:p>
            <a:pPr marL="0" indent="0">
              <a:buNone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/>
              <a:t>Публикационные показатели журнала</a:t>
            </a:r>
          </a:p>
          <a:p>
            <a:pPr marL="0" indent="0">
              <a:buNone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Формат публикации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платные и бесплатные журналы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5F7914F-3E06-66B2-F89B-A072374BB443}"/>
              </a:ext>
            </a:extLst>
          </p:cNvPr>
          <p:cNvCxnSpPr>
            <a:cxnSpLocks/>
          </p:cNvCxnSpPr>
          <p:nvPr/>
        </p:nvCxnSpPr>
        <p:spPr>
          <a:xfrm>
            <a:off x="638175" y="3711575"/>
            <a:ext cx="0" cy="555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32F110-855E-3808-7D1F-293BB4B01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25" y="1896088"/>
            <a:ext cx="7777537" cy="3590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F8D5C-CF84-FEE1-C5D5-DA93794000D9}"/>
              </a:ext>
            </a:extLst>
          </p:cNvPr>
          <p:cNvSpPr txBox="1"/>
          <p:nvPr/>
        </p:nvSpPr>
        <p:spPr>
          <a:xfrm>
            <a:off x="7291720" y="1249757"/>
            <a:ext cx="489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Astronomy Letters</a:t>
            </a:r>
            <a:br>
              <a:rPr lang="ru-RU" b="1" dirty="0"/>
            </a:br>
            <a:r>
              <a:rPr lang="ru-RU" b="1" dirty="0"/>
              <a:t>(Письма в астрономический журнал)</a:t>
            </a:r>
          </a:p>
        </p:txBody>
      </p:sp>
    </p:spTree>
    <p:extLst>
      <p:ext uri="{BB962C8B-B14F-4D97-AF65-F5344CB8AC3E}">
        <p14:creationId xmlns:p14="http://schemas.microsoft.com/office/powerpoint/2010/main" val="174198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76F6B-F2EC-9C64-D1F1-AA1F2C8F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журналы существуют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2F2E3-08C4-2B43-F37C-F75FC5F7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13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Scimago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Journal Ranking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Рейтинг журналов по тематике.</a:t>
            </a:r>
          </a:p>
          <a:p>
            <a:pPr marL="0" indent="0">
              <a:buNone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Публикационные показатели журнала</a:t>
            </a:r>
          </a:p>
          <a:p>
            <a:pPr marL="0" indent="0">
              <a:buNone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000" dirty="0"/>
              <a:t>Формат публикации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платные и бесплатные журналы</a:t>
            </a:r>
            <a:endParaRPr lang="en-US" sz="200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5F7914F-3E06-66B2-F89B-A072374BB443}"/>
              </a:ext>
            </a:extLst>
          </p:cNvPr>
          <p:cNvCxnSpPr>
            <a:cxnSpLocks/>
          </p:cNvCxnSpPr>
          <p:nvPr/>
        </p:nvCxnSpPr>
        <p:spPr>
          <a:xfrm>
            <a:off x="638175" y="4816475"/>
            <a:ext cx="0" cy="908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CA7F2C-110C-E2CD-FD6D-30007ED83C71}"/>
              </a:ext>
            </a:extLst>
          </p:cNvPr>
          <p:cNvSpPr txBox="1"/>
          <p:nvPr/>
        </p:nvSpPr>
        <p:spPr>
          <a:xfrm>
            <a:off x="6019800" y="1825625"/>
            <a:ext cx="533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Журналам нужны деньги для существования.</a:t>
            </a:r>
          </a:p>
          <a:p>
            <a:r>
              <a:rPr lang="ru-RU" b="1" dirty="0"/>
              <a:t>Где их взять?</a:t>
            </a:r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r>
              <a:rPr lang="ru-RU" dirty="0"/>
              <a:t>Формат подачи статьи </a:t>
            </a:r>
            <a:r>
              <a:rPr lang="ru-RU" b="1" dirty="0"/>
              <a:t>не влияет (не должен)</a:t>
            </a:r>
            <a:r>
              <a:rPr lang="ru-RU" dirty="0"/>
              <a:t> на процесс отбора публикации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D47C4A9E-468A-0E3F-1FB3-45FA35182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91188"/>
              </p:ext>
            </p:extLst>
          </p:nvPr>
        </p:nvGraphicFramePr>
        <p:xfrm>
          <a:off x="6019800" y="2883892"/>
          <a:ext cx="5657850" cy="20116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676462136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818982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Читатели оформляют подписку на чтение</a:t>
                      </a:r>
                    </a:p>
                    <a:p>
                      <a:endParaRPr lang="ru-RU" b="0" dirty="0"/>
                    </a:p>
                    <a:p>
                      <a:r>
                        <a:rPr lang="ru-RU" b="0" dirty="0"/>
                        <a:t>Публикация для авторов бесплатна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Любой пользователь может прочесть статью (</a:t>
                      </a:r>
                      <a:r>
                        <a:rPr lang="en-US" b="0" dirty="0"/>
                        <a:t>Open ac</a:t>
                      </a:r>
                      <a:r>
                        <a:rPr lang="ru-RU" b="0" dirty="0"/>
                        <a:t>с</a:t>
                      </a:r>
                      <a:r>
                        <a:rPr lang="en-US" b="0" dirty="0"/>
                        <a:t>ess</a:t>
                      </a:r>
                      <a:r>
                        <a:rPr lang="ru-RU" b="0" dirty="0"/>
                        <a:t>)</a:t>
                      </a:r>
                      <a:endParaRPr lang="ru-RU" b="1" dirty="0"/>
                    </a:p>
                    <a:p>
                      <a:endParaRPr lang="ru-RU" b="1" dirty="0"/>
                    </a:p>
                    <a:p>
                      <a:r>
                        <a:rPr lang="ru-RU" b="1" dirty="0"/>
                        <a:t>Авторы оплачивают публикацию своей работы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92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33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D4C6F-8BBC-1018-F0C5-8D49355E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публикуются другие статьи по этой тематике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07B14-3637-788E-FDFC-54B29506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8925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Посмотреть в тексте своей статьи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Где публикуются авторы, которых я цитирую?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Посмотреть на </a:t>
            </a:r>
            <a:r>
              <a:rPr lang="ru-RU" sz="2000" dirty="0">
                <a:hlinkClick r:id="rId3"/>
              </a:rPr>
              <a:t>сайте пре-принтов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Куда собираются публиковаться авторы моей области в ближайшем будущем?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Посмотреть специализированные </a:t>
            </a:r>
            <a:r>
              <a:rPr lang="ru-RU" sz="2000" dirty="0">
                <a:hlinkClick r:id="rId4"/>
              </a:rPr>
              <a:t>базы данных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Куда в общем публикуются статьи с похожими ключевыми словами и названиями?</a:t>
            </a:r>
          </a:p>
          <a:p>
            <a:pPr marL="0" indent="0">
              <a:buNone/>
            </a:pPr>
            <a:endParaRPr lang="ru-RU" b="1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2562028-21D4-0E3F-15B0-1317B40419C7}"/>
              </a:ext>
            </a:extLst>
          </p:cNvPr>
          <p:cNvCxnSpPr>
            <a:cxnSpLocks/>
          </p:cNvCxnSpPr>
          <p:nvPr/>
        </p:nvCxnSpPr>
        <p:spPr>
          <a:xfrm>
            <a:off x="5676900" y="3495675"/>
            <a:ext cx="19812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ogos - arXiv info">
            <a:extLst>
              <a:ext uri="{FF2B5EF4-FFF2-40B4-BE49-F238E27FC236}">
                <a16:creationId xmlns:a16="http://schemas.microsoft.com/office/drawing/2014/main" id="{8AEA9566-5B01-D5D0-751A-6950753E7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41" y="2262187"/>
            <a:ext cx="3915833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0" descr="NASA/ADS">
            <a:extLst>
              <a:ext uri="{FF2B5EF4-FFF2-40B4-BE49-F238E27FC236}">
                <a16:creationId xmlns:a16="http://schemas.microsoft.com/office/drawing/2014/main" id="{9C53B4FA-090D-9B2C-EF1C-51FE1F78EB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39F59C-7448-5DBA-6453-12858A09B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8678" y="4344986"/>
            <a:ext cx="2176022" cy="1911350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4439340-1755-1EE9-2948-31ADAF8F87E4}"/>
              </a:ext>
            </a:extLst>
          </p:cNvPr>
          <p:cNvCxnSpPr>
            <a:cxnSpLocks/>
          </p:cNvCxnSpPr>
          <p:nvPr/>
        </p:nvCxnSpPr>
        <p:spPr>
          <a:xfrm>
            <a:off x="7477125" y="4962525"/>
            <a:ext cx="12815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6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C9143-FC5E-05F3-0B68-C354B2C1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 цикл ученого</a:t>
            </a:r>
          </a:p>
        </p:txBody>
      </p:sp>
      <p:sp>
        <p:nvSpPr>
          <p:cNvPr id="4" name="Дуга 3">
            <a:extLst>
              <a:ext uri="{FF2B5EF4-FFF2-40B4-BE49-F238E27FC236}">
                <a16:creationId xmlns:a16="http://schemas.microsoft.com/office/drawing/2014/main" id="{1DA7D3B2-940B-9BC4-7A0E-E325CFD24056}"/>
              </a:ext>
            </a:extLst>
          </p:cNvPr>
          <p:cNvSpPr/>
          <p:nvPr/>
        </p:nvSpPr>
        <p:spPr>
          <a:xfrm>
            <a:off x="7058025" y="2168525"/>
            <a:ext cx="1838325" cy="1838325"/>
          </a:xfrm>
          <a:prstGeom prst="arc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>
            <a:extLst>
              <a:ext uri="{FF2B5EF4-FFF2-40B4-BE49-F238E27FC236}">
                <a16:creationId xmlns:a16="http://schemas.microsoft.com/office/drawing/2014/main" id="{FA8EB195-E4C9-CFAB-9A26-F847577956C9}"/>
              </a:ext>
            </a:extLst>
          </p:cNvPr>
          <p:cNvSpPr/>
          <p:nvPr/>
        </p:nvSpPr>
        <p:spPr>
          <a:xfrm rot="5400000">
            <a:off x="7058025" y="3924300"/>
            <a:ext cx="1838325" cy="1838325"/>
          </a:xfrm>
          <a:prstGeom prst="arc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>
            <a:extLst>
              <a:ext uri="{FF2B5EF4-FFF2-40B4-BE49-F238E27FC236}">
                <a16:creationId xmlns:a16="http://schemas.microsoft.com/office/drawing/2014/main" id="{3A5881D9-D1AE-D855-6BB5-67A627CC089F}"/>
              </a:ext>
            </a:extLst>
          </p:cNvPr>
          <p:cNvSpPr/>
          <p:nvPr/>
        </p:nvSpPr>
        <p:spPr>
          <a:xfrm rot="16200000">
            <a:off x="3233736" y="2168525"/>
            <a:ext cx="1838325" cy="1838325"/>
          </a:xfrm>
          <a:prstGeom prst="arc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уга 6">
            <a:extLst>
              <a:ext uri="{FF2B5EF4-FFF2-40B4-BE49-F238E27FC236}">
                <a16:creationId xmlns:a16="http://schemas.microsoft.com/office/drawing/2014/main" id="{6E3E9EAE-6293-78FE-2723-03B5163FDD86}"/>
              </a:ext>
            </a:extLst>
          </p:cNvPr>
          <p:cNvSpPr/>
          <p:nvPr/>
        </p:nvSpPr>
        <p:spPr>
          <a:xfrm rot="10800000">
            <a:off x="3233737" y="3924300"/>
            <a:ext cx="1838325" cy="1838325"/>
          </a:xfrm>
          <a:prstGeom prst="arc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E2218-48B1-261E-41E3-41542A81ED1A}"/>
              </a:ext>
            </a:extLst>
          </p:cNvPr>
          <p:cNvSpPr txBox="1"/>
          <p:nvPr/>
        </p:nvSpPr>
        <p:spPr>
          <a:xfrm>
            <a:off x="4419600" y="1483082"/>
            <a:ext cx="3105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Выполнить техническую часть работы</a:t>
            </a:r>
            <a:br>
              <a:rPr lang="ru-RU" dirty="0"/>
            </a:br>
            <a:r>
              <a:rPr lang="ru-RU" dirty="0"/>
              <a:t>(Получить все данные, результаты и графики)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88F42-9EEC-A1C5-14C6-791CB7C34355}"/>
              </a:ext>
            </a:extLst>
          </p:cNvPr>
          <p:cNvSpPr txBox="1"/>
          <p:nvPr/>
        </p:nvSpPr>
        <p:spPr>
          <a:xfrm>
            <a:off x="7343775" y="3601134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Подготовить черновик публикации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1B368-7E46-9E82-D815-048DC3F2BDB3}"/>
              </a:ext>
            </a:extLst>
          </p:cNvPr>
          <p:cNvSpPr txBox="1"/>
          <p:nvPr/>
        </p:nvSpPr>
        <p:spPr>
          <a:xfrm>
            <a:off x="4419600" y="5511580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Отправить черновик</a:t>
            </a:r>
            <a:br>
              <a:rPr lang="ru-RU" b="1" dirty="0"/>
            </a:br>
            <a:r>
              <a:rPr lang="ru-RU" b="1" dirty="0"/>
              <a:t>в журнал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F53BF-B27A-8A37-A3AF-75698FD0723C}"/>
              </a:ext>
            </a:extLst>
          </p:cNvPr>
          <p:cNvSpPr txBox="1"/>
          <p:nvPr/>
        </p:nvSpPr>
        <p:spPr>
          <a:xfrm>
            <a:off x="1681160" y="3605994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Внести правки</a:t>
            </a:r>
            <a:br>
              <a:rPr lang="ru-RU" b="1" dirty="0"/>
            </a:br>
            <a:r>
              <a:rPr lang="ru-RU" b="1" dirty="0"/>
              <a:t>от журнала и опубликовать статью</a:t>
            </a:r>
          </a:p>
        </p:txBody>
      </p:sp>
    </p:spTree>
    <p:extLst>
      <p:ext uri="{BB962C8B-B14F-4D97-AF65-F5344CB8AC3E}">
        <p14:creationId xmlns:p14="http://schemas.microsoft.com/office/powerpoint/2010/main" val="83852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AE255-C189-B8D9-1A85-4C09AD67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делать </a:t>
            </a:r>
            <a:br>
              <a:rPr lang="ru-RU" dirty="0"/>
            </a:br>
            <a:r>
              <a:rPr lang="ru-RU" dirty="0"/>
              <a:t>пре-принты публикаций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3C96E-CFDA-21D3-DAA4-914B930C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Подписки для журналов дорогие</a:t>
            </a:r>
            <a:br>
              <a:rPr lang="ru-RU" dirty="0"/>
            </a:br>
            <a:r>
              <a:rPr lang="ru-RU" b="1" dirty="0"/>
              <a:t>Бесплатное чтение</a:t>
            </a:r>
            <a:br>
              <a:rPr lang="ru-RU" b="1" dirty="0"/>
            </a:br>
            <a:br>
              <a:rPr lang="ru-RU" b="1" dirty="0"/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Публикация в журнале – долгий процесс</a:t>
            </a:r>
            <a:br>
              <a:rPr lang="ru-RU" dirty="0"/>
            </a:br>
            <a:r>
              <a:rPr lang="ru-RU" b="1" dirty="0"/>
              <a:t>Можно прочесть пре-принт раньше публикации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Все журналы держат свой сайт с публикациями</a:t>
            </a:r>
            <a:br>
              <a:rPr lang="ru-RU" dirty="0"/>
            </a:br>
            <a:r>
              <a:rPr lang="ru-RU" b="1" dirty="0"/>
              <a:t>Все пре-принты по космической физике в одном месте</a:t>
            </a:r>
          </a:p>
        </p:txBody>
      </p:sp>
    </p:spTree>
    <p:extLst>
      <p:ext uri="{BB962C8B-B14F-4D97-AF65-F5344CB8AC3E}">
        <p14:creationId xmlns:p14="http://schemas.microsoft.com/office/powerpoint/2010/main" val="259606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180CB-A487-3993-CF40-B89DF7F8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66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Какой журнал предлагают ваши коллеги и науч. рук.?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BC2EE-D3B6-70F9-D684-10ECBCC113E1}"/>
              </a:ext>
            </a:extLst>
          </p:cNvPr>
          <p:cNvSpPr txBox="1"/>
          <p:nvPr/>
        </p:nvSpPr>
        <p:spPr>
          <a:xfrm>
            <a:off x="878866" y="1905000"/>
            <a:ext cx="1043426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2">
                    <a:lumMod val="90000"/>
                  </a:schemeClr>
                </a:solidFill>
              </a:rPr>
              <a:t>Я без понятия, что вставить</a:t>
            </a:r>
            <a:br>
              <a:rPr lang="ru-RU" sz="40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sz="4000" b="1" dirty="0">
                <a:solidFill>
                  <a:schemeClr val="bg2">
                    <a:lumMod val="90000"/>
                  </a:schemeClr>
                </a:solidFill>
              </a:rPr>
              <a:t>на этот слайд.</a:t>
            </a:r>
            <a:br>
              <a:rPr lang="ru-RU" sz="4000" b="1" dirty="0">
                <a:solidFill>
                  <a:schemeClr val="bg2">
                    <a:lumMod val="90000"/>
                  </a:schemeClr>
                </a:solidFill>
              </a:rPr>
            </a:br>
            <a:br>
              <a:rPr lang="ru-RU" sz="40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sz="4000" b="1" dirty="0">
                <a:solidFill>
                  <a:schemeClr val="bg2">
                    <a:lumMod val="90000"/>
                  </a:schemeClr>
                </a:solidFill>
              </a:rPr>
              <a:t>Спросите у своих коллег и научного</a:t>
            </a:r>
            <a:br>
              <a:rPr lang="ru-RU" sz="4000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sz="4000" b="1" dirty="0">
                <a:solidFill>
                  <a:schemeClr val="bg2">
                    <a:lumMod val="90000"/>
                  </a:schemeClr>
                </a:solidFill>
              </a:rPr>
              <a:t>руководителя.</a:t>
            </a:r>
          </a:p>
          <a:p>
            <a:pPr algn="ctr"/>
            <a:endParaRPr lang="ru-RU" sz="4000" b="1" dirty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bg2">
                    <a:lumMod val="90000"/>
                  </a:schemeClr>
                </a:solidFill>
              </a:rPr>
              <a:t>I </a:t>
            </a:r>
            <a:r>
              <a:rPr lang="en-US" sz="4000" b="1" dirty="0" err="1">
                <a:solidFill>
                  <a:schemeClr val="bg2">
                    <a:lumMod val="90000"/>
                  </a:schemeClr>
                </a:solidFill>
              </a:rPr>
              <a:t>dunno</a:t>
            </a:r>
            <a:r>
              <a:rPr lang="en-US" sz="4000" b="1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US" sz="4000" b="1" dirty="0" err="1">
                <a:solidFill>
                  <a:schemeClr val="bg2">
                    <a:lumMod val="90000"/>
                  </a:schemeClr>
                </a:solidFill>
              </a:rPr>
              <a:t>movin</a:t>
            </a:r>
            <a:r>
              <a:rPr lang="en-US" sz="4000" b="1" dirty="0">
                <a:solidFill>
                  <a:schemeClr val="bg2">
                    <a:lumMod val="90000"/>
                  </a:schemeClr>
                </a:solidFill>
              </a:rPr>
              <a:t>’ on</a:t>
            </a:r>
            <a:endParaRPr lang="ru-RU" sz="4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1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C9143-FC5E-05F3-0B68-C354B2C1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 цикл ученого</a:t>
            </a:r>
          </a:p>
        </p:txBody>
      </p:sp>
      <p:sp>
        <p:nvSpPr>
          <p:cNvPr id="4" name="Дуга 3">
            <a:extLst>
              <a:ext uri="{FF2B5EF4-FFF2-40B4-BE49-F238E27FC236}">
                <a16:creationId xmlns:a16="http://schemas.microsoft.com/office/drawing/2014/main" id="{1DA7D3B2-940B-9BC4-7A0E-E325CFD24056}"/>
              </a:ext>
            </a:extLst>
          </p:cNvPr>
          <p:cNvSpPr/>
          <p:nvPr/>
        </p:nvSpPr>
        <p:spPr>
          <a:xfrm>
            <a:off x="7058025" y="2168525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>
            <a:extLst>
              <a:ext uri="{FF2B5EF4-FFF2-40B4-BE49-F238E27FC236}">
                <a16:creationId xmlns:a16="http://schemas.microsoft.com/office/drawing/2014/main" id="{FA8EB195-E4C9-CFAB-9A26-F847577956C9}"/>
              </a:ext>
            </a:extLst>
          </p:cNvPr>
          <p:cNvSpPr/>
          <p:nvPr/>
        </p:nvSpPr>
        <p:spPr>
          <a:xfrm rot="5400000">
            <a:off x="7058025" y="3924300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>
            <a:extLst>
              <a:ext uri="{FF2B5EF4-FFF2-40B4-BE49-F238E27FC236}">
                <a16:creationId xmlns:a16="http://schemas.microsoft.com/office/drawing/2014/main" id="{3A5881D9-D1AE-D855-6BB5-67A627CC089F}"/>
              </a:ext>
            </a:extLst>
          </p:cNvPr>
          <p:cNvSpPr/>
          <p:nvPr/>
        </p:nvSpPr>
        <p:spPr>
          <a:xfrm rot="16200000">
            <a:off x="3233736" y="2168525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уга 6">
            <a:extLst>
              <a:ext uri="{FF2B5EF4-FFF2-40B4-BE49-F238E27FC236}">
                <a16:creationId xmlns:a16="http://schemas.microsoft.com/office/drawing/2014/main" id="{6E3E9EAE-6293-78FE-2723-03B5163FDD86}"/>
              </a:ext>
            </a:extLst>
          </p:cNvPr>
          <p:cNvSpPr/>
          <p:nvPr/>
        </p:nvSpPr>
        <p:spPr>
          <a:xfrm rot="10800000">
            <a:off x="3233737" y="3924300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E2218-48B1-261E-41E3-41542A81ED1A}"/>
              </a:ext>
            </a:extLst>
          </p:cNvPr>
          <p:cNvSpPr txBox="1"/>
          <p:nvPr/>
        </p:nvSpPr>
        <p:spPr>
          <a:xfrm>
            <a:off x="4419600" y="1483082"/>
            <a:ext cx="3105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Выполнить техническую часть работы</a:t>
            </a:r>
            <a:br>
              <a:rPr lang="ru-RU" dirty="0"/>
            </a:br>
            <a:r>
              <a:rPr lang="ru-RU" dirty="0"/>
              <a:t>(Получить все данные, результаты и графики)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88F42-9EEC-A1C5-14C6-791CB7C34355}"/>
              </a:ext>
            </a:extLst>
          </p:cNvPr>
          <p:cNvSpPr txBox="1"/>
          <p:nvPr/>
        </p:nvSpPr>
        <p:spPr>
          <a:xfrm>
            <a:off x="7343775" y="3601134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Подготовить черновик публикации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1B368-7E46-9E82-D815-048DC3F2BDB3}"/>
              </a:ext>
            </a:extLst>
          </p:cNvPr>
          <p:cNvSpPr txBox="1"/>
          <p:nvPr/>
        </p:nvSpPr>
        <p:spPr>
          <a:xfrm>
            <a:off x="4419600" y="5511580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Отправить черновик</a:t>
            </a:r>
            <a:br>
              <a:rPr lang="ru-RU" b="1" dirty="0"/>
            </a:br>
            <a:r>
              <a:rPr lang="ru-RU" b="1" dirty="0"/>
              <a:t>в журнал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F53BF-B27A-8A37-A3AF-75698FD0723C}"/>
              </a:ext>
            </a:extLst>
          </p:cNvPr>
          <p:cNvSpPr txBox="1"/>
          <p:nvPr/>
        </p:nvSpPr>
        <p:spPr>
          <a:xfrm>
            <a:off x="1681160" y="3605994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Внести правки</a:t>
            </a:r>
            <a:br>
              <a:rPr lang="ru-RU" b="1" dirty="0"/>
            </a:br>
            <a:r>
              <a:rPr lang="ru-RU" b="1" dirty="0"/>
              <a:t>от журнала и опубликовать статью</a:t>
            </a: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F955742D-1E7B-4AE8-5B37-F5483502F0EC}"/>
              </a:ext>
            </a:extLst>
          </p:cNvPr>
          <p:cNvSpPr/>
          <p:nvPr/>
        </p:nvSpPr>
        <p:spPr>
          <a:xfrm>
            <a:off x="3673077" y="4791144"/>
            <a:ext cx="959642" cy="959642"/>
          </a:xfrm>
          <a:prstGeom prst="arc">
            <a:avLst>
              <a:gd name="adj1" fmla="val 5419812"/>
              <a:gd name="adj2" fmla="val 725827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уга 13">
            <a:extLst>
              <a:ext uri="{FF2B5EF4-FFF2-40B4-BE49-F238E27FC236}">
                <a16:creationId xmlns:a16="http://schemas.microsoft.com/office/drawing/2014/main" id="{6A493B79-010D-0484-6361-EC029D55ABE5}"/>
              </a:ext>
            </a:extLst>
          </p:cNvPr>
          <p:cNvSpPr/>
          <p:nvPr/>
        </p:nvSpPr>
        <p:spPr>
          <a:xfrm rot="16200000">
            <a:off x="3942754" y="4030827"/>
            <a:ext cx="1838325" cy="1838325"/>
          </a:xfrm>
          <a:prstGeom prst="arc">
            <a:avLst>
              <a:gd name="adj1" fmla="val 21458493"/>
              <a:gd name="adj2" fmla="val 5739424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EA57ECDF-07AE-8918-0318-53C352A6B60F}"/>
              </a:ext>
            </a:extLst>
          </p:cNvPr>
          <p:cNvSpPr/>
          <p:nvPr/>
        </p:nvSpPr>
        <p:spPr>
          <a:xfrm rot="16200000">
            <a:off x="2114068" y="2483622"/>
            <a:ext cx="1102759" cy="1102759"/>
          </a:xfrm>
          <a:prstGeom prst="arc">
            <a:avLst>
              <a:gd name="adj1" fmla="val 15457353"/>
              <a:gd name="adj2" fmla="val 5739424"/>
            </a:avLst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E69015-42BC-3AC0-089E-49960B6DF46B}"/>
              </a:ext>
            </a:extLst>
          </p:cNvPr>
          <p:cNvSpPr/>
          <p:nvPr/>
        </p:nvSpPr>
        <p:spPr>
          <a:xfrm>
            <a:off x="4419600" y="1483082"/>
            <a:ext cx="3028950" cy="15955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1964C4B-7898-E556-4332-8160108FFA6D}"/>
              </a:ext>
            </a:extLst>
          </p:cNvPr>
          <p:cNvSpPr/>
          <p:nvPr/>
        </p:nvSpPr>
        <p:spPr>
          <a:xfrm>
            <a:off x="7343775" y="3505200"/>
            <a:ext cx="3105150" cy="8375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E6F3EF-330C-3EFE-B82F-94CCC82E3E32}"/>
              </a:ext>
            </a:extLst>
          </p:cNvPr>
          <p:cNvSpPr/>
          <p:nvPr/>
        </p:nvSpPr>
        <p:spPr>
          <a:xfrm>
            <a:off x="4419600" y="5465760"/>
            <a:ext cx="3028950" cy="7545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90E2B23-1ED9-14CA-A7B1-C45D3887C212}"/>
              </a:ext>
            </a:extLst>
          </p:cNvPr>
          <p:cNvSpPr/>
          <p:nvPr/>
        </p:nvSpPr>
        <p:spPr>
          <a:xfrm>
            <a:off x="1738308" y="3505200"/>
            <a:ext cx="2971802" cy="119514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0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257E1-11B9-4CFA-0C12-B9385FD3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взялись правки</a:t>
            </a:r>
            <a:br>
              <a:rPr lang="ru-RU" dirty="0"/>
            </a:br>
            <a:r>
              <a:rPr lang="en-US" dirty="0"/>
              <a:t>Peer review process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E649D2-9792-A925-E57E-99CEC448BEED}"/>
              </a:ext>
            </a:extLst>
          </p:cNvPr>
          <p:cNvSpPr/>
          <p:nvPr/>
        </p:nvSpPr>
        <p:spPr>
          <a:xfrm>
            <a:off x="1171575" y="2476500"/>
            <a:ext cx="3495675" cy="362902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54DD7-E6DC-9240-6EE0-E0C2CCCFD032}"/>
              </a:ext>
            </a:extLst>
          </p:cNvPr>
          <p:cNvSpPr txBox="1"/>
          <p:nvPr/>
        </p:nvSpPr>
        <p:spPr>
          <a:xfrm>
            <a:off x="1066800" y="2038350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Научное сообщество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3CE9C-DAF5-9FA1-B64B-4A0738ACCBD5}"/>
              </a:ext>
            </a:extLst>
          </p:cNvPr>
          <p:cNvSpPr txBox="1"/>
          <p:nvPr/>
        </p:nvSpPr>
        <p:spPr>
          <a:xfrm>
            <a:off x="2663655" y="2803644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Автор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B74FA-7444-4793-2602-5223FE8FE1D3}"/>
              </a:ext>
            </a:extLst>
          </p:cNvPr>
          <p:cNvSpPr txBox="1"/>
          <p:nvPr/>
        </p:nvSpPr>
        <p:spPr>
          <a:xfrm>
            <a:off x="1839711" y="3895825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Рецензент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CA855-032F-1E5C-CF7A-6230BCF95F2C}"/>
              </a:ext>
            </a:extLst>
          </p:cNvPr>
          <p:cNvSpPr txBox="1"/>
          <p:nvPr/>
        </p:nvSpPr>
        <p:spPr>
          <a:xfrm>
            <a:off x="1839711" y="490392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Рецензент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57ED-7402-8D71-3735-89DE966EBCBF}"/>
              </a:ext>
            </a:extLst>
          </p:cNvPr>
          <p:cNvSpPr txBox="1"/>
          <p:nvPr/>
        </p:nvSpPr>
        <p:spPr>
          <a:xfrm>
            <a:off x="7302395" y="1987947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Журнал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BF046F-DD74-3FD2-449D-3F4A40335AFC}"/>
              </a:ext>
            </a:extLst>
          </p:cNvPr>
          <p:cNvSpPr/>
          <p:nvPr/>
        </p:nvSpPr>
        <p:spPr>
          <a:xfrm>
            <a:off x="7416800" y="2476500"/>
            <a:ext cx="2844800" cy="362902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4E2DE-05A4-959E-26A1-A8950D905F93}"/>
              </a:ext>
            </a:extLst>
          </p:cNvPr>
          <p:cNvSpPr txBox="1"/>
          <p:nvPr/>
        </p:nvSpPr>
        <p:spPr>
          <a:xfrm>
            <a:off x="8147344" y="2824162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Редактор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DA7535C-C333-91FD-E524-2280CFB32DF4}"/>
              </a:ext>
            </a:extLst>
          </p:cNvPr>
          <p:cNvCxnSpPr>
            <a:cxnSpLocks/>
          </p:cNvCxnSpPr>
          <p:nvPr/>
        </p:nvCxnSpPr>
        <p:spPr>
          <a:xfrm>
            <a:off x="3914054" y="2879288"/>
            <a:ext cx="40393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22F7ACB-C830-99AC-C2BE-818E1E1B5681}"/>
              </a:ext>
            </a:extLst>
          </p:cNvPr>
          <p:cNvCxnSpPr>
            <a:cxnSpLocks/>
          </p:cNvCxnSpPr>
          <p:nvPr/>
        </p:nvCxnSpPr>
        <p:spPr>
          <a:xfrm>
            <a:off x="8839200" y="3333750"/>
            <a:ext cx="0" cy="17287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16DDE1F-A393-8FEB-C5F4-1D479E73155D}"/>
              </a:ext>
            </a:extLst>
          </p:cNvPr>
          <p:cNvCxnSpPr>
            <a:cxnSpLocks/>
          </p:cNvCxnSpPr>
          <p:nvPr/>
        </p:nvCxnSpPr>
        <p:spPr>
          <a:xfrm flipH="1">
            <a:off x="3875954" y="5025034"/>
            <a:ext cx="4963246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A3C1741-4CCA-3FA0-CC47-ED91C983199F}"/>
              </a:ext>
            </a:extLst>
          </p:cNvPr>
          <p:cNvCxnSpPr>
            <a:cxnSpLocks/>
          </p:cNvCxnSpPr>
          <p:nvPr/>
        </p:nvCxnSpPr>
        <p:spPr>
          <a:xfrm flipH="1">
            <a:off x="3875954" y="4016931"/>
            <a:ext cx="4963246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2E2BE4A-46F6-7FAB-A3E2-7B7C3940F18A}"/>
              </a:ext>
            </a:extLst>
          </p:cNvPr>
          <p:cNvCxnSpPr>
            <a:cxnSpLocks/>
          </p:cNvCxnSpPr>
          <p:nvPr/>
        </p:nvCxnSpPr>
        <p:spPr>
          <a:xfrm>
            <a:off x="9115425" y="3333750"/>
            <a:ext cx="14289" cy="1953692"/>
          </a:xfrm>
          <a:prstGeom prst="line">
            <a:avLst/>
          </a:prstGeom>
          <a:ln w="762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095A52A-94A2-3584-D254-871566262E1B}"/>
              </a:ext>
            </a:extLst>
          </p:cNvPr>
          <p:cNvCxnSpPr>
            <a:cxnSpLocks/>
          </p:cNvCxnSpPr>
          <p:nvPr/>
        </p:nvCxnSpPr>
        <p:spPr>
          <a:xfrm flipH="1">
            <a:off x="3875954" y="5253634"/>
            <a:ext cx="5287096" cy="0"/>
          </a:xfrm>
          <a:prstGeom prst="line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A5C3225-55E3-BEA4-1A8E-EBC208D52B68}"/>
              </a:ext>
            </a:extLst>
          </p:cNvPr>
          <p:cNvCxnSpPr>
            <a:cxnSpLocks/>
          </p:cNvCxnSpPr>
          <p:nvPr/>
        </p:nvCxnSpPr>
        <p:spPr>
          <a:xfrm flipH="1">
            <a:off x="3875954" y="4245531"/>
            <a:ext cx="5239471" cy="0"/>
          </a:xfrm>
          <a:prstGeom prst="line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6D80774-8BFE-B1C7-C644-129958700339}"/>
              </a:ext>
            </a:extLst>
          </p:cNvPr>
          <p:cNvCxnSpPr>
            <a:cxnSpLocks/>
          </p:cNvCxnSpPr>
          <p:nvPr/>
        </p:nvCxnSpPr>
        <p:spPr>
          <a:xfrm>
            <a:off x="3914054" y="3145988"/>
            <a:ext cx="4039321" cy="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6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D9D4C-92C3-41A1-B286-6908AE33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выглядит ответ журнала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79F77-C99F-0E83-582A-8AD2518D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Editor’s comments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blah-blah-blah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6D853-12DF-5F46-CE1B-650A762CB2CF}"/>
              </a:ext>
            </a:extLst>
          </p:cNvPr>
          <p:cNvSpPr txBox="1"/>
          <p:nvPr/>
        </p:nvSpPr>
        <p:spPr>
          <a:xfrm>
            <a:off x="4962525" y="2723287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Reviewer 2 comments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blah-blah-blah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Major comments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blah-blah-blah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Minor comments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blah-blah-blah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C05EE-8536-1F5C-FD51-472E22891427}"/>
              </a:ext>
            </a:extLst>
          </p:cNvPr>
          <p:cNvSpPr txBox="1"/>
          <p:nvPr/>
        </p:nvSpPr>
        <p:spPr>
          <a:xfrm>
            <a:off x="838200" y="2712899"/>
            <a:ext cx="40195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Reviewer 1 comments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blah-blah-blah</a:t>
            </a:r>
          </a:p>
          <a:p>
            <a:pPr marL="0" indent="0">
              <a:buNone/>
            </a:pPr>
            <a:b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Major comments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blah-blah-blah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Minor comments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blah-blah-blah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5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E8A60-9C87-6B39-AD0F-944A2513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выглядит ответ журнала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09B40-3252-4820-1306-4971B8F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690" y="1825625"/>
            <a:ext cx="36941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Accepted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Accepted after minor changes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Can be accepted after major changes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Rejected</a:t>
            </a:r>
            <a:endParaRPr lang="ru-RU" sz="2400" dirty="0"/>
          </a:p>
        </p:txBody>
      </p:sp>
      <p:sp>
        <p:nvSpPr>
          <p:cNvPr id="4" name="Дуга 3">
            <a:extLst>
              <a:ext uri="{FF2B5EF4-FFF2-40B4-BE49-F238E27FC236}">
                <a16:creationId xmlns:a16="http://schemas.microsoft.com/office/drawing/2014/main" id="{DCD081FB-D5C8-FCE5-6D67-6D9BE3A78E43}"/>
              </a:ext>
            </a:extLst>
          </p:cNvPr>
          <p:cNvSpPr/>
          <p:nvPr/>
        </p:nvSpPr>
        <p:spPr>
          <a:xfrm rot="16200000">
            <a:off x="2484436" y="2441043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>
            <a:extLst>
              <a:ext uri="{FF2B5EF4-FFF2-40B4-BE49-F238E27FC236}">
                <a16:creationId xmlns:a16="http://schemas.microsoft.com/office/drawing/2014/main" id="{534829F4-0DCF-0190-410D-BD36A383D055}"/>
              </a:ext>
            </a:extLst>
          </p:cNvPr>
          <p:cNvSpPr/>
          <p:nvPr/>
        </p:nvSpPr>
        <p:spPr>
          <a:xfrm rot="10800000">
            <a:off x="2484437" y="4196818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C7696-CBE2-1649-78F5-8D6E8FB77EE0}"/>
              </a:ext>
            </a:extLst>
          </p:cNvPr>
          <p:cNvSpPr txBox="1"/>
          <p:nvPr/>
        </p:nvSpPr>
        <p:spPr>
          <a:xfrm>
            <a:off x="3670300" y="5784098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Отправить черновик</a:t>
            </a:r>
            <a:br>
              <a:rPr lang="ru-RU" b="1" dirty="0"/>
            </a:br>
            <a:r>
              <a:rPr lang="ru-RU" b="1" dirty="0"/>
              <a:t>в журнал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C43BD-4039-B56A-D482-EFE8F3DAEA57}"/>
              </a:ext>
            </a:extLst>
          </p:cNvPr>
          <p:cNvSpPr txBox="1"/>
          <p:nvPr/>
        </p:nvSpPr>
        <p:spPr>
          <a:xfrm>
            <a:off x="931860" y="3878512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Внести правки</a:t>
            </a:r>
            <a:br>
              <a:rPr lang="ru-RU" b="1" dirty="0"/>
            </a:br>
            <a:r>
              <a:rPr lang="ru-RU" b="1" dirty="0"/>
              <a:t>от журнала и опубликовать статью</a:t>
            </a:r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FEF5FC7F-B729-B3FB-1304-D236B22323FA}"/>
              </a:ext>
            </a:extLst>
          </p:cNvPr>
          <p:cNvSpPr/>
          <p:nvPr/>
        </p:nvSpPr>
        <p:spPr>
          <a:xfrm>
            <a:off x="2923777" y="5063662"/>
            <a:ext cx="959642" cy="959642"/>
          </a:xfrm>
          <a:prstGeom prst="arc">
            <a:avLst>
              <a:gd name="adj1" fmla="val 5419812"/>
              <a:gd name="adj2" fmla="val 725827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уга 8">
            <a:extLst>
              <a:ext uri="{FF2B5EF4-FFF2-40B4-BE49-F238E27FC236}">
                <a16:creationId xmlns:a16="http://schemas.microsoft.com/office/drawing/2014/main" id="{B7587CA9-589B-92F8-3D34-85997CC63CD2}"/>
              </a:ext>
            </a:extLst>
          </p:cNvPr>
          <p:cNvSpPr/>
          <p:nvPr/>
        </p:nvSpPr>
        <p:spPr>
          <a:xfrm rot="16200000">
            <a:off x="3193454" y="4303345"/>
            <a:ext cx="1838325" cy="1838325"/>
          </a:xfrm>
          <a:prstGeom prst="arc">
            <a:avLst>
              <a:gd name="adj1" fmla="val 21458493"/>
              <a:gd name="adj2" fmla="val 5739424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>
            <a:extLst>
              <a:ext uri="{FF2B5EF4-FFF2-40B4-BE49-F238E27FC236}">
                <a16:creationId xmlns:a16="http://schemas.microsoft.com/office/drawing/2014/main" id="{D943AB35-8FFE-1EC6-7986-61FEA1A9DBA0}"/>
              </a:ext>
            </a:extLst>
          </p:cNvPr>
          <p:cNvSpPr/>
          <p:nvPr/>
        </p:nvSpPr>
        <p:spPr>
          <a:xfrm rot="16200000">
            <a:off x="1364768" y="2756140"/>
            <a:ext cx="1102759" cy="1102759"/>
          </a:xfrm>
          <a:prstGeom prst="arc">
            <a:avLst>
              <a:gd name="adj1" fmla="val 15457353"/>
              <a:gd name="adj2" fmla="val 5739424"/>
            </a:avLst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9A6C7DC-8C14-73FD-6DE6-35543E7342E1}"/>
              </a:ext>
            </a:extLst>
          </p:cNvPr>
          <p:cNvSpPr/>
          <p:nvPr/>
        </p:nvSpPr>
        <p:spPr>
          <a:xfrm>
            <a:off x="3670300" y="5738278"/>
            <a:ext cx="3028950" cy="7545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3B506E2-267B-3253-F98F-CEF55CAEDC6D}"/>
              </a:ext>
            </a:extLst>
          </p:cNvPr>
          <p:cNvSpPr/>
          <p:nvPr/>
        </p:nvSpPr>
        <p:spPr>
          <a:xfrm>
            <a:off x="989008" y="3777718"/>
            <a:ext cx="2971802" cy="1195147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A8B57A9-73ED-9550-E3E6-C8CF5039981A}"/>
              </a:ext>
            </a:extLst>
          </p:cNvPr>
          <p:cNvCxnSpPr>
            <a:cxnSpLocks/>
          </p:cNvCxnSpPr>
          <p:nvPr/>
        </p:nvCxnSpPr>
        <p:spPr>
          <a:xfrm>
            <a:off x="4153096" y="5464967"/>
            <a:ext cx="3381179" cy="0"/>
          </a:xfrm>
          <a:prstGeom prst="straightConnector1">
            <a:avLst/>
          </a:prstGeom>
          <a:ln w="76200">
            <a:solidFill>
              <a:srgbClr val="000000">
                <a:alpha val="50196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3DEE8F4-CF4C-768C-314C-29A6DB3D9A9E}"/>
              </a:ext>
            </a:extLst>
          </p:cNvPr>
          <p:cNvCxnSpPr>
            <a:cxnSpLocks/>
          </p:cNvCxnSpPr>
          <p:nvPr/>
        </p:nvCxnSpPr>
        <p:spPr>
          <a:xfrm>
            <a:off x="5191125" y="4801842"/>
            <a:ext cx="2468565" cy="446433"/>
          </a:xfrm>
          <a:prstGeom prst="line">
            <a:avLst/>
          </a:prstGeom>
          <a:ln w="76200">
            <a:solidFill>
              <a:srgbClr val="000000">
                <a:alpha val="50196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4C92519-CF7A-63B5-885E-598D4C711C9D}"/>
              </a:ext>
            </a:extLst>
          </p:cNvPr>
          <p:cNvCxnSpPr>
            <a:cxnSpLocks/>
          </p:cNvCxnSpPr>
          <p:nvPr/>
        </p:nvCxnSpPr>
        <p:spPr>
          <a:xfrm flipV="1">
            <a:off x="1924050" y="3048000"/>
            <a:ext cx="5610225" cy="32282"/>
          </a:xfrm>
          <a:prstGeom prst="line">
            <a:avLst/>
          </a:prstGeom>
          <a:ln w="76200">
            <a:solidFill>
              <a:srgbClr val="000000">
                <a:alpha val="50196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DBFBE99-9180-6761-5623-9CBCAE53F0CA}"/>
              </a:ext>
            </a:extLst>
          </p:cNvPr>
          <p:cNvCxnSpPr>
            <a:cxnSpLocks/>
          </p:cNvCxnSpPr>
          <p:nvPr/>
        </p:nvCxnSpPr>
        <p:spPr>
          <a:xfrm>
            <a:off x="1714500" y="3269213"/>
            <a:ext cx="5819775" cy="1010155"/>
          </a:xfrm>
          <a:prstGeom prst="line">
            <a:avLst/>
          </a:prstGeom>
          <a:ln w="76200">
            <a:solidFill>
              <a:srgbClr val="000000">
                <a:alpha val="50196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7FEA217D-75EF-4810-0871-999D42BDAFF9}"/>
              </a:ext>
            </a:extLst>
          </p:cNvPr>
          <p:cNvCxnSpPr>
            <a:cxnSpLocks/>
          </p:cNvCxnSpPr>
          <p:nvPr/>
        </p:nvCxnSpPr>
        <p:spPr>
          <a:xfrm flipV="1">
            <a:off x="3670300" y="2047084"/>
            <a:ext cx="3909717" cy="369583"/>
          </a:xfrm>
          <a:prstGeom prst="line">
            <a:avLst/>
          </a:prstGeom>
          <a:ln w="76200">
            <a:solidFill>
              <a:srgbClr val="000000">
                <a:alpha val="50196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4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C9143-FC5E-05F3-0B68-C354B2C1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4" name="Дуга 3">
            <a:extLst>
              <a:ext uri="{FF2B5EF4-FFF2-40B4-BE49-F238E27FC236}">
                <a16:creationId xmlns:a16="http://schemas.microsoft.com/office/drawing/2014/main" id="{1DA7D3B2-940B-9BC4-7A0E-E325CFD24056}"/>
              </a:ext>
            </a:extLst>
          </p:cNvPr>
          <p:cNvSpPr/>
          <p:nvPr/>
        </p:nvSpPr>
        <p:spPr>
          <a:xfrm>
            <a:off x="7058025" y="2168525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>
            <a:extLst>
              <a:ext uri="{FF2B5EF4-FFF2-40B4-BE49-F238E27FC236}">
                <a16:creationId xmlns:a16="http://schemas.microsoft.com/office/drawing/2014/main" id="{FA8EB195-E4C9-CFAB-9A26-F847577956C9}"/>
              </a:ext>
            </a:extLst>
          </p:cNvPr>
          <p:cNvSpPr/>
          <p:nvPr/>
        </p:nvSpPr>
        <p:spPr>
          <a:xfrm rot="5400000">
            <a:off x="7058025" y="3924300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>
            <a:extLst>
              <a:ext uri="{FF2B5EF4-FFF2-40B4-BE49-F238E27FC236}">
                <a16:creationId xmlns:a16="http://schemas.microsoft.com/office/drawing/2014/main" id="{3A5881D9-D1AE-D855-6BB5-67A627CC089F}"/>
              </a:ext>
            </a:extLst>
          </p:cNvPr>
          <p:cNvSpPr/>
          <p:nvPr/>
        </p:nvSpPr>
        <p:spPr>
          <a:xfrm rot="16200000">
            <a:off x="3233736" y="2168525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уга 6">
            <a:extLst>
              <a:ext uri="{FF2B5EF4-FFF2-40B4-BE49-F238E27FC236}">
                <a16:creationId xmlns:a16="http://schemas.microsoft.com/office/drawing/2014/main" id="{6E3E9EAE-6293-78FE-2723-03B5163FDD86}"/>
              </a:ext>
            </a:extLst>
          </p:cNvPr>
          <p:cNvSpPr/>
          <p:nvPr/>
        </p:nvSpPr>
        <p:spPr>
          <a:xfrm rot="10800000">
            <a:off x="3233737" y="3924300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E2218-48B1-261E-41E3-41542A81ED1A}"/>
              </a:ext>
            </a:extLst>
          </p:cNvPr>
          <p:cNvSpPr txBox="1"/>
          <p:nvPr/>
        </p:nvSpPr>
        <p:spPr>
          <a:xfrm>
            <a:off x="4419600" y="1483082"/>
            <a:ext cx="3105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Выполнить техническую часть работы</a:t>
            </a:r>
            <a:br>
              <a:rPr lang="ru-RU" dirty="0"/>
            </a:br>
            <a:r>
              <a:rPr lang="ru-RU" dirty="0"/>
              <a:t>(Получить все данные, результаты и графики)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88F42-9EEC-A1C5-14C6-791CB7C34355}"/>
              </a:ext>
            </a:extLst>
          </p:cNvPr>
          <p:cNvSpPr txBox="1"/>
          <p:nvPr/>
        </p:nvSpPr>
        <p:spPr>
          <a:xfrm>
            <a:off x="7343775" y="3601134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Подготовить черновик публикации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1B368-7E46-9E82-D815-048DC3F2BDB3}"/>
              </a:ext>
            </a:extLst>
          </p:cNvPr>
          <p:cNvSpPr txBox="1"/>
          <p:nvPr/>
        </p:nvSpPr>
        <p:spPr>
          <a:xfrm>
            <a:off x="4419600" y="5511580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Отправить черновик</a:t>
            </a:r>
            <a:br>
              <a:rPr lang="ru-RU" b="1" dirty="0"/>
            </a:br>
            <a:r>
              <a:rPr lang="ru-RU" b="1" dirty="0"/>
              <a:t>в журнал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F53BF-B27A-8A37-A3AF-75698FD0723C}"/>
              </a:ext>
            </a:extLst>
          </p:cNvPr>
          <p:cNvSpPr txBox="1"/>
          <p:nvPr/>
        </p:nvSpPr>
        <p:spPr>
          <a:xfrm>
            <a:off x="1681160" y="3605994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Внести правки</a:t>
            </a:r>
            <a:br>
              <a:rPr lang="ru-RU" b="1" dirty="0"/>
            </a:br>
            <a:r>
              <a:rPr lang="ru-RU" b="1" dirty="0"/>
              <a:t>от журнала и опубликовать статью</a:t>
            </a: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F955742D-1E7B-4AE8-5B37-F5483502F0EC}"/>
              </a:ext>
            </a:extLst>
          </p:cNvPr>
          <p:cNvSpPr/>
          <p:nvPr/>
        </p:nvSpPr>
        <p:spPr>
          <a:xfrm>
            <a:off x="3673077" y="4791144"/>
            <a:ext cx="959642" cy="959642"/>
          </a:xfrm>
          <a:prstGeom prst="arc">
            <a:avLst>
              <a:gd name="adj1" fmla="val 5419812"/>
              <a:gd name="adj2" fmla="val 725827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уга 13">
            <a:extLst>
              <a:ext uri="{FF2B5EF4-FFF2-40B4-BE49-F238E27FC236}">
                <a16:creationId xmlns:a16="http://schemas.microsoft.com/office/drawing/2014/main" id="{6A493B79-010D-0484-6361-EC029D55ABE5}"/>
              </a:ext>
            </a:extLst>
          </p:cNvPr>
          <p:cNvSpPr/>
          <p:nvPr/>
        </p:nvSpPr>
        <p:spPr>
          <a:xfrm rot="16200000">
            <a:off x="3942754" y="4030827"/>
            <a:ext cx="1838325" cy="1838325"/>
          </a:xfrm>
          <a:prstGeom prst="arc">
            <a:avLst>
              <a:gd name="adj1" fmla="val 21458493"/>
              <a:gd name="adj2" fmla="val 5739424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EA57ECDF-07AE-8918-0318-53C352A6B60F}"/>
              </a:ext>
            </a:extLst>
          </p:cNvPr>
          <p:cNvSpPr/>
          <p:nvPr/>
        </p:nvSpPr>
        <p:spPr>
          <a:xfrm rot="16200000">
            <a:off x="2114068" y="2483622"/>
            <a:ext cx="1102759" cy="1102759"/>
          </a:xfrm>
          <a:prstGeom prst="arc">
            <a:avLst>
              <a:gd name="adj1" fmla="val 15457353"/>
              <a:gd name="adj2" fmla="val 5739424"/>
            </a:avLst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E69015-42BC-3AC0-089E-49960B6DF46B}"/>
              </a:ext>
            </a:extLst>
          </p:cNvPr>
          <p:cNvSpPr/>
          <p:nvPr/>
        </p:nvSpPr>
        <p:spPr>
          <a:xfrm>
            <a:off x="4419600" y="1483082"/>
            <a:ext cx="3028950" cy="15955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1964C4B-7898-E556-4332-8160108FFA6D}"/>
              </a:ext>
            </a:extLst>
          </p:cNvPr>
          <p:cNvSpPr/>
          <p:nvPr/>
        </p:nvSpPr>
        <p:spPr>
          <a:xfrm>
            <a:off x="7343775" y="3505200"/>
            <a:ext cx="3105150" cy="8375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E6F3EF-330C-3EFE-B82F-94CCC82E3E32}"/>
              </a:ext>
            </a:extLst>
          </p:cNvPr>
          <p:cNvSpPr/>
          <p:nvPr/>
        </p:nvSpPr>
        <p:spPr>
          <a:xfrm>
            <a:off x="4419600" y="5465760"/>
            <a:ext cx="3028950" cy="7545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90E2B23-1ED9-14CA-A7B1-C45D3887C212}"/>
              </a:ext>
            </a:extLst>
          </p:cNvPr>
          <p:cNvSpPr/>
          <p:nvPr/>
        </p:nvSpPr>
        <p:spPr>
          <a:xfrm>
            <a:off x="1738308" y="3505200"/>
            <a:ext cx="2971802" cy="1195147"/>
          </a:xfrm>
          <a:prstGeom prst="rect">
            <a:avLst/>
          </a:prstGeom>
          <a:noFill/>
          <a:ln w="762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29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3F4F-8EC8-77C2-D1F0-7FD3D42C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для страждущих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C494F-0E55-16C0-B264-6F42D0EF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Зайти на </a:t>
            </a:r>
            <a:r>
              <a:rPr lang="en-US" dirty="0" err="1"/>
              <a:t>Arxiv</a:t>
            </a:r>
            <a:r>
              <a:rPr lang="en-US" dirty="0"/>
              <a:t> (arxiv.org)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Найти там любую статью, которая покажется вам интересной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Попробовать найти ее на </a:t>
            </a:r>
            <a:r>
              <a:rPr lang="en-US" dirty="0"/>
              <a:t>NASA/ADS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Проверить, подана ли она куда-то для публикации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Прочитать статью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презентацию</a:t>
            </a:r>
            <a:r>
              <a:rPr lang="en-US" dirty="0"/>
              <a:t>/</a:t>
            </a:r>
            <a:r>
              <a:rPr lang="ru-RU" dirty="0"/>
              <a:t>доклад о статье на 5-10 минут</a:t>
            </a:r>
            <a:br>
              <a:rPr lang="ru-RU" dirty="0"/>
            </a:br>
            <a:r>
              <a:rPr lang="ru-RU" dirty="0"/>
              <a:t>При подготовке презентации используйте подход</a:t>
            </a:r>
            <a:br>
              <a:rPr lang="ru-RU" dirty="0"/>
            </a:br>
            <a:r>
              <a:rPr lang="en-US" dirty="0" err="1"/>
              <a:t>IMRaD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Это задание не имеет никакого влияния на зачет.</a:t>
            </a:r>
          </a:p>
        </p:txBody>
      </p:sp>
    </p:spTree>
    <p:extLst>
      <p:ext uri="{BB962C8B-B14F-4D97-AF65-F5344CB8AC3E}">
        <p14:creationId xmlns:p14="http://schemas.microsoft.com/office/powerpoint/2010/main" val="81021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C9143-FC5E-05F3-0B68-C354B2C1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 цикл ученого</a:t>
            </a:r>
          </a:p>
        </p:txBody>
      </p:sp>
      <p:sp>
        <p:nvSpPr>
          <p:cNvPr id="4" name="Дуга 3">
            <a:extLst>
              <a:ext uri="{FF2B5EF4-FFF2-40B4-BE49-F238E27FC236}">
                <a16:creationId xmlns:a16="http://schemas.microsoft.com/office/drawing/2014/main" id="{1DA7D3B2-940B-9BC4-7A0E-E325CFD24056}"/>
              </a:ext>
            </a:extLst>
          </p:cNvPr>
          <p:cNvSpPr/>
          <p:nvPr/>
        </p:nvSpPr>
        <p:spPr>
          <a:xfrm>
            <a:off x="7058025" y="2168525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>
            <a:extLst>
              <a:ext uri="{FF2B5EF4-FFF2-40B4-BE49-F238E27FC236}">
                <a16:creationId xmlns:a16="http://schemas.microsoft.com/office/drawing/2014/main" id="{FA8EB195-E4C9-CFAB-9A26-F847577956C9}"/>
              </a:ext>
            </a:extLst>
          </p:cNvPr>
          <p:cNvSpPr/>
          <p:nvPr/>
        </p:nvSpPr>
        <p:spPr>
          <a:xfrm rot="5400000">
            <a:off x="7058025" y="3924300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>
            <a:extLst>
              <a:ext uri="{FF2B5EF4-FFF2-40B4-BE49-F238E27FC236}">
                <a16:creationId xmlns:a16="http://schemas.microsoft.com/office/drawing/2014/main" id="{3A5881D9-D1AE-D855-6BB5-67A627CC089F}"/>
              </a:ext>
            </a:extLst>
          </p:cNvPr>
          <p:cNvSpPr/>
          <p:nvPr/>
        </p:nvSpPr>
        <p:spPr>
          <a:xfrm rot="16200000">
            <a:off x="3233736" y="2168525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уга 6">
            <a:extLst>
              <a:ext uri="{FF2B5EF4-FFF2-40B4-BE49-F238E27FC236}">
                <a16:creationId xmlns:a16="http://schemas.microsoft.com/office/drawing/2014/main" id="{6E3E9EAE-6293-78FE-2723-03B5163FDD86}"/>
              </a:ext>
            </a:extLst>
          </p:cNvPr>
          <p:cNvSpPr/>
          <p:nvPr/>
        </p:nvSpPr>
        <p:spPr>
          <a:xfrm rot="10800000">
            <a:off x="3233737" y="3924300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E2218-48B1-261E-41E3-41542A81ED1A}"/>
              </a:ext>
            </a:extLst>
          </p:cNvPr>
          <p:cNvSpPr txBox="1"/>
          <p:nvPr/>
        </p:nvSpPr>
        <p:spPr>
          <a:xfrm>
            <a:off x="4419600" y="1483082"/>
            <a:ext cx="3105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Выполнить техническую часть работы</a:t>
            </a:r>
            <a:br>
              <a:rPr lang="ru-RU" dirty="0"/>
            </a:br>
            <a:r>
              <a:rPr lang="ru-RU" dirty="0"/>
              <a:t>(Получить все данные, результаты и графики)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88F42-9EEC-A1C5-14C6-791CB7C34355}"/>
              </a:ext>
            </a:extLst>
          </p:cNvPr>
          <p:cNvSpPr txBox="1"/>
          <p:nvPr/>
        </p:nvSpPr>
        <p:spPr>
          <a:xfrm>
            <a:off x="7343775" y="3601134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Подготовить черновик публикации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1B368-7E46-9E82-D815-048DC3F2BDB3}"/>
              </a:ext>
            </a:extLst>
          </p:cNvPr>
          <p:cNvSpPr txBox="1"/>
          <p:nvPr/>
        </p:nvSpPr>
        <p:spPr>
          <a:xfrm>
            <a:off x="4419600" y="5511580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Отправить черновик</a:t>
            </a:r>
            <a:br>
              <a:rPr lang="ru-RU" b="1" dirty="0"/>
            </a:br>
            <a:r>
              <a:rPr lang="ru-RU" b="1" dirty="0"/>
              <a:t>в журнал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F53BF-B27A-8A37-A3AF-75698FD0723C}"/>
              </a:ext>
            </a:extLst>
          </p:cNvPr>
          <p:cNvSpPr txBox="1"/>
          <p:nvPr/>
        </p:nvSpPr>
        <p:spPr>
          <a:xfrm>
            <a:off x="1681160" y="3605994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Внести правки</a:t>
            </a:r>
            <a:br>
              <a:rPr lang="ru-RU" b="1" dirty="0"/>
            </a:br>
            <a:r>
              <a:rPr lang="ru-RU" b="1" dirty="0"/>
              <a:t>от журнала и опубликовать статью</a:t>
            </a: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F955742D-1E7B-4AE8-5B37-F5483502F0EC}"/>
              </a:ext>
            </a:extLst>
          </p:cNvPr>
          <p:cNvSpPr/>
          <p:nvPr/>
        </p:nvSpPr>
        <p:spPr>
          <a:xfrm>
            <a:off x="3673077" y="4791144"/>
            <a:ext cx="959642" cy="959642"/>
          </a:xfrm>
          <a:prstGeom prst="arc">
            <a:avLst>
              <a:gd name="adj1" fmla="val 5419812"/>
              <a:gd name="adj2" fmla="val 725827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уга 13">
            <a:extLst>
              <a:ext uri="{FF2B5EF4-FFF2-40B4-BE49-F238E27FC236}">
                <a16:creationId xmlns:a16="http://schemas.microsoft.com/office/drawing/2014/main" id="{6A493B79-010D-0484-6361-EC029D55ABE5}"/>
              </a:ext>
            </a:extLst>
          </p:cNvPr>
          <p:cNvSpPr/>
          <p:nvPr/>
        </p:nvSpPr>
        <p:spPr>
          <a:xfrm rot="16200000">
            <a:off x="3667125" y="4015097"/>
            <a:ext cx="1838325" cy="1838325"/>
          </a:xfrm>
          <a:prstGeom prst="arc">
            <a:avLst>
              <a:gd name="adj1" fmla="val 21458493"/>
              <a:gd name="adj2" fmla="val 5739424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EA57ECDF-07AE-8918-0318-53C352A6B60F}"/>
              </a:ext>
            </a:extLst>
          </p:cNvPr>
          <p:cNvSpPr/>
          <p:nvPr/>
        </p:nvSpPr>
        <p:spPr>
          <a:xfrm rot="16200000">
            <a:off x="2114068" y="2483622"/>
            <a:ext cx="1102759" cy="1102759"/>
          </a:xfrm>
          <a:prstGeom prst="arc">
            <a:avLst>
              <a:gd name="adj1" fmla="val 15457353"/>
              <a:gd name="adj2" fmla="val 5739424"/>
            </a:avLst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8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C9143-FC5E-05F3-0B68-C354B2C1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 цикл ученого</a:t>
            </a:r>
          </a:p>
        </p:txBody>
      </p:sp>
      <p:sp>
        <p:nvSpPr>
          <p:cNvPr id="4" name="Дуга 3">
            <a:extLst>
              <a:ext uri="{FF2B5EF4-FFF2-40B4-BE49-F238E27FC236}">
                <a16:creationId xmlns:a16="http://schemas.microsoft.com/office/drawing/2014/main" id="{1DA7D3B2-940B-9BC4-7A0E-E325CFD24056}"/>
              </a:ext>
            </a:extLst>
          </p:cNvPr>
          <p:cNvSpPr/>
          <p:nvPr/>
        </p:nvSpPr>
        <p:spPr>
          <a:xfrm>
            <a:off x="7058025" y="2168525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>
            <a:extLst>
              <a:ext uri="{FF2B5EF4-FFF2-40B4-BE49-F238E27FC236}">
                <a16:creationId xmlns:a16="http://schemas.microsoft.com/office/drawing/2014/main" id="{FA8EB195-E4C9-CFAB-9A26-F847577956C9}"/>
              </a:ext>
            </a:extLst>
          </p:cNvPr>
          <p:cNvSpPr/>
          <p:nvPr/>
        </p:nvSpPr>
        <p:spPr>
          <a:xfrm rot="5400000">
            <a:off x="7058025" y="3924300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>
            <a:extLst>
              <a:ext uri="{FF2B5EF4-FFF2-40B4-BE49-F238E27FC236}">
                <a16:creationId xmlns:a16="http://schemas.microsoft.com/office/drawing/2014/main" id="{3A5881D9-D1AE-D855-6BB5-67A627CC089F}"/>
              </a:ext>
            </a:extLst>
          </p:cNvPr>
          <p:cNvSpPr/>
          <p:nvPr/>
        </p:nvSpPr>
        <p:spPr>
          <a:xfrm rot="16200000">
            <a:off x="3233736" y="2168525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уга 6">
            <a:extLst>
              <a:ext uri="{FF2B5EF4-FFF2-40B4-BE49-F238E27FC236}">
                <a16:creationId xmlns:a16="http://schemas.microsoft.com/office/drawing/2014/main" id="{6E3E9EAE-6293-78FE-2723-03B5163FDD86}"/>
              </a:ext>
            </a:extLst>
          </p:cNvPr>
          <p:cNvSpPr/>
          <p:nvPr/>
        </p:nvSpPr>
        <p:spPr>
          <a:xfrm rot="10800000">
            <a:off x="3233737" y="3924300"/>
            <a:ext cx="1838325" cy="1838325"/>
          </a:xfrm>
          <a:prstGeom prst="arc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E2218-48B1-261E-41E3-41542A81ED1A}"/>
              </a:ext>
            </a:extLst>
          </p:cNvPr>
          <p:cNvSpPr txBox="1"/>
          <p:nvPr/>
        </p:nvSpPr>
        <p:spPr>
          <a:xfrm>
            <a:off x="4419600" y="1483082"/>
            <a:ext cx="3105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Выполнить техническую часть работы</a:t>
            </a:r>
            <a:br>
              <a:rPr lang="ru-RU" dirty="0"/>
            </a:br>
            <a:r>
              <a:rPr lang="ru-RU" dirty="0"/>
              <a:t>(Получить все данные, результаты и графики)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88F42-9EEC-A1C5-14C6-791CB7C34355}"/>
              </a:ext>
            </a:extLst>
          </p:cNvPr>
          <p:cNvSpPr txBox="1"/>
          <p:nvPr/>
        </p:nvSpPr>
        <p:spPr>
          <a:xfrm>
            <a:off x="7343775" y="3601134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Подготовить черновик публикации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1B368-7E46-9E82-D815-048DC3F2BDB3}"/>
              </a:ext>
            </a:extLst>
          </p:cNvPr>
          <p:cNvSpPr txBox="1"/>
          <p:nvPr/>
        </p:nvSpPr>
        <p:spPr>
          <a:xfrm>
            <a:off x="4419600" y="5511580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Отправить черновик</a:t>
            </a:r>
            <a:br>
              <a:rPr lang="ru-RU" b="1" dirty="0"/>
            </a:br>
            <a:r>
              <a:rPr lang="ru-RU" b="1" dirty="0"/>
              <a:t>в журнал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F53BF-B27A-8A37-A3AF-75698FD0723C}"/>
              </a:ext>
            </a:extLst>
          </p:cNvPr>
          <p:cNvSpPr txBox="1"/>
          <p:nvPr/>
        </p:nvSpPr>
        <p:spPr>
          <a:xfrm>
            <a:off x="1681160" y="3605994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Внести правки</a:t>
            </a:r>
            <a:br>
              <a:rPr lang="ru-RU" b="1" dirty="0"/>
            </a:br>
            <a:r>
              <a:rPr lang="ru-RU" b="1" dirty="0"/>
              <a:t>от журнала и опубликовать статью</a:t>
            </a: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F955742D-1E7B-4AE8-5B37-F5483502F0EC}"/>
              </a:ext>
            </a:extLst>
          </p:cNvPr>
          <p:cNvSpPr/>
          <p:nvPr/>
        </p:nvSpPr>
        <p:spPr>
          <a:xfrm>
            <a:off x="3673077" y="4791144"/>
            <a:ext cx="959642" cy="959642"/>
          </a:xfrm>
          <a:prstGeom prst="arc">
            <a:avLst>
              <a:gd name="adj1" fmla="val 5419812"/>
              <a:gd name="adj2" fmla="val 725827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уга 13">
            <a:extLst>
              <a:ext uri="{FF2B5EF4-FFF2-40B4-BE49-F238E27FC236}">
                <a16:creationId xmlns:a16="http://schemas.microsoft.com/office/drawing/2014/main" id="{6A493B79-010D-0484-6361-EC029D55ABE5}"/>
              </a:ext>
            </a:extLst>
          </p:cNvPr>
          <p:cNvSpPr/>
          <p:nvPr/>
        </p:nvSpPr>
        <p:spPr>
          <a:xfrm rot="16200000">
            <a:off x="3667125" y="4015097"/>
            <a:ext cx="1838325" cy="1838325"/>
          </a:xfrm>
          <a:prstGeom prst="arc">
            <a:avLst>
              <a:gd name="adj1" fmla="val 21458493"/>
              <a:gd name="adj2" fmla="val 5739424"/>
            </a:avLst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EA57ECDF-07AE-8918-0318-53C352A6B60F}"/>
              </a:ext>
            </a:extLst>
          </p:cNvPr>
          <p:cNvSpPr/>
          <p:nvPr/>
        </p:nvSpPr>
        <p:spPr>
          <a:xfrm rot="16200000">
            <a:off x="2114068" y="2483622"/>
            <a:ext cx="1102759" cy="1102759"/>
          </a:xfrm>
          <a:prstGeom prst="arc">
            <a:avLst>
              <a:gd name="adj1" fmla="val 15457353"/>
              <a:gd name="adj2" fmla="val 5739424"/>
            </a:avLst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E69015-42BC-3AC0-089E-49960B6DF46B}"/>
              </a:ext>
            </a:extLst>
          </p:cNvPr>
          <p:cNvSpPr/>
          <p:nvPr/>
        </p:nvSpPr>
        <p:spPr>
          <a:xfrm>
            <a:off x="4419600" y="1483082"/>
            <a:ext cx="3028950" cy="15955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7F05C51-3D9C-47DF-C259-3A18AD22ABE6}"/>
              </a:ext>
            </a:extLst>
          </p:cNvPr>
          <p:cNvSpPr/>
          <p:nvPr/>
        </p:nvSpPr>
        <p:spPr>
          <a:xfrm>
            <a:off x="7343775" y="3467100"/>
            <a:ext cx="3105150" cy="913775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7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B5BEA-8C51-634A-6F67-418BC91C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Подготовить черновик публикации</a:t>
            </a:r>
          </a:p>
        </p:txBody>
      </p:sp>
    </p:spTree>
    <p:extLst>
      <p:ext uri="{BB962C8B-B14F-4D97-AF65-F5344CB8AC3E}">
        <p14:creationId xmlns:p14="http://schemas.microsoft.com/office/powerpoint/2010/main" val="428739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BCE3E-8E3E-E47C-0F03-C0F9D62B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LaTeX				Overleaf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EAFE5-DF29-AAC6-958D-BCD50EFD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9569FD-7204-084C-A296-CFF7FD85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145" y="1587501"/>
            <a:ext cx="6566553" cy="3300412"/>
          </a:xfrm>
          <a:prstGeom prst="rect">
            <a:avLst/>
          </a:prstGeom>
        </p:spPr>
      </p:pic>
      <p:pic>
        <p:nvPicPr>
          <p:cNvPr id="1028" name="Picture 4" descr="Using LaTeX for writing research papers | The Data Blog">
            <a:extLst>
              <a:ext uri="{FF2B5EF4-FFF2-40B4-BE49-F238E27FC236}">
                <a16:creationId xmlns:a16="http://schemas.microsoft.com/office/drawing/2014/main" id="{BBABBC49-0335-DE73-3003-C359FC97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7501"/>
            <a:ext cx="4876801" cy="259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99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F174B-8474-17DF-359C-38DDBC8D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30BCB-805C-8C62-F75D-26D60C9D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hlinkClick r:id="rId3"/>
              </a:rPr>
              <a:t>Официальная документация </a:t>
            </a:r>
            <a:r>
              <a:rPr lang="ru-RU" dirty="0"/>
              <a:t>по </a:t>
            </a:r>
            <a:r>
              <a:rPr lang="en-US" dirty="0"/>
              <a:t>LaTeX</a:t>
            </a:r>
            <a:r>
              <a:rPr lang="ru-RU" dirty="0"/>
              <a:t> и </a:t>
            </a:r>
            <a:r>
              <a:rPr lang="en-US" dirty="0"/>
              <a:t>Overleaf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hlinkClick r:id="rId4"/>
              </a:rPr>
              <a:t>Перевод базовой методички</a:t>
            </a:r>
            <a:r>
              <a:rPr lang="ru-RU" dirty="0"/>
              <a:t> от </a:t>
            </a:r>
            <a:r>
              <a:rPr lang="en-US" dirty="0"/>
              <a:t>Overleaf </a:t>
            </a:r>
            <a:r>
              <a:rPr lang="ru-RU" dirty="0"/>
              <a:t>на русский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hlinkClick r:id="rId5"/>
              </a:rPr>
              <a:t>Серия видео </a:t>
            </a:r>
            <a:r>
              <a:rPr lang="ru-RU" dirty="0"/>
              <a:t>по </a:t>
            </a:r>
            <a:r>
              <a:rPr lang="en-US" dirty="0"/>
              <a:t>LaTeX</a:t>
            </a:r>
            <a:r>
              <a:rPr lang="ru-RU" dirty="0"/>
              <a:t> в рамках серии «Дерзай знать!»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04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38393-8277-1025-F101-0B44B717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оформления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955082-72ED-553E-F324-07272394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Требования журналов</a:t>
            </a:r>
            <a:r>
              <a:rPr lang="en-US" sz="2000" b="1" dirty="0"/>
              <a:t>:</a:t>
            </a: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  оформление ссылок</a:t>
            </a:r>
          </a:p>
          <a:p>
            <a:pPr marL="0" indent="0">
              <a:buNone/>
            </a:pPr>
            <a:r>
              <a:rPr lang="ru-RU" sz="2000" dirty="0"/>
              <a:t>  оформление картинок</a:t>
            </a:r>
          </a:p>
          <a:p>
            <a:pPr marL="0" indent="0">
              <a:buNone/>
            </a:pPr>
            <a:r>
              <a:rPr lang="ru-RU" sz="2000" dirty="0"/>
              <a:t>  оформление названия</a:t>
            </a:r>
          </a:p>
          <a:p>
            <a:pPr marL="0" indent="0">
              <a:buNone/>
            </a:pPr>
            <a:r>
              <a:rPr lang="ru-RU" sz="2000" dirty="0"/>
              <a:t>  форматирование текста</a:t>
            </a:r>
          </a:p>
          <a:p>
            <a:pPr marL="0" indent="0">
              <a:buNone/>
            </a:pPr>
            <a:r>
              <a:rPr lang="ru-RU" sz="2000" b="1" dirty="0"/>
              <a:t>Требования ГОСТ</a:t>
            </a:r>
            <a:r>
              <a:rPr lang="en-US" sz="2000" b="1" dirty="0"/>
              <a:t>:</a:t>
            </a:r>
            <a:endParaRPr lang="ru-RU" sz="2000" b="1" dirty="0"/>
          </a:p>
          <a:p>
            <a:pPr marL="0" indent="0">
              <a:buNone/>
            </a:pPr>
            <a:r>
              <a:rPr lang="ru-RU" sz="2000" b="1" dirty="0"/>
              <a:t>  </a:t>
            </a:r>
            <a:r>
              <a:rPr lang="ru-RU" sz="2000" dirty="0"/>
              <a:t>отступы и колонтитулы</a:t>
            </a:r>
          </a:p>
          <a:p>
            <a:pPr marL="0" indent="0">
              <a:buNone/>
            </a:pPr>
            <a:r>
              <a:rPr lang="ru-RU" sz="2000" b="1" dirty="0"/>
              <a:t>  </a:t>
            </a:r>
            <a:r>
              <a:rPr lang="ru-RU" sz="2000" dirty="0"/>
              <a:t>чередование страниц</a:t>
            </a:r>
          </a:p>
          <a:p>
            <a:pPr marL="0" indent="0">
              <a:buNone/>
            </a:pPr>
            <a:r>
              <a:rPr lang="ru-RU" sz="2000" b="1" dirty="0"/>
              <a:t>Внутренняя структура</a:t>
            </a:r>
            <a:r>
              <a:rPr lang="en-US" sz="2000" b="1" dirty="0"/>
              <a:t>:</a:t>
            </a:r>
            <a:br>
              <a:rPr lang="ru-RU" sz="2000" b="1" dirty="0"/>
            </a:br>
            <a:r>
              <a:rPr lang="ru-RU" sz="2000" dirty="0"/>
              <a:t>  ссылки</a:t>
            </a:r>
            <a:br>
              <a:rPr lang="ru-RU" sz="2000" dirty="0"/>
            </a:br>
            <a:r>
              <a:rPr lang="ru-RU" sz="2000" dirty="0"/>
              <a:t>  примеры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CBD82-0E5F-835D-7662-053A927A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4" y="1526265"/>
            <a:ext cx="6971311" cy="52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4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BA047-E6C6-4487-AF10-490BBF1D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текста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F6943-3F82-2726-D235-724E42AD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Title</a:t>
            </a:r>
          </a:p>
          <a:p>
            <a:pPr marL="0" indent="0">
              <a:buNone/>
            </a:pPr>
            <a:r>
              <a:rPr lang="en-US" dirty="0"/>
              <a:t>Authors</a:t>
            </a:r>
          </a:p>
          <a:p>
            <a:pPr marL="0" indent="0">
              <a:buNone/>
            </a:pPr>
            <a:r>
              <a:rPr lang="en-US" dirty="0"/>
              <a:t>Abstract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Body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ntroduction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ethods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esults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iscussion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0A1B406A-601E-4672-7389-BD12381625D1}"/>
              </a:ext>
            </a:extLst>
          </p:cNvPr>
          <p:cNvSpPr/>
          <p:nvPr/>
        </p:nvSpPr>
        <p:spPr>
          <a:xfrm>
            <a:off x="2890838" y="1952626"/>
            <a:ext cx="333375" cy="1257300"/>
          </a:xfrm>
          <a:prstGeom prst="rightBrace">
            <a:avLst>
              <a:gd name="adj1" fmla="val 76904"/>
              <a:gd name="adj2" fmla="val 4945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A9C6F3-F83B-8AF3-58C0-596D22CC6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754101"/>
            <a:ext cx="6405562" cy="4314912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E8A87D1-A8EF-21EA-0BC6-1839632D838E}"/>
              </a:ext>
            </a:extLst>
          </p:cNvPr>
          <p:cNvCxnSpPr/>
          <p:nvPr/>
        </p:nvCxnSpPr>
        <p:spPr>
          <a:xfrm>
            <a:off x="3455670" y="2574926"/>
            <a:ext cx="16287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63375E4-10C2-96A1-BB08-84A1D568D472}"/>
              </a:ext>
            </a:extLst>
          </p:cNvPr>
          <p:cNvCxnSpPr/>
          <p:nvPr/>
        </p:nvCxnSpPr>
        <p:spPr>
          <a:xfrm>
            <a:off x="638175" y="1825625"/>
            <a:ext cx="0" cy="13843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753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833</Words>
  <Application>Microsoft Office PowerPoint</Application>
  <PresentationFormat>Широкоэкранный</PresentationFormat>
  <Paragraphs>223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Montserrat</vt:lpstr>
      <vt:lpstr>Montserrat ExtraBold</vt:lpstr>
      <vt:lpstr>Тема Office</vt:lpstr>
      <vt:lpstr>Публикации в научных журналах</vt:lpstr>
      <vt:lpstr>Рабочий цикл ученого</vt:lpstr>
      <vt:lpstr>Рабочий цикл ученого</vt:lpstr>
      <vt:lpstr>Рабочий цикл ученого</vt:lpstr>
      <vt:lpstr>Подготовить черновик публикации</vt:lpstr>
      <vt:lpstr>LaTeX    Overleaf</vt:lpstr>
      <vt:lpstr>Как пользоваться</vt:lpstr>
      <vt:lpstr>Шаблоны оформления</vt:lpstr>
      <vt:lpstr>Структура текста работы</vt:lpstr>
      <vt:lpstr>Структура текста работы</vt:lpstr>
      <vt:lpstr>Рабочий цикл ученого</vt:lpstr>
      <vt:lpstr>Отправить черновик в журнал</vt:lpstr>
      <vt:lpstr>Как выбрать журнал</vt:lpstr>
      <vt:lpstr>Какие журналы существуют</vt:lpstr>
      <vt:lpstr>Какие журналы существуют</vt:lpstr>
      <vt:lpstr>Какие журналы существуют</vt:lpstr>
      <vt:lpstr>Какие журналы существуют</vt:lpstr>
      <vt:lpstr>Какие журналы существуют</vt:lpstr>
      <vt:lpstr>Где публикуются другие статьи по этой тематике</vt:lpstr>
      <vt:lpstr>Зачем делать  пре-принты публикаций</vt:lpstr>
      <vt:lpstr>Какой журнал предлагают ваши коллеги и науч. рук.?</vt:lpstr>
      <vt:lpstr>Рабочий цикл ученого</vt:lpstr>
      <vt:lpstr>Откуда взялись правки Peer review process</vt:lpstr>
      <vt:lpstr>Как выглядит ответ журнала</vt:lpstr>
      <vt:lpstr>Как выглядит ответ журнала</vt:lpstr>
      <vt:lpstr>Итоги</vt:lpstr>
      <vt:lpstr>Задание для страждущих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работают публикации</dc:title>
  <dc:creator>Андрей Мухин</dc:creator>
  <cp:lastModifiedBy>Андрей Мухин</cp:lastModifiedBy>
  <cp:revision>3</cp:revision>
  <cp:lastPrinted>2023-11-20T13:37:34Z</cp:lastPrinted>
  <dcterms:created xsi:type="dcterms:W3CDTF">2023-11-20T08:37:43Z</dcterms:created>
  <dcterms:modified xsi:type="dcterms:W3CDTF">2023-11-20T13:49:21Z</dcterms:modified>
</cp:coreProperties>
</file>