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59" r:id="rId4"/>
    <p:sldId id="264" r:id="rId5"/>
    <p:sldId id="262" r:id="rId6"/>
    <p:sldId id="261" r:id="rId7"/>
    <p:sldId id="266" r:id="rId8"/>
    <p:sldId id="267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235200"/>
            <a:ext cx="9144000" cy="2387600"/>
          </a:xfrm>
        </p:spPr>
        <p:txBody>
          <a:bodyPr anchor="ctr"/>
          <a:lstStyle/>
          <a:p>
            <a:r>
              <a:rPr lang="ru-RU" dirty="0"/>
              <a:t>Быстрое обучение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			</a:t>
            </a:r>
            <a:r>
              <a:rPr lang="ru-RU" dirty="0" err="1"/>
              <a:t>Щербенок</a:t>
            </a:r>
            <a:r>
              <a:rPr lang="ru-RU" dirty="0"/>
              <a:t> Андрей Николаевич</a:t>
            </a:r>
          </a:p>
          <a:p>
            <a:r>
              <a:rPr lang="ru-RU" dirty="0"/>
              <a:t>Научный руководитель:	Мацкевич Вадим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"/>
    </mc:Choice>
    <mc:Fallback xmlns="">
      <p:transition spd="slow" advTm="9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5111643"/>
          </a:xfrm>
        </p:spPr>
        <p:txBody>
          <a:bodyPr>
            <a:normAutofit lnSpcReduction="10000"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z="2800" b="1" dirty="0"/>
              <a:t>Проблема:</a:t>
            </a:r>
          </a:p>
          <a:p>
            <a:pPr lvl="0"/>
            <a:r>
              <a:rPr lang="ru-RU" sz="2400" dirty="0"/>
              <a:t>При проектировании нейронных сетей многие параметры берутся по умолчанию. При неудовлетворительном результате зачастую меняется лишь архитектура сети, но не её параметры. При этом игнорируется сложность архитектуры и важность этих параметров.</a:t>
            </a:r>
          </a:p>
          <a:p>
            <a:pPr lvl="0"/>
            <a:endParaRPr lang="ru-RU" sz="2400" dirty="0"/>
          </a:p>
          <a:p>
            <a:pPr lvl="0"/>
            <a:r>
              <a:rPr lang="ru-RU" sz="2800" b="1" dirty="0"/>
              <a:t>Задача:</a:t>
            </a:r>
          </a:p>
          <a:p>
            <a:pPr lvl="0"/>
            <a:r>
              <a:rPr lang="ru-RU" sz="2400" dirty="0"/>
              <a:t>Исследовать влияние параметра </a:t>
            </a:r>
            <a:r>
              <a:rPr lang="en-US" sz="2400" dirty="0"/>
              <a:t>dropout</a:t>
            </a:r>
            <a:r>
              <a:rPr lang="ru-RU" sz="2400" dirty="0"/>
              <a:t> (при фиксации других параметров)</a:t>
            </a:r>
            <a:r>
              <a:rPr lang="en-US" sz="2400" dirty="0"/>
              <a:t> </a:t>
            </a:r>
            <a:r>
              <a:rPr lang="ru-RU" sz="2400" dirty="0"/>
              <a:t>на эффективность обучения нейронных сетей при распознавании изображений. </a:t>
            </a:r>
          </a:p>
          <a:p>
            <a:pPr lvl="0"/>
            <a:r>
              <a:rPr lang="ru-RU" sz="2400" dirty="0"/>
              <a:t>Сравнить полученный результат с ожидаемым при взятом значении параметра по умолчанию и выявить возможные закономерности при его изменении.</a:t>
            </a:r>
          </a:p>
        </p:txBody>
      </p:sp>
    </p:spTree>
    <p:extLst>
      <p:ext uri="{BB962C8B-B14F-4D97-AF65-F5344CB8AC3E}">
        <p14:creationId xmlns:p14="http://schemas.microsoft.com/office/powerpoint/2010/main" val="26470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</a:t>
            </a:r>
            <a:r>
              <a:rPr lang="ru-RU" sz="3200" dirty="0"/>
              <a:t> сети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4808FD-ACB0-C829-D1F9-2876D46CC57E}"/>
              </a:ext>
            </a:extLst>
          </p:cNvPr>
          <p:cNvSpPr/>
          <p:nvPr/>
        </p:nvSpPr>
        <p:spPr>
          <a:xfrm>
            <a:off x="9904995" y="6044500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44A2BB-9601-40AF-4A29-0A5228A7F283}"/>
              </a:ext>
            </a:extLst>
          </p:cNvPr>
          <p:cNvSpPr/>
          <p:nvPr/>
        </p:nvSpPr>
        <p:spPr>
          <a:xfrm>
            <a:off x="9904996" y="1793515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62A578-9C12-81F3-4884-E16F21A88E41}"/>
              </a:ext>
            </a:extLst>
          </p:cNvPr>
          <p:cNvSpPr/>
          <p:nvPr/>
        </p:nvSpPr>
        <p:spPr>
          <a:xfrm>
            <a:off x="9904996" y="2264769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A94A20-6E91-2BDA-C05D-E951C425DB1F}"/>
              </a:ext>
            </a:extLst>
          </p:cNvPr>
          <p:cNvSpPr/>
          <p:nvPr/>
        </p:nvSpPr>
        <p:spPr>
          <a:xfrm>
            <a:off x="9904996" y="2736023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46C489-458A-29BB-61BB-B68FEBAD13B0}"/>
              </a:ext>
            </a:extLst>
          </p:cNvPr>
          <p:cNvSpPr/>
          <p:nvPr/>
        </p:nvSpPr>
        <p:spPr>
          <a:xfrm>
            <a:off x="9904996" y="3207277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1DC31E-136A-034A-2AB8-9CA392976BD1}"/>
              </a:ext>
            </a:extLst>
          </p:cNvPr>
          <p:cNvSpPr/>
          <p:nvPr/>
        </p:nvSpPr>
        <p:spPr>
          <a:xfrm>
            <a:off x="9904995" y="3678531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C36F58-0599-6DBB-E989-02F29946573B}"/>
              </a:ext>
            </a:extLst>
          </p:cNvPr>
          <p:cNvSpPr/>
          <p:nvPr/>
        </p:nvSpPr>
        <p:spPr>
          <a:xfrm>
            <a:off x="9904995" y="4149785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FF3544-BAC4-F7B8-105B-3272445A8FE4}"/>
              </a:ext>
            </a:extLst>
          </p:cNvPr>
          <p:cNvSpPr/>
          <p:nvPr/>
        </p:nvSpPr>
        <p:spPr>
          <a:xfrm>
            <a:off x="9904995" y="4621039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2B48BF-F323-446B-456C-9FB38A88B491}"/>
              </a:ext>
            </a:extLst>
          </p:cNvPr>
          <p:cNvSpPr/>
          <p:nvPr/>
        </p:nvSpPr>
        <p:spPr>
          <a:xfrm>
            <a:off x="9904995" y="5095526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9AFC82-D297-E180-4DB2-67D597924AA1}"/>
              </a:ext>
            </a:extLst>
          </p:cNvPr>
          <p:cNvSpPr/>
          <p:nvPr/>
        </p:nvSpPr>
        <p:spPr>
          <a:xfrm>
            <a:off x="9904995" y="5570013"/>
            <a:ext cx="432625" cy="43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C6E2F1-6F2B-5C36-F34C-AF930CC3C647}"/>
              </a:ext>
            </a:extLst>
          </p:cNvPr>
          <p:cNvSpPr/>
          <p:nvPr/>
        </p:nvSpPr>
        <p:spPr>
          <a:xfrm>
            <a:off x="6171196" y="2370748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F43F50-C373-C3E5-C27F-82F0675C2B5C}"/>
              </a:ext>
            </a:extLst>
          </p:cNvPr>
          <p:cNvSpPr/>
          <p:nvPr/>
        </p:nvSpPr>
        <p:spPr>
          <a:xfrm>
            <a:off x="6171196" y="2842002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1535EF-92D8-67C3-2BD7-C4051687A0B7}"/>
              </a:ext>
            </a:extLst>
          </p:cNvPr>
          <p:cNvSpPr/>
          <p:nvPr/>
        </p:nvSpPr>
        <p:spPr>
          <a:xfrm>
            <a:off x="6171196" y="3313256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1AF8B3-57C8-2BD1-7C67-79260AB20036}"/>
              </a:ext>
            </a:extLst>
          </p:cNvPr>
          <p:cNvSpPr/>
          <p:nvPr/>
        </p:nvSpPr>
        <p:spPr>
          <a:xfrm>
            <a:off x="6171196" y="4624272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821EAA-E4E4-5939-8DA2-FA28DEAF7C9A}"/>
              </a:ext>
            </a:extLst>
          </p:cNvPr>
          <p:cNvSpPr/>
          <p:nvPr/>
        </p:nvSpPr>
        <p:spPr>
          <a:xfrm>
            <a:off x="6171196" y="5095526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24412C-2BF2-6B40-1AB3-9D9D728DC5DC}"/>
              </a:ext>
            </a:extLst>
          </p:cNvPr>
          <p:cNvSpPr/>
          <p:nvPr/>
        </p:nvSpPr>
        <p:spPr>
          <a:xfrm>
            <a:off x="6171196" y="5566780"/>
            <a:ext cx="432625" cy="432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566154-0756-126B-F087-47B2DFFE56DC}"/>
              </a:ext>
            </a:extLst>
          </p:cNvPr>
          <p:cNvSpPr/>
          <p:nvPr/>
        </p:nvSpPr>
        <p:spPr>
          <a:xfrm>
            <a:off x="2081796" y="1760937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D26CD-EA12-9572-BBD9-E46464978C7B}"/>
              </a:ext>
            </a:extLst>
          </p:cNvPr>
          <p:cNvSpPr/>
          <p:nvPr/>
        </p:nvSpPr>
        <p:spPr>
          <a:xfrm>
            <a:off x="2081796" y="2232191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495F9C-C17F-AD43-537E-AFAD67E0249E}"/>
              </a:ext>
            </a:extLst>
          </p:cNvPr>
          <p:cNvSpPr/>
          <p:nvPr/>
        </p:nvSpPr>
        <p:spPr>
          <a:xfrm>
            <a:off x="2081796" y="2703445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CD4E4E-A70C-09CC-B878-D3EAA582141A}"/>
              </a:ext>
            </a:extLst>
          </p:cNvPr>
          <p:cNvSpPr/>
          <p:nvPr/>
        </p:nvSpPr>
        <p:spPr>
          <a:xfrm>
            <a:off x="2081796" y="4800431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897E3B-2FE0-079D-24DC-E80B879FD9E5}"/>
              </a:ext>
            </a:extLst>
          </p:cNvPr>
          <p:cNvSpPr/>
          <p:nvPr/>
        </p:nvSpPr>
        <p:spPr>
          <a:xfrm>
            <a:off x="2081796" y="5271685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64B96F-E455-AF39-A641-1B5893870F2C}"/>
              </a:ext>
            </a:extLst>
          </p:cNvPr>
          <p:cNvSpPr/>
          <p:nvPr/>
        </p:nvSpPr>
        <p:spPr>
          <a:xfrm>
            <a:off x="2081796" y="5742939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4EC264-0370-C746-C092-D4D66D56CD6C}"/>
              </a:ext>
            </a:extLst>
          </p:cNvPr>
          <p:cNvSpPr txBox="1"/>
          <p:nvPr/>
        </p:nvSpPr>
        <p:spPr>
          <a:xfrm>
            <a:off x="2081796" y="3815484"/>
            <a:ext cx="553998" cy="30553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2400" dirty="0"/>
              <a:t>…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041584-13A8-4B6A-EE4F-7F233516489A}"/>
              </a:ext>
            </a:extLst>
          </p:cNvPr>
          <p:cNvSpPr txBox="1"/>
          <p:nvPr/>
        </p:nvSpPr>
        <p:spPr>
          <a:xfrm>
            <a:off x="6173032" y="4029693"/>
            <a:ext cx="553998" cy="30553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ru-RU" sz="2400" dirty="0"/>
              <a:t>…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21EFE-6295-C5D5-EDAE-C5F8AE2A9A5B}"/>
              </a:ext>
            </a:extLst>
          </p:cNvPr>
          <p:cNvSpPr/>
          <p:nvPr/>
        </p:nvSpPr>
        <p:spPr>
          <a:xfrm>
            <a:off x="2081795" y="3172612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E7C0B7-0D7F-3D39-8F72-FE2627DF3920}"/>
              </a:ext>
            </a:extLst>
          </p:cNvPr>
          <p:cNvSpPr/>
          <p:nvPr/>
        </p:nvSpPr>
        <p:spPr>
          <a:xfrm>
            <a:off x="2081794" y="4335226"/>
            <a:ext cx="432625" cy="432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EF6FD6-0353-D12C-9C4F-5858EA044375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2514421" y="1977250"/>
            <a:ext cx="365677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1595F7-5F03-2E2D-2748-822B35F1915C}"/>
              </a:ext>
            </a:extLst>
          </p:cNvPr>
          <p:cNvCxnSpPr>
            <a:cxnSpLocks/>
            <a:stCxn id="38" idx="6"/>
            <a:endCxn id="33" idx="2"/>
          </p:cNvCxnSpPr>
          <p:nvPr/>
        </p:nvCxnSpPr>
        <p:spPr>
          <a:xfrm>
            <a:off x="2514421" y="1977250"/>
            <a:ext cx="3656775" cy="108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284084-DA56-240D-8902-C0A49161B0C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>
            <a:off x="2514421" y="1977250"/>
            <a:ext cx="3656775" cy="155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F0C3D5-86C8-5DE0-C812-004CB8D4E681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2514421" y="1977250"/>
            <a:ext cx="3656775" cy="286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FA2122-10F3-BD3C-00AC-E10C14E593DF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2514421" y="1977250"/>
            <a:ext cx="3656775" cy="333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86EA1A-6430-E1EB-1F70-8DF8BBC57E63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2514421" y="1977250"/>
            <a:ext cx="3656775" cy="380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98C638-3DE8-7489-3CBC-9D42EA8EF391}"/>
              </a:ext>
            </a:extLst>
          </p:cNvPr>
          <p:cNvCxnSpPr>
            <a:cxnSpLocks/>
            <a:stCxn id="39" idx="6"/>
            <a:endCxn id="32" idx="2"/>
          </p:cNvCxnSpPr>
          <p:nvPr/>
        </p:nvCxnSpPr>
        <p:spPr>
          <a:xfrm>
            <a:off x="2514421" y="2448504"/>
            <a:ext cx="3656775" cy="13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2730A0-D9B7-7F86-A49A-6308C88E8204}"/>
              </a:ext>
            </a:extLst>
          </p:cNvPr>
          <p:cNvCxnSpPr>
            <a:cxnSpLocks/>
            <a:stCxn id="39" idx="6"/>
            <a:endCxn id="32" idx="2"/>
          </p:cNvCxnSpPr>
          <p:nvPr/>
        </p:nvCxnSpPr>
        <p:spPr>
          <a:xfrm>
            <a:off x="2514421" y="2448504"/>
            <a:ext cx="3656775" cy="13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E2254-B886-48B3-1B21-C210A8BF79DD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2514421" y="2448504"/>
            <a:ext cx="365677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FFA585-448C-F86A-C5AF-772ED5154217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2514421" y="2448504"/>
            <a:ext cx="3656775" cy="108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2DE5FA-86FB-EA0C-1790-7244076C74FB}"/>
              </a:ext>
            </a:extLst>
          </p:cNvPr>
          <p:cNvCxnSpPr>
            <a:cxnSpLocks/>
            <a:stCxn id="39" idx="6"/>
            <a:endCxn id="35" idx="2"/>
          </p:cNvCxnSpPr>
          <p:nvPr/>
        </p:nvCxnSpPr>
        <p:spPr>
          <a:xfrm>
            <a:off x="2514421" y="2448504"/>
            <a:ext cx="3656775" cy="239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83659B-1488-1BE9-171D-4BC9FF926C3E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>
            <a:off x="2514421" y="2448504"/>
            <a:ext cx="3656775" cy="286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9F556F-9AE1-2DC7-F0EB-A8DDA3143B40}"/>
              </a:ext>
            </a:extLst>
          </p:cNvPr>
          <p:cNvCxnSpPr>
            <a:cxnSpLocks/>
            <a:stCxn id="39" idx="6"/>
            <a:endCxn id="37" idx="2"/>
          </p:cNvCxnSpPr>
          <p:nvPr/>
        </p:nvCxnSpPr>
        <p:spPr>
          <a:xfrm>
            <a:off x="2514421" y="2448504"/>
            <a:ext cx="3656775" cy="333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A9A200-A4BD-D4A1-BD74-7F6F7EBFE3E3}"/>
              </a:ext>
            </a:extLst>
          </p:cNvPr>
          <p:cNvCxnSpPr>
            <a:cxnSpLocks/>
            <a:stCxn id="40" idx="6"/>
            <a:endCxn id="32" idx="2"/>
          </p:cNvCxnSpPr>
          <p:nvPr/>
        </p:nvCxnSpPr>
        <p:spPr>
          <a:xfrm flipV="1">
            <a:off x="2514421" y="2587061"/>
            <a:ext cx="3656775" cy="33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9E2BFC-31B2-C3EF-8BB5-C419022919F4}"/>
              </a:ext>
            </a:extLst>
          </p:cNvPr>
          <p:cNvCxnSpPr>
            <a:cxnSpLocks/>
            <a:stCxn id="40" idx="6"/>
            <a:endCxn id="33" idx="2"/>
          </p:cNvCxnSpPr>
          <p:nvPr/>
        </p:nvCxnSpPr>
        <p:spPr>
          <a:xfrm>
            <a:off x="2514421" y="2919758"/>
            <a:ext cx="3656775" cy="13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79D6AD-2AF1-2E8E-BFEA-4B038EE7D328}"/>
              </a:ext>
            </a:extLst>
          </p:cNvPr>
          <p:cNvCxnSpPr>
            <a:cxnSpLocks/>
            <a:stCxn id="40" idx="6"/>
            <a:endCxn id="34" idx="2"/>
          </p:cNvCxnSpPr>
          <p:nvPr/>
        </p:nvCxnSpPr>
        <p:spPr>
          <a:xfrm>
            <a:off x="2514421" y="2919758"/>
            <a:ext cx="3656775" cy="6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DF040E-3307-F43E-6339-D9AE8C32A6F6}"/>
              </a:ext>
            </a:extLst>
          </p:cNvPr>
          <p:cNvCxnSpPr>
            <a:cxnSpLocks/>
            <a:stCxn id="40" idx="6"/>
            <a:endCxn id="35" idx="2"/>
          </p:cNvCxnSpPr>
          <p:nvPr/>
        </p:nvCxnSpPr>
        <p:spPr>
          <a:xfrm>
            <a:off x="2514421" y="2919758"/>
            <a:ext cx="3656775" cy="19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9773FEA-7ECB-4643-1A00-C6AD7F180E7C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>
          <a:xfrm>
            <a:off x="2514421" y="2919758"/>
            <a:ext cx="3656775" cy="239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1A9BDC-DD23-026B-8808-B39E4A9EA36F}"/>
              </a:ext>
            </a:extLst>
          </p:cNvPr>
          <p:cNvCxnSpPr>
            <a:cxnSpLocks/>
            <a:stCxn id="40" idx="6"/>
            <a:endCxn id="37" idx="2"/>
          </p:cNvCxnSpPr>
          <p:nvPr/>
        </p:nvCxnSpPr>
        <p:spPr>
          <a:xfrm>
            <a:off x="2514421" y="2919758"/>
            <a:ext cx="3656775" cy="286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8F4FE1-1DED-BFD8-03FC-8F5DCF650820}"/>
              </a:ext>
            </a:extLst>
          </p:cNvPr>
          <p:cNvCxnSpPr>
            <a:cxnSpLocks/>
            <a:stCxn id="46" idx="6"/>
            <a:endCxn id="32" idx="2"/>
          </p:cNvCxnSpPr>
          <p:nvPr/>
        </p:nvCxnSpPr>
        <p:spPr>
          <a:xfrm flipV="1">
            <a:off x="2514420" y="2587061"/>
            <a:ext cx="3656776" cy="80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B81117B-6B7D-0102-B634-CEB13C7A21D6}"/>
              </a:ext>
            </a:extLst>
          </p:cNvPr>
          <p:cNvCxnSpPr>
            <a:cxnSpLocks/>
            <a:stCxn id="46" idx="6"/>
            <a:endCxn id="33" idx="2"/>
          </p:cNvCxnSpPr>
          <p:nvPr/>
        </p:nvCxnSpPr>
        <p:spPr>
          <a:xfrm flipV="1">
            <a:off x="2514420" y="3058315"/>
            <a:ext cx="3656776" cy="33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1757F5-8A2E-FE1B-62CD-8FECEE7272E8}"/>
              </a:ext>
            </a:extLst>
          </p:cNvPr>
          <p:cNvCxnSpPr>
            <a:cxnSpLocks/>
            <a:stCxn id="46" idx="6"/>
            <a:endCxn id="34" idx="2"/>
          </p:cNvCxnSpPr>
          <p:nvPr/>
        </p:nvCxnSpPr>
        <p:spPr>
          <a:xfrm>
            <a:off x="2514420" y="3388925"/>
            <a:ext cx="3656776" cy="14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C6E312-44EA-7D51-C209-DB6F8B0BB37C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>
            <a:off x="2514420" y="3388925"/>
            <a:ext cx="3656776" cy="145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9F8C669-B05E-3943-E978-C2C35033BF65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>
            <a:off x="2514420" y="3388925"/>
            <a:ext cx="3656776" cy="192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F90501-5442-6D03-DC3F-CEF53792673B}"/>
              </a:ext>
            </a:extLst>
          </p:cNvPr>
          <p:cNvCxnSpPr>
            <a:cxnSpLocks/>
            <a:stCxn id="46" idx="6"/>
            <a:endCxn id="37" idx="2"/>
          </p:cNvCxnSpPr>
          <p:nvPr/>
        </p:nvCxnSpPr>
        <p:spPr>
          <a:xfrm>
            <a:off x="2514420" y="3388925"/>
            <a:ext cx="3656776" cy="239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D2E8D9D-D109-CAE1-605F-771509CE603C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>
            <a:off x="2514420" y="3388925"/>
            <a:ext cx="3656776" cy="145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70ADEFE-CD38-AF0B-E5FF-15AB47418526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>
            <a:off x="2514420" y="3388925"/>
            <a:ext cx="3656776" cy="192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C04A29-2234-8065-F91B-8AE73F2793BD}"/>
              </a:ext>
            </a:extLst>
          </p:cNvPr>
          <p:cNvCxnSpPr>
            <a:cxnSpLocks/>
            <a:stCxn id="46" idx="6"/>
            <a:endCxn id="37" idx="2"/>
          </p:cNvCxnSpPr>
          <p:nvPr/>
        </p:nvCxnSpPr>
        <p:spPr>
          <a:xfrm>
            <a:off x="2514420" y="3388925"/>
            <a:ext cx="3656776" cy="239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50C9B5-36C0-FC95-9C85-C0E096D6C4C8}"/>
              </a:ext>
            </a:extLst>
          </p:cNvPr>
          <p:cNvCxnSpPr>
            <a:cxnSpLocks/>
            <a:stCxn id="47" idx="6"/>
            <a:endCxn id="32" idx="2"/>
          </p:cNvCxnSpPr>
          <p:nvPr/>
        </p:nvCxnSpPr>
        <p:spPr>
          <a:xfrm flipV="1">
            <a:off x="2514419" y="2587061"/>
            <a:ext cx="3656777" cy="196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D1C25C-BE51-D572-1312-C0C0C47A2853}"/>
              </a:ext>
            </a:extLst>
          </p:cNvPr>
          <p:cNvCxnSpPr>
            <a:cxnSpLocks/>
            <a:stCxn id="47" idx="6"/>
            <a:endCxn id="33" idx="2"/>
          </p:cNvCxnSpPr>
          <p:nvPr/>
        </p:nvCxnSpPr>
        <p:spPr>
          <a:xfrm flipV="1">
            <a:off x="2514419" y="3058315"/>
            <a:ext cx="3656777" cy="14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91CE40B-1390-C243-305A-83D40A4E505C}"/>
              </a:ext>
            </a:extLst>
          </p:cNvPr>
          <p:cNvCxnSpPr>
            <a:cxnSpLocks/>
            <a:stCxn id="47" idx="6"/>
            <a:endCxn id="34" idx="2"/>
          </p:cNvCxnSpPr>
          <p:nvPr/>
        </p:nvCxnSpPr>
        <p:spPr>
          <a:xfrm flipV="1">
            <a:off x="2514419" y="3529569"/>
            <a:ext cx="3656777" cy="10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11FCAE-C797-B1B8-331F-8448F82AE0CC}"/>
              </a:ext>
            </a:extLst>
          </p:cNvPr>
          <p:cNvCxnSpPr>
            <a:cxnSpLocks/>
            <a:stCxn id="47" idx="6"/>
            <a:endCxn id="35" idx="2"/>
          </p:cNvCxnSpPr>
          <p:nvPr/>
        </p:nvCxnSpPr>
        <p:spPr>
          <a:xfrm>
            <a:off x="2514419" y="4551539"/>
            <a:ext cx="3656777" cy="28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190FC3B-8456-D744-129C-8053105262F9}"/>
              </a:ext>
            </a:extLst>
          </p:cNvPr>
          <p:cNvCxnSpPr>
            <a:cxnSpLocks/>
            <a:stCxn id="47" idx="6"/>
            <a:endCxn id="36" idx="2"/>
          </p:cNvCxnSpPr>
          <p:nvPr/>
        </p:nvCxnSpPr>
        <p:spPr>
          <a:xfrm>
            <a:off x="2514419" y="4551539"/>
            <a:ext cx="3656777" cy="76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FF1E04-C280-1763-7A07-782C20DAE01B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>
            <a:off x="2514419" y="4551539"/>
            <a:ext cx="3656777" cy="123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B4C4BC6-5FDE-5E4C-29EA-4464EE248854}"/>
              </a:ext>
            </a:extLst>
          </p:cNvPr>
          <p:cNvCxnSpPr>
            <a:cxnSpLocks/>
            <a:stCxn id="41" idx="6"/>
            <a:endCxn id="32" idx="2"/>
          </p:cNvCxnSpPr>
          <p:nvPr/>
        </p:nvCxnSpPr>
        <p:spPr>
          <a:xfrm flipV="1">
            <a:off x="2514421" y="2587061"/>
            <a:ext cx="3656775" cy="242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B51CE7-F6EB-F2D4-F5CF-8C8367AAC8EC}"/>
              </a:ext>
            </a:extLst>
          </p:cNvPr>
          <p:cNvCxnSpPr>
            <a:cxnSpLocks/>
            <a:stCxn id="41" idx="6"/>
            <a:endCxn id="33" idx="2"/>
          </p:cNvCxnSpPr>
          <p:nvPr/>
        </p:nvCxnSpPr>
        <p:spPr>
          <a:xfrm flipV="1">
            <a:off x="2514421" y="3058315"/>
            <a:ext cx="3656775" cy="195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9F51BC-7E9B-267D-C4C7-9CE5E0F1A3AB}"/>
              </a:ext>
            </a:extLst>
          </p:cNvPr>
          <p:cNvCxnSpPr>
            <a:cxnSpLocks/>
            <a:stCxn id="41" idx="6"/>
            <a:endCxn id="34" idx="2"/>
          </p:cNvCxnSpPr>
          <p:nvPr/>
        </p:nvCxnSpPr>
        <p:spPr>
          <a:xfrm flipV="1">
            <a:off x="2514421" y="3529569"/>
            <a:ext cx="3656775" cy="148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A372E70-EA1B-AAB8-F914-903556345FCD}"/>
              </a:ext>
            </a:extLst>
          </p:cNvPr>
          <p:cNvCxnSpPr>
            <a:cxnSpLocks/>
            <a:stCxn id="41" idx="6"/>
            <a:endCxn id="35" idx="2"/>
          </p:cNvCxnSpPr>
          <p:nvPr/>
        </p:nvCxnSpPr>
        <p:spPr>
          <a:xfrm flipV="1">
            <a:off x="2514421" y="4840585"/>
            <a:ext cx="3656775" cy="17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0EE5A1-7280-DE51-410C-ECD5B83F9F24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2514421" y="5016744"/>
            <a:ext cx="3656775" cy="29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AB8B1BD-455F-0F86-E268-2ACD57645C74}"/>
              </a:ext>
            </a:extLst>
          </p:cNvPr>
          <p:cNvCxnSpPr>
            <a:cxnSpLocks/>
            <a:stCxn id="41" idx="6"/>
            <a:endCxn id="37" idx="2"/>
          </p:cNvCxnSpPr>
          <p:nvPr/>
        </p:nvCxnSpPr>
        <p:spPr>
          <a:xfrm>
            <a:off x="2514421" y="5016744"/>
            <a:ext cx="3656775" cy="76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B06A5C-3B0F-4E93-BC7B-27CFEF365EC5}"/>
              </a:ext>
            </a:extLst>
          </p:cNvPr>
          <p:cNvCxnSpPr>
            <a:cxnSpLocks/>
            <a:stCxn id="42" idx="6"/>
            <a:endCxn id="32" idx="2"/>
          </p:cNvCxnSpPr>
          <p:nvPr/>
        </p:nvCxnSpPr>
        <p:spPr>
          <a:xfrm flipV="1">
            <a:off x="2514421" y="2587061"/>
            <a:ext cx="3656775" cy="290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84E1810-8EBC-9475-686E-A179A88D3E59}"/>
              </a:ext>
            </a:extLst>
          </p:cNvPr>
          <p:cNvCxnSpPr>
            <a:cxnSpLocks/>
            <a:stCxn id="42" idx="6"/>
            <a:endCxn id="33" idx="2"/>
          </p:cNvCxnSpPr>
          <p:nvPr/>
        </p:nvCxnSpPr>
        <p:spPr>
          <a:xfrm flipV="1">
            <a:off x="2514421" y="3058315"/>
            <a:ext cx="3656775" cy="242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295ADEA-DDAE-F960-D225-0D9B015350DE}"/>
              </a:ext>
            </a:extLst>
          </p:cNvPr>
          <p:cNvCxnSpPr>
            <a:cxnSpLocks/>
            <a:stCxn id="42" idx="6"/>
            <a:endCxn id="34" idx="2"/>
          </p:cNvCxnSpPr>
          <p:nvPr/>
        </p:nvCxnSpPr>
        <p:spPr>
          <a:xfrm flipV="1">
            <a:off x="2514421" y="3529569"/>
            <a:ext cx="3656775" cy="195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AF2E848-E7A8-4D14-D5F8-0D215696114B}"/>
              </a:ext>
            </a:extLst>
          </p:cNvPr>
          <p:cNvCxnSpPr>
            <a:cxnSpLocks/>
            <a:stCxn id="42" idx="6"/>
            <a:endCxn id="35" idx="2"/>
          </p:cNvCxnSpPr>
          <p:nvPr/>
        </p:nvCxnSpPr>
        <p:spPr>
          <a:xfrm flipV="1">
            <a:off x="2514421" y="4840585"/>
            <a:ext cx="3656775" cy="6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CE80CAB-4A4C-0FDB-CA92-6D4542CA678E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 flipV="1">
            <a:off x="2514421" y="5311839"/>
            <a:ext cx="3656775" cy="17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CEF8890-37CC-150B-D4F5-57BD7B15C951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2514421" y="5487998"/>
            <a:ext cx="3656775" cy="29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312AAA6-90AC-3B06-3585-0DB89797F6A1}"/>
              </a:ext>
            </a:extLst>
          </p:cNvPr>
          <p:cNvCxnSpPr>
            <a:cxnSpLocks/>
            <a:stCxn id="43" idx="6"/>
            <a:endCxn id="32" idx="2"/>
          </p:cNvCxnSpPr>
          <p:nvPr/>
        </p:nvCxnSpPr>
        <p:spPr>
          <a:xfrm flipV="1">
            <a:off x="2514421" y="2587061"/>
            <a:ext cx="3656775" cy="337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BCF2CC8-93F0-4074-2755-0E17B3E16C5B}"/>
              </a:ext>
            </a:extLst>
          </p:cNvPr>
          <p:cNvCxnSpPr>
            <a:cxnSpLocks/>
            <a:stCxn id="43" idx="6"/>
            <a:endCxn id="33" idx="2"/>
          </p:cNvCxnSpPr>
          <p:nvPr/>
        </p:nvCxnSpPr>
        <p:spPr>
          <a:xfrm flipV="1">
            <a:off x="2514421" y="3058315"/>
            <a:ext cx="3656775" cy="290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652BCC3-260E-60A1-1FD4-9971082BC8A6}"/>
              </a:ext>
            </a:extLst>
          </p:cNvPr>
          <p:cNvCxnSpPr>
            <a:cxnSpLocks/>
            <a:stCxn id="43" idx="6"/>
            <a:endCxn id="34" idx="2"/>
          </p:cNvCxnSpPr>
          <p:nvPr/>
        </p:nvCxnSpPr>
        <p:spPr>
          <a:xfrm flipV="1">
            <a:off x="2514421" y="3529569"/>
            <a:ext cx="3656775" cy="242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4FFF29C-4A6B-DBF4-3EEC-35F25B298497}"/>
              </a:ext>
            </a:extLst>
          </p:cNvPr>
          <p:cNvCxnSpPr>
            <a:cxnSpLocks/>
            <a:stCxn id="43" idx="6"/>
            <a:endCxn id="35" idx="2"/>
          </p:cNvCxnSpPr>
          <p:nvPr/>
        </p:nvCxnSpPr>
        <p:spPr>
          <a:xfrm flipV="1">
            <a:off x="2514421" y="4840585"/>
            <a:ext cx="3656775" cy="111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28F5F8-0116-8ED7-BC2E-9A2C62974BC8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2514421" y="5311839"/>
            <a:ext cx="3656775" cy="6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D25E9F-3962-FC13-3FF6-4A3156ACA98F}"/>
              </a:ext>
            </a:extLst>
          </p:cNvPr>
          <p:cNvCxnSpPr>
            <a:cxnSpLocks/>
            <a:stCxn id="43" idx="6"/>
            <a:endCxn id="37" idx="2"/>
          </p:cNvCxnSpPr>
          <p:nvPr/>
        </p:nvCxnSpPr>
        <p:spPr>
          <a:xfrm flipV="1">
            <a:off x="2514421" y="5783093"/>
            <a:ext cx="3656775" cy="17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Left Brace 226">
            <a:extLst>
              <a:ext uri="{FF2B5EF4-FFF2-40B4-BE49-F238E27FC236}">
                <a16:creationId xmlns:a16="http://schemas.microsoft.com/office/drawing/2014/main" id="{8BB1159B-C2D2-75A8-6804-B138BDF7FD9D}"/>
              </a:ext>
            </a:extLst>
          </p:cNvPr>
          <p:cNvSpPr/>
          <p:nvPr/>
        </p:nvSpPr>
        <p:spPr>
          <a:xfrm>
            <a:off x="1496770" y="1760937"/>
            <a:ext cx="553998" cy="4414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965C94C-F968-99E4-39B9-B698D8CE400C}"/>
              </a:ext>
            </a:extLst>
          </p:cNvPr>
          <p:cNvSpPr txBox="1"/>
          <p:nvPr/>
        </p:nvSpPr>
        <p:spPr>
          <a:xfrm>
            <a:off x="711391" y="370664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784</a:t>
            </a:r>
            <a:endParaRPr lang="en-US" sz="2800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61B4BA5-955A-149A-5A34-1CCD4F8D8A71}"/>
              </a:ext>
            </a:extLst>
          </p:cNvPr>
          <p:cNvCxnSpPr>
            <a:cxnSpLocks/>
            <a:stCxn id="32" idx="6"/>
            <a:endCxn id="20" idx="2"/>
          </p:cNvCxnSpPr>
          <p:nvPr/>
        </p:nvCxnSpPr>
        <p:spPr>
          <a:xfrm flipV="1">
            <a:off x="6603821" y="2009828"/>
            <a:ext cx="3301175" cy="5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76C64B2-D128-F82F-E06F-E40FDAC4A670}"/>
              </a:ext>
            </a:extLst>
          </p:cNvPr>
          <p:cNvCxnSpPr>
            <a:cxnSpLocks/>
            <a:stCxn id="32" idx="6"/>
            <a:endCxn id="21" idx="2"/>
          </p:cNvCxnSpPr>
          <p:nvPr/>
        </p:nvCxnSpPr>
        <p:spPr>
          <a:xfrm flipV="1">
            <a:off x="6603821" y="2481082"/>
            <a:ext cx="3301175" cy="1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62463A4-EC43-CD5A-4023-185AB363EE2C}"/>
              </a:ext>
            </a:extLst>
          </p:cNvPr>
          <p:cNvCxnSpPr>
            <a:cxnSpLocks/>
            <a:stCxn id="32" idx="6"/>
            <a:endCxn id="22" idx="2"/>
          </p:cNvCxnSpPr>
          <p:nvPr/>
        </p:nvCxnSpPr>
        <p:spPr>
          <a:xfrm>
            <a:off x="6603821" y="2587061"/>
            <a:ext cx="3301175" cy="3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90DC443-5EE4-34A5-73BC-E7F6AF972461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6603821" y="2587061"/>
            <a:ext cx="3301175" cy="83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CBEB564-BDB8-0273-54AD-E42D5C09F8F7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6603821" y="2587061"/>
            <a:ext cx="3301174" cy="130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2D899AD-1AE3-C506-B111-9D279741BC25}"/>
              </a:ext>
            </a:extLst>
          </p:cNvPr>
          <p:cNvCxnSpPr>
            <a:cxnSpLocks/>
            <a:stCxn id="32" idx="6"/>
            <a:endCxn id="25" idx="2"/>
          </p:cNvCxnSpPr>
          <p:nvPr/>
        </p:nvCxnSpPr>
        <p:spPr>
          <a:xfrm>
            <a:off x="6603821" y="2587061"/>
            <a:ext cx="3301174" cy="177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8822486-3887-25E9-4A9D-FA16163F4B93}"/>
              </a:ext>
            </a:extLst>
          </p:cNvPr>
          <p:cNvCxnSpPr>
            <a:cxnSpLocks/>
            <a:stCxn id="32" idx="6"/>
            <a:endCxn id="26" idx="2"/>
          </p:cNvCxnSpPr>
          <p:nvPr/>
        </p:nvCxnSpPr>
        <p:spPr>
          <a:xfrm>
            <a:off x="6603821" y="2587061"/>
            <a:ext cx="3301174" cy="225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C9A7A34-8888-9F1B-079E-F7A844E6C07E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>
            <a:off x="6603821" y="2587061"/>
            <a:ext cx="3301174" cy="272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E21A820-4F47-96CE-C461-498B3BEFA0DB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6603821" y="2587061"/>
            <a:ext cx="3301174" cy="319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DD75EEC-319E-D2A5-2104-409885F735B1}"/>
              </a:ext>
            </a:extLst>
          </p:cNvPr>
          <p:cNvCxnSpPr>
            <a:cxnSpLocks/>
            <a:stCxn id="32" idx="6"/>
            <a:endCxn id="19" idx="2"/>
          </p:cNvCxnSpPr>
          <p:nvPr/>
        </p:nvCxnSpPr>
        <p:spPr>
          <a:xfrm>
            <a:off x="6603821" y="2587061"/>
            <a:ext cx="3301174" cy="36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FCEC364-FA5D-7F0A-69BB-C2EFDD0DFDEC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6603821" y="2009828"/>
            <a:ext cx="3301175" cy="104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2365029-AD0C-C194-8B94-0ED5164E8B54}"/>
              </a:ext>
            </a:extLst>
          </p:cNvPr>
          <p:cNvCxnSpPr>
            <a:cxnSpLocks/>
            <a:stCxn id="33" idx="6"/>
            <a:endCxn id="21" idx="2"/>
          </p:cNvCxnSpPr>
          <p:nvPr/>
        </p:nvCxnSpPr>
        <p:spPr>
          <a:xfrm flipV="1">
            <a:off x="6603821" y="2481082"/>
            <a:ext cx="3301175" cy="5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810D1F-3F49-C8CB-9ADC-62672887C00D}"/>
              </a:ext>
            </a:extLst>
          </p:cNvPr>
          <p:cNvCxnSpPr>
            <a:cxnSpLocks/>
            <a:stCxn id="33" idx="6"/>
            <a:endCxn id="22" idx="2"/>
          </p:cNvCxnSpPr>
          <p:nvPr/>
        </p:nvCxnSpPr>
        <p:spPr>
          <a:xfrm flipV="1">
            <a:off x="6603821" y="2952336"/>
            <a:ext cx="3301175" cy="1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836EDC6-AD28-ED53-7128-BFA54D196798}"/>
              </a:ext>
            </a:extLst>
          </p:cNvPr>
          <p:cNvCxnSpPr>
            <a:cxnSpLocks/>
            <a:stCxn id="33" idx="6"/>
            <a:endCxn id="23" idx="2"/>
          </p:cNvCxnSpPr>
          <p:nvPr/>
        </p:nvCxnSpPr>
        <p:spPr>
          <a:xfrm>
            <a:off x="6603821" y="3058315"/>
            <a:ext cx="3301175" cy="3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42BE75-C83A-0847-8097-33BAE93D88FC}"/>
              </a:ext>
            </a:extLst>
          </p:cNvPr>
          <p:cNvCxnSpPr>
            <a:cxnSpLocks/>
            <a:stCxn id="33" idx="6"/>
            <a:endCxn id="23" idx="2"/>
          </p:cNvCxnSpPr>
          <p:nvPr/>
        </p:nvCxnSpPr>
        <p:spPr>
          <a:xfrm>
            <a:off x="6603821" y="3058315"/>
            <a:ext cx="3301175" cy="3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150F269-AF53-5C10-3E24-0029E00AF807}"/>
              </a:ext>
            </a:extLst>
          </p:cNvPr>
          <p:cNvCxnSpPr>
            <a:cxnSpLocks/>
            <a:stCxn id="33" idx="6"/>
            <a:endCxn id="24" idx="2"/>
          </p:cNvCxnSpPr>
          <p:nvPr/>
        </p:nvCxnSpPr>
        <p:spPr>
          <a:xfrm>
            <a:off x="6603821" y="3058315"/>
            <a:ext cx="3301174" cy="83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BD18DEE-2447-1080-8B3B-C51DEA42E313}"/>
              </a:ext>
            </a:extLst>
          </p:cNvPr>
          <p:cNvCxnSpPr>
            <a:cxnSpLocks/>
            <a:stCxn id="33" idx="6"/>
            <a:endCxn id="25" idx="2"/>
          </p:cNvCxnSpPr>
          <p:nvPr/>
        </p:nvCxnSpPr>
        <p:spPr>
          <a:xfrm>
            <a:off x="6603821" y="3058315"/>
            <a:ext cx="3301174" cy="130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50DF9DA-E39A-79CD-E9B0-8C45C8620060}"/>
              </a:ext>
            </a:extLst>
          </p:cNvPr>
          <p:cNvCxnSpPr>
            <a:cxnSpLocks/>
            <a:stCxn id="33" idx="6"/>
            <a:endCxn id="26" idx="2"/>
          </p:cNvCxnSpPr>
          <p:nvPr/>
        </p:nvCxnSpPr>
        <p:spPr>
          <a:xfrm>
            <a:off x="6603821" y="3058315"/>
            <a:ext cx="3301174" cy="177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8CBF38D-F2DE-92AD-B8C0-BB3D8ABB615B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>
            <a:off x="6603821" y="3058315"/>
            <a:ext cx="3301174" cy="225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56D8965-8073-E608-C36E-90B90CEEF241}"/>
              </a:ext>
            </a:extLst>
          </p:cNvPr>
          <p:cNvCxnSpPr>
            <a:cxnSpLocks/>
            <a:stCxn id="33" idx="6"/>
            <a:endCxn id="28" idx="2"/>
          </p:cNvCxnSpPr>
          <p:nvPr/>
        </p:nvCxnSpPr>
        <p:spPr>
          <a:xfrm>
            <a:off x="6603821" y="3058315"/>
            <a:ext cx="3301174" cy="272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52A5AF6-64CE-1819-E1F0-5661D8B7E201}"/>
              </a:ext>
            </a:extLst>
          </p:cNvPr>
          <p:cNvCxnSpPr>
            <a:cxnSpLocks/>
            <a:stCxn id="33" idx="6"/>
            <a:endCxn id="19" idx="2"/>
          </p:cNvCxnSpPr>
          <p:nvPr/>
        </p:nvCxnSpPr>
        <p:spPr>
          <a:xfrm>
            <a:off x="6603821" y="3058315"/>
            <a:ext cx="3301174" cy="320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971F3F5-28AC-EA15-A0AD-2A275BC43F54}"/>
              </a:ext>
            </a:extLst>
          </p:cNvPr>
          <p:cNvCxnSpPr>
            <a:cxnSpLocks/>
            <a:stCxn id="34" idx="6"/>
            <a:endCxn id="20" idx="2"/>
          </p:cNvCxnSpPr>
          <p:nvPr/>
        </p:nvCxnSpPr>
        <p:spPr>
          <a:xfrm flipV="1">
            <a:off x="6603821" y="2009828"/>
            <a:ext cx="3301175" cy="151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DFE23E5-A60E-20F1-6042-625638C59B30}"/>
              </a:ext>
            </a:extLst>
          </p:cNvPr>
          <p:cNvCxnSpPr>
            <a:cxnSpLocks/>
            <a:stCxn id="34" idx="6"/>
            <a:endCxn id="21" idx="2"/>
          </p:cNvCxnSpPr>
          <p:nvPr/>
        </p:nvCxnSpPr>
        <p:spPr>
          <a:xfrm flipV="1">
            <a:off x="6603821" y="2481082"/>
            <a:ext cx="3301175" cy="104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8533F63-3742-CD06-A868-D337993F1409}"/>
              </a:ext>
            </a:extLst>
          </p:cNvPr>
          <p:cNvCxnSpPr>
            <a:cxnSpLocks/>
            <a:stCxn id="34" idx="6"/>
            <a:endCxn id="22" idx="2"/>
          </p:cNvCxnSpPr>
          <p:nvPr/>
        </p:nvCxnSpPr>
        <p:spPr>
          <a:xfrm flipV="1">
            <a:off x="6603821" y="2952336"/>
            <a:ext cx="3301175" cy="57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D04C7E4-3ABC-D8DD-3363-2A00182E44AD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 flipV="1">
            <a:off x="6603821" y="3423590"/>
            <a:ext cx="3301175" cy="1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FC50562-18B0-96BD-46DD-823022BC3274}"/>
              </a:ext>
            </a:extLst>
          </p:cNvPr>
          <p:cNvCxnSpPr>
            <a:cxnSpLocks/>
            <a:stCxn id="34" idx="6"/>
            <a:endCxn id="24" idx="2"/>
          </p:cNvCxnSpPr>
          <p:nvPr/>
        </p:nvCxnSpPr>
        <p:spPr>
          <a:xfrm>
            <a:off x="6603821" y="3529569"/>
            <a:ext cx="3301174" cy="3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454D5F0-F023-E769-3576-5A4612F65A95}"/>
              </a:ext>
            </a:extLst>
          </p:cNvPr>
          <p:cNvCxnSpPr>
            <a:cxnSpLocks/>
            <a:stCxn id="34" idx="6"/>
            <a:endCxn id="25" idx="2"/>
          </p:cNvCxnSpPr>
          <p:nvPr/>
        </p:nvCxnSpPr>
        <p:spPr>
          <a:xfrm>
            <a:off x="6603821" y="3529569"/>
            <a:ext cx="3301174" cy="83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8354C1D-E4E6-E7BC-62EE-B0A14E7ECEDE}"/>
              </a:ext>
            </a:extLst>
          </p:cNvPr>
          <p:cNvCxnSpPr>
            <a:cxnSpLocks/>
            <a:stCxn id="34" idx="6"/>
            <a:endCxn id="26" idx="2"/>
          </p:cNvCxnSpPr>
          <p:nvPr/>
        </p:nvCxnSpPr>
        <p:spPr>
          <a:xfrm>
            <a:off x="6603821" y="3529569"/>
            <a:ext cx="3301174" cy="130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0A9DBF6-4089-C4D2-C8E3-9A2DDD17AAA0}"/>
              </a:ext>
            </a:extLst>
          </p:cNvPr>
          <p:cNvCxnSpPr>
            <a:cxnSpLocks/>
            <a:stCxn id="34" idx="6"/>
            <a:endCxn id="27" idx="2"/>
          </p:cNvCxnSpPr>
          <p:nvPr/>
        </p:nvCxnSpPr>
        <p:spPr>
          <a:xfrm>
            <a:off x="6603821" y="3529569"/>
            <a:ext cx="3301174" cy="178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83CBF10-1D0C-0B2F-D585-FD628D421001}"/>
              </a:ext>
            </a:extLst>
          </p:cNvPr>
          <p:cNvCxnSpPr>
            <a:cxnSpLocks/>
            <a:stCxn id="34" idx="6"/>
            <a:endCxn id="28" idx="2"/>
          </p:cNvCxnSpPr>
          <p:nvPr/>
        </p:nvCxnSpPr>
        <p:spPr>
          <a:xfrm>
            <a:off x="6603821" y="3529569"/>
            <a:ext cx="3301174" cy="22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3499DBB6-3FE9-76FB-982B-AA4DD9F730F1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>
            <a:off x="6603821" y="3529569"/>
            <a:ext cx="3301174" cy="273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EBDE3E0-A1C5-2165-8D69-B27619AB84F6}"/>
              </a:ext>
            </a:extLst>
          </p:cNvPr>
          <p:cNvCxnSpPr>
            <a:cxnSpLocks/>
            <a:stCxn id="35" idx="6"/>
            <a:endCxn id="20" idx="2"/>
          </p:cNvCxnSpPr>
          <p:nvPr/>
        </p:nvCxnSpPr>
        <p:spPr>
          <a:xfrm flipV="1">
            <a:off x="6603821" y="2009828"/>
            <a:ext cx="3301175" cy="283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E590D0D-2A2A-CDE2-7459-13EA2436DC55}"/>
              </a:ext>
            </a:extLst>
          </p:cNvPr>
          <p:cNvCxnSpPr>
            <a:cxnSpLocks/>
            <a:stCxn id="35" idx="6"/>
            <a:endCxn id="21" idx="2"/>
          </p:cNvCxnSpPr>
          <p:nvPr/>
        </p:nvCxnSpPr>
        <p:spPr>
          <a:xfrm flipV="1">
            <a:off x="6603821" y="2481082"/>
            <a:ext cx="3301175" cy="235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0E09C8F-29E7-9082-072B-4AC8C0925F0B}"/>
              </a:ext>
            </a:extLst>
          </p:cNvPr>
          <p:cNvCxnSpPr>
            <a:cxnSpLocks/>
            <a:stCxn id="35" idx="6"/>
            <a:endCxn id="22" idx="2"/>
          </p:cNvCxnSpPr>
          <p:nvPr/>
        </p:nvCxnSpPr>
        <p:spPr>
          <a:xfrm flipV="1">
            <a:off x="6603821" y="2952336"/>
            <a:ext cx="3301175" cy="188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A93A8B7-7DB9-6920-EE41-0E64CAA77328}"/>
              </a:ext>
            </a:extLst>
          </p:cNvPr>
          <p:cNvCxnSpPr>
            <a:cxnSpLocks/>
            <a:stCxn id="35" idx="6"/>
            <a:endCxn id="23" idx="2"/>
          </p:cNvCxnSpPr>
          <p:nvPr/>
        </p:nvCxnSpPr>
        <p:spPr>
          <a:xfrm flipV="1">
            <a:off x="6603821" y="3423590"/>
            <a:ext cx="3301175" cy="14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0174500-B0E9-443E-4616-1313DE8F2168}"/>
              </a:ext>
            </a:extLst>
          </p:cNvPr>
          <p:cNvCxnSpPr>
            <a:cxnSpLocks/>
            <a:stCxn id="35" idx="6"/>
            <a:endCxn id="24" idx="2"/>
          </p:cNvCxnSpPr>
          <p:nvPr/>
        </p:nvCxnSpPr>
        <p:spPr>
          <a:xfrm flipV="1">
            <a:off x="6603821" y="3894844"/>
            <a:ext cx="3301174" cy="94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05940BB-B175-6F13-972B-47D868CD3714}"/>
              </a:ext>
            </a:extLst>
          </p:cNvPr>
          <p:cNvCxnSpPr>
            <a:cxnSpLocks/>
            <a:stCxn id="35" idx="6"/>
            <a:endCxn id="25" idx="2"/>
          </p:cNvCxnSpPr>
          <p:nvPr/>
        </p:nvCxnSpPr>
        <p:spPr>
          <a:xfrm flipV="1">
            <a:off x="6603821" y="4366098"/>
            <a:ext cx="3301174" cy="47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1DCD802-33C6-B3F2-CE09-439536171786}"/>
              </a:ext>
            </a:extLst>
          </p:cNvPr>
          <p:cNvCxnSpPr>
            <a:cxnSpLocks/>
            <a:stCxn id="35" idx="6"/>
            <a:endCxn id="26" idx="2"/>
          </p:cNvCxnSpPr>
          <p:nvPr/>
        </p:nvCxnSpPr>
        <p:spPr>
          <a:xfrm flipV="1">
            <a:off x="6603821" y="4837352"/>
            <a:ext cx="3301174" cy="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9F21C3F4-CE4B-12E2-EF59-EE0E2997ACF4}"/>
              </a:ext>
            </a:extLst>
          </p:cNvPr>
          <p:cNvCxnSpPr>
            <a:cxnSpLocks/>
            <a:stCxn id="35" idx="6"/>
            <a:endCxn id="27" idx="2"/>
          </p:cNvCxnSpPr>
          <p:nvPr/>
        </p:nvCxnSpPr>
        <p:spPr>
          <a:xfrm>
            <a:off x="6603821" y="4840585"/>
            <a:ext cx="3301174" cy="4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58F959B1-63B3-B637-209F-F3F6CB45B43B}"/>
              </a:ext>
            </a:extLst>
          </p:cNvPr>
          <p:cNvCxnSpPr>
            <a:cxnSpLocks/>
            <a:stCxn id="35" idx="6"/>
            <a:endCxn id="28" idx="2"/>
          </p:cNvCxnSpPr>
          <p:nvPr/>
        </p:nvCxnSpPr>
        <p:spPr>
          <a:xfrm>
            <a:off x="6603821" y="4840585"/>
            <a:ext cx="3301174" cy="94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C846358-5A49-283C-12EB-2BE4E45E320E}"/>
              </a:ext>
            </a:extLst>
          </p:cNvPr>
          <p:cNvCxnSpPr>
            <a:cxnSpLocks/>
            <a:stCxn id="35" idx="6"/>
            <a:endCxn id="19" idx="2"/>
          </p:cNvCxnSpPr>
          <p:nvPr/>
        </p:nvCxnSpPr>
        <p:spPr>
          <a:xfrm>
            <a:off x="6603821" y="4840585"/>
            <a:ext cx="3301174" cy="142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5AF46D74-989A-0A61-8108-1DB8EDC1DB4B}"/>
              </a:ext>
            </a:extLst>
          </p:cNvPr>
          <p:cNvCxnSpPr>
            <a:cxnSpLocks/>
            <a:stCxn id="36" idx="6"/>
            <a:endCxn id="20" idx="2"/>
          </p:cNvCxnSpPr>
          <p:nvPr/>
        </p:nvCxnSpPr>
        <p:spPr>
          <a:xfrm flipV="1">
            <a:off x="6603821" y="2009828"/>
            <a:ext cx="3301175" cy="33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51634A4-08CF-E29A-64AA-A33A8A1DF6B4}"/>
              </a:ext>
            </a:extLst>
          </p:cNvPr>
          <p:cNvCxnSpPr>
            <a:cxnSpLocks/>
            <a:stCxn id="36" idx="6"/>
            <a:endCxn id="21" idx="2"/>
          </p:cNvCxnSpPr>
          <p:nvPr/>
        </p:nvCxnSpPr>
        <p:spPr>
          <a:xfrm flipV="1">
            <a:off x="6603821" y="2481082"/>
            <a:ext cx="3301175" cy="283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079B694-0D5E-E7C3-6752-700E9FE65968}"/>
              </a:ext>
            </a:extLst>
          </p:cNvPr>
          <p:cNvCxnSpPr>
            <a:cxnSpLocks/>
            <a:stCxn id="36" idx="6"/>
            <a:endCxn id="22" idx="2"/>
          </p:cNvCxnSpPr>
          <p:nvPr/>
        </p:nvCxnSpPr>
        <p:spPr>
          <a:xfrm flipV="1">
            <a:off x="6603821" y="2952336"/>
            <a:ext cx="3301175" cy="235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FBD29A8-1877-A2F6-A97A-5315102A38A1}"/>
              </a:ext>
            </a:extLst>
          </p:cNvPr>
          <p:cNvCxnSpPr>
            <a:cxnSpLocks/>
            <a:stCxn id="36" idx="6"/>
            <a:endCxn id="23" idx="2"/>
          </p:cNvCxnSpPr>
          <p:nvPr/>
        </p:nvCxnSpPr>
        <p:spPr>
          <a:xfrm flipV="1">
            <a:off x="6603821" y="3423590"/>
            <a:ext cx="3301175" cy="188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52228B7B-8B84-01DE-05E6-1A901AFEB1C3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 flipV="1">
            <a:off x="6603821" y="3894844"/>
            <a:ext cx="3301174" cy="14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10374737-A1C3-DC1B-8337-EAC6859ACC39}"/>
              </a:ext>
            </a:extLst>
          </p:cNvPr>
          <p:cNvCxnSpPr>
            <a:cxnSpLocks/>
            <a:stCxn id="36" idx="6"/>
            <a:endCxn id="25" idx="2"/>
          </p:cNvCxnSpPr>
          <p:nvPr/>
        </p:nvCxnSpPr>
        <p:spPr>
          <a:xfrm flipV="1">
            <a:off x="6603821" y="4366098"/>
            <a:ext cx="3301174" cy="94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A38E1B9-CE9D-32B9-033A-59403894BD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601985" y="4837352"/>
            <a:ext cx="3303010" cy="48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A6866B91-F99A-CFEE-94D1-D1331A4E905D}"/>
              </a:ext>
            </a:extLst>
          </p:cNvPr>
          <p:cNvCxnSpPr>
            <a:cxnSpLocks/>
            <a:stCxn id="36" idx="6"/>
            <a:endCxn id="27" idx="2"/>
          </p:cNvCxnSpPr>
          <p:nvPr/>
        </p:nvCxnSpPr>
        <p:spPr>
          <a:xfrm>
            <a:off x="6603821" y="5311839"/>
            <a:ext cx="330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82BF7C-01D1-0AA8-98EC-8E3008BDCD2E}"/>
              </a:ext>
            </a:extLst>
          </p:cNvPr>
          <p:cNvCxnSpPr>
            <a:cxnSpLocks/>
            <a:stCxn id="36" idx="6"/>
            <a:endCxn id="28" idx="2"/>
          </p:cNvCxnSpPr>
          <p:nvPr/>
        </p:nvCxnSpPr>
        <p:spPr>
          <a:xfrm>
            <a:off x="6603821" y="5311839"/>
            <a:ext cx="3301174" cy="47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8E0CD91-F63E-4F6F-6459-38D3340AF745}"/>
              </a:ext>
            </a:extLst>
          </p:cNvPr>
          <p:cNvCxnSpPr>
            <a:cxnSpLocks/>
            <a:stCxn id="36" idx="6"/>
            <a:endCxn id="19" idx="2"/>
          </p:cNvCxnSpPr>
          <p:nvPr/>
        </p:nvCxnSpPr>
        <p:spPr>
          <a:xfrm>
            <a:off x="6603821" y="5311839"/>
            <a:ext cx="3301174" cy="94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755CC86-23B3-631A-792B-B17FB9C40223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6603821" y="2009828"/>
            <a:ext cx="3301175" cy="377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3CCC20C-FB2E-FB6E-9795-D915FA82AE2E}"/>
              </a:ext>
            </a:extLst>
          </p:cNvPr>
          <p:cNvCxnSpPr>
            <a:cxnSpLocks/>
            <a:stCxn id="37" idx="6"/>
            <a:endCxn id="21" idx="2"/>
          </p:cNvCxnSpPr>
          <p:nvPr/>
        </p:nvCxnSpPr>
        <p:spPr>
          <a:xfrm flipV="1">
            <a:off x="6603821" y="2481082"/>
            <a:ext cx="3301175" cy="33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714083D-42CF-6FE8-739D-29CB94AC0705}"/>
              </a:ext>
            </a:extLst>
          </p:cNvPr>
          <p:cNvCxnSpPr>
            <a:cxnSpLocks/>
            <a:stCxn id="37" idx="6"/>
            <a:endCxn id="22" idx="2"/>
          </p:cNvCxnSpPr>
          <p:nvPr/>
        </p:nvCxnSpPr>
        <p:spPr>
          <a:xfrm flipV="1">
            <a:off x="6603821" y="2952336"/>
            <a:ext cx="3301175" cy="283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9ACA4D1-75D3-DDE9-AA26-64980646B075}"/>
              </a:ext>
            </a:extLst>
          </p:cNvPr>
          <p:cNvCxnSpPr>
            <a:cxnSpLocks/>
            <a:stCxn id="37" idx="6"/>
            <a:endCxn id="23" idx="2"/>
          </p:cNvCxnSpPr>
          <p:nvPr/>
        </p:nvCxnSpPr>
        <p:spPr>
          <a:xfrm flipV="1">
            <a:off x="6603821" y="3423590"/>
            <a:ext cx="3301175" cy="235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5149B04-FF18-B9CA-E786-E6DA4DFDDFCC}"/>
              </a:ext>
            </a:extLst>
          </p:cNvPr>
          <p:cNvCxnSpPr>
            <a:cxnSpLocks/>
            <a:stCxn id="37" idx="6"/>
            <a:endCxn id="24" idx="2"/>
          </p:cNvCxnSpPr>
          <p:nvPr/>
        </p:nvCxnSpPr>
        <p:spPr>
          <a:xfrm flipV="1">
            <a:off x="6603821" y="3894844"/>
            <a:ext cx="3301174" cy="188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2B9C5A0-68E3-CE2D-E018-5CF9E6027FA6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 flipV="1">
            <a:off x="6603821" y="4366098"/>
            <a:ext cx="3301174" cy="14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7A686BD8-CA06-FBF5-4788-D1C063117C44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6603821" y="4837352"/>
            <a:ext cx="3301174" cy="94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E52246B-8573-AD9A-700B-290BE139737F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 flipV="1">
            <a:off x="6603821" y="5311839"/>
            <a:ext cx="3301174" cy="47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944E699-00A1-4B1C-AF96-D149CE579FEC}"/>
              </a:ext>
            </a:extLst>
          </p:cNvPr>
          <p:cNvCxnSpPr>
            <a:cxnSpLocks/>
            <a:stCxn id="37" idx="6"/>
            <a:endCxn id="28" idx="2"/>
          </p:cNvCxnSpPr>
          <p:nvPr/>
        </p:nvCxnSpPr>
        <p:spPr>
          <a:xfrm>
            <a:off x="6603821" y="5783093"/>
            <a:ext cx="3301174" cy="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E45023E-8DE0-18A1-4B81-7A9884CE1328}"/>
              </a:ext>
            </a:extLst>
          </p:cNvPr>
          <p:cNvCxnSpPr>
            <a:cxnSpLocks/>
            <a:stCxn id="37" idx="6"/>
            <a:endCxn id="19" idx="2"/>
          </p:cNvCxnSpPr>
          <p:nvPr/>
        </p:nvCxnSpPr>
        <p:spPr>
          <a:xfrm>
            <a:off x="6603821" y="5783093"/>
            <a:ext cx="3301174" cy="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41F92CA5-49B0-EAD4-7048-D480438AF189}"/>
              </a:ext>
            </a:extLst>
          </p:cNvPr>
          <p:cNvSpPr txBox="1"/>
          <p:nvPr/>
        </p:nvSpPr>
        <p:spPr>
          <a:xfrm>
            <a:off x="1496770" y="1193800"/>
            <a:ext cx="153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Входной слой</a:t>
            </a:r>
            <a:endParaRPr lang="en-US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AB79F89C-7DCE-D8CA-47E2-E939DA501A08}"/>
              </a:ext>
            </a:extLst>
          </p:cNvPr>
          <p:cNvSpPr txBox="1"/>
          <p:nvPr/>
        </p:nvSpPr>
        <p:spPr>
          <a:xfrm>
            <a:off x="4730420" y="1201681"/>
            <a:ext cx="33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Скрытый слой</a:t>
            </a:r>
          </a:p>
          <a:p>
            <a:pPr algn="ctr"/>
            <a:r>
              <a:rPr lang="ru-RU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(переменное количество узлов)</a:t>
            </a:r>
            <a:endParaRPr lang="en-US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C6D2C87D-53D6-AD9E-F54B-CD6D6BBBC5B2}"/>
              </a:ext>
            </a:extLst>
          </p:cNvPr>
          <p:cNvSpPr txBox="1"/>
          <p:nvPr/>
        </p:nvSpPr>
        <p:spPr>
          <a:xfrm>
            <a:off x="9277358" y="1184350"/>
            <a:ext cx="16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Выходной слой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Дополнительная информация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5"/>
            <a:ext cx="10892609" cy="5348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b="1" dirty="0"/>
              <a:t>Технологии: 			</a:t>
            </a:r>
            <a:r>
              <a:rPr lang="ru-RU" dirty="0"/>
              <a:t>Язык программирования </a:t>
            </a:r>
            <a:r>
              <a:rPr lang="pl-PL" dirty="0"/>
              <a:t>Python</a:t>
            </a:r>
            <a:r>
              <a:rPr lang="en-US" dirty="0"/>
              <a:t> 3.9.12, </a:t>
            </a:r>
            <a:r>
              <a:rPr lang="ru-RU" dirty="0"/>
              <a:t>						текстовый редактор для написания кода</a:t>
            </a:r>
            <a:r>
              <a:rPr lang="pl-PL" dirty="0"/>
              <a:t>.</a:t>
            </a:r>
            <a:endParaRPr lang="en-US" b="1" dirty="0"/>
          </a:p>
          <a:p>
            <a:pPr lvl="0"/>
            <a:r>
              <a:rPr lang="ru-RU" b="1" dirty="0"/>
              <a:t>Используемые библиотеки: </a:t>
            </a:r>
            <a:r>
              <a:rPr lang="ru-RU" dirty="0"/>
              <a:t>	</a:t>
            </a:r>
            <a:r>
              <a:rPr lang="en-US" dirty="0" err="1"/>
              <a:t>keras</a:t>
            </a:r>
            <a:r>
              <a:rPr lang="en-US" dirty="0"/>
              <a:t> – </a:t>
            </a:r>
            <a:r>
              <a:rPr lang="ru-RU" dirty="0"/>
              <a:t>для построения структуры сети</a:t>
            </a:r>
            <a:r>
              <a:rPr lang="en-US" dirty="0"/>
              <a:t>, </a:t>
            </a:r>
            <a:r>
              <a:rPr lang="ru-RU" dirty="0"/>
              <a:t>						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ru-RU" dirty="0"/>
              <a:t>– для вычислений (тренировки сети).</a:t>
            </a:r>
          </a:p>
          <a:p>
            <a:pPr lvl="0"/>
            <a:r>
              <a:rPr lang="ru-RU" b="1" dirty="0"/>
              <a:t>Алгоритм оптимизации:</a:t>
            </a:r>
            <a:r>
              <a:rPr lang="ru-RU" dirty="0"/>
              <a:t>	</a:t>
            </a:r>
            <a:r>
              <a:rPr lang="en-US" dirty="0"/>
              <a:t>Adam.</a:t>
            </a:r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b="1" dirty="0"/>
              <a:t>Характеристики </a:t>
            </a:r>
            <a:r>
              <a:rPr lang="en-US" b="1" dirty="0"/>
              <a:t>dropout</a:t>
            </a:r>
            <a:r>
              <a:rPr lang="ru-RU" b="1" dirty="0"/>
              <a:t>:</a:t>
            </a:r>
          </a:p>
          <a:p>
            <a:pPr marL="457200" lvl="0" indent="-457200">
              <a:buAutoNum type="arabicPeriod"/>
            </a:pPr>
            <a:r>
              <a:rPr lang="ru-RU" dirty="0"/>
              <a:t>Метод решения проблемы </a:t>
            </a:r>
            <a:r>
              <a:rPr lang="ru-RU" i="1" dirty="0"/>
              <a:t>переобучения</a:t>
            </a:r>
            <a:r>
              <a:rPr lang="ru-RU" dirty="0"/>
              <a:t> в нейронных сетях</a:t>
            </a:r>
            <a:endParaRPr lang="en-US" dirty="0"/>
          </a:p>
          <a:p>
            <a:pPr marL="457200" lvl="0" indent="-457200">
              <a:buAutoNum type="arabicPeriod"/>
            </a:pPr>
            <a:r>
              <a:rPr lang="ru-RU" dirty="0"/>
              <a:t>Сети для обучения получаются с помощью исключения из сети нейронов с вероятностью </a:t>
            </a:r>
            <a:r>
              <a:rPr lang="en-US" dirty="0"/>
              <a:t>p</a:t>
            </a:r>
            <a:r>
              <a:rPr lang="ru-RU" dirty="0"/>
              <a:t>, таким образом, вероятность того, что нейрон останется в сети, составляет </a:t>
            </a:r>
            <a:r>
              <a:rPr lang="en-US" dirty="0"/>
              <a:t>q</a:t>
            </a:r>
            <a:r>
              <a:rPr lang="ru-RU" dirty="0"/>
              <a:t>=1-p. </a:t>
            </a:r>
            <a:endParaRPr lang="en-US" dirty="0"/>
          </a:p>
          <a:p>
            <a:pPr marL="457200" lvl="0" indent="-457200">
              <a:buAutoNum type="arabicPeriod"/>
            </a:pPr>
            <a:r>
              <a:rPr lang="ru-RU" dirty="0"/>
              <a:t>Исключение нейрона означает, что при любых входных данных или параметрах он возвращает 0.</a:t>
            </a:r>
          </a:p>
          <a:p>
            <a:pPr marL="457200" lvl="0" indent="-457200">
              <a:buAutoNum type="arabicPeriod"/>
            </a:pPr>
            <a:r>
              <a:rPr lang="ru-RU" dirty="0"/>
              <a:t>Исключенные нейроны не вносят свой вклад в процесс обучения ни на одном из этапов алгоритма обратного распространения ошибки.</a:t>
            </a:r>
          </a:p>
        </p:txBody>
      </p:sp>
    </p:spTree>
    <p:extLst>
      <p:ext uri="{BB962C8B-B14F-4D97-AF65-F5344CB8AC3E}">
        <p14:creationId xmlns:p14="http://schemas.microsoft.com/office/powerpoint/2010/main" val="35156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Эксперименты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145224"/>
            <a:ext cx="11474979" cy="46290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b="1" dirty="0"/>
              <a:t>Оборудование: 			</a:t>
            </a:r>
            <a:r>
              <a:rPr lang="ru-RU" dirty="0"/>
              <a:t>Процессор </a:t>
            </a:r>
            <a:r>
              <a:rPr lang="pt-BR" dirty="0"/>
              <a:t>Intel(R) Core(TM) i9-9900 CPU @ 3.10GHz</a:t>
            </a:r>
            <a:endParaRPr lang="ru-RU" dirty="0"/>
          </a:p>
          <a:p>
            <a:pPr lvl="0"/>
            <a:r>
              <a:rPr lang="ru-RU" b="1" dirty="0"/>
              <a:t>Выборка: 				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MNIST</a:t>
            </a:r>
            <a:r>
              <a:rPr lang="ru-RU" dirty="0"/>
              <a:t>, состоящий</a:t>
            </a:r>
            <a:r>
              <a:rPr lang="en-US" dirty="0"/>
              <a:t> </a:t>
            </a:r>
            <a:r>
              <a:rPr lang="ru-RU" dirty="0"/>
              <a:t>из 70 тысяч картинок цифр 					размером 28×28 пикселей:									60 тысяч – обучающая выборка, 								10 тысяч – тестовая.</a:t>
            </a:r>
          </a:p>
          <a:p>
            <a:pPr lvl="0"/>
            <a:r>
              <a:rPr lang="ru-RU" b="1" dirty="0"/>
              <a:t>Фиксированные параметры: 	</a:t>
            </a:r>
            <a:r>
              <a:rPr lang="el-GR" dirty="0"/>
              <a:t>α</a:t>
            </a:r>
            <a:r>
              <a:rPr lang="ru-RU" dirty="0"/>
              <a:t>, </a:t>
            </a:r>
            <a:r>
              <a:rPr lang="el-GR" dirty="0"/>
              <a:t>β</a:t>
            </a:r>
            <a:r>
              <a:rPr lang="ru-RU" dirty="0"/>
              <a:t> = 0.05,											скорость обучения = 0.01,									количество эпох = 2,										размер пакета = 400.</a:t>
            </a:r>
          </a:p>
          <a:p>
            <a:pPr lvl="0"/>
            <a:r>
              <a:rPr lang="ru-RU" b="1" dirty="0"/>
              <a:t>Количество экспериментов:		</a:t>
            </a:r>
            <a:r>
              <a:rPr lang="ru-RU" dirty="0"/>
              <a:t>20 для каждого исследуемого значения,</a:t>
            </a:r>
            <a:r>
              <a:rPr lang="ru-RU" b="1" dirty="0"/>
              <a:t>							</a:t>
            </a:r>
            <a:r>
              <a:rPr lang="ru-RU" dirty="0"/>
              <a:t>всего – 300 экспериментов.</a:t>
            </a:r>
            <a:endParaRPr lang="ru-RU" b="1" dirty="0"/>
          </a:p>
          <a:p>
            <a:pPr lvl="0"/>
            <a:r>
              <a:rPr lang="ru-RU" b="1" dirty="0"/>
              <a:t>Размер скрытого слоя сети:		</a:t>
            </a:r>
            <a:r>
              <a:rPr lang="ru-RU" dirty="0"/>
              <a:t>15, 25 и 40 узлов.</a:t>
            </a:r>
          </a:p>
          <a:p>
            <a:pPr lvl="0"/>
            <a:r>
              <a:rPr lang="ru-RU" b="1" dirty="0"/>
              <a:t>Область исследования </a:t>
            </a:r>
            <a:r>
              <a:rPr lang="en-US" b="1" dirty="0"/>
              <a:t>dropout</a:t>
            </a:r>
            <a:r>
              <a:rPr lang="ru-RU" b="1" dirty="0"/>
              <a:t>: </a:t>
            </a:r>
            <a:r>
              <a:rPr lang="en-US" b="1" dirty="0"/>
              <a:t>	</a:t>
            </a:r>
            <a:r>
              <a:rPr lang="ru-RU" dirty="0"/>
              <a:t>От 0 (0%) до 0.9 (90%) с шагом 0.1 (10%).</a:t>
            </a:r>
          </a:p>
        </p:txBody>
      </p:sp>
    </p:spTree>
    <p:extLst>
      <p:ext uri="{BB962C8B-B14F-4D97-AF65-F5344CB8AC3E}">
        <p14:creationId xmlns:p14="http://schemas.microsoft.com/office/powerpoint/2010/main" val="370706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Результаты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AA3E9D-EB33-65EB-F2CE-BE5C53C4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5" y="999067"/>
            <a:ext cx="7723996" cy="54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Результаты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EF837-F9DC-EE53-A985-C23A4497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5" y="999067"/>
            <a:ext cx="7723997" cy="54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958513" cy="41041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lvl="0" indent="-457200">
              <a:buAutoNum type="arabicPeriod"/>
            </a:pPr>
            <a:r>
              <a:rPr lang="ru-RU" sz="2800" dirty="0"/>
              <a:t>Наиболее ярко выражен эффект на «тяжелых» сетях.</a:t>
            </a:r>
            <a:endParaRPr lang="en-US" sz="2800" dirty="0"/>
          </a:p>
          <a:p>
            <a:pPr marL="457200" lvl="0" indent="-457200">
              <a:buAutoNum type="arabicPeriod"/>
            </a:pPr>
            <a:r>
              <a:rPr lang="ru-RU" sz="2800" dirty="0"/>
              <a:t>Значение по умолчанию, равное 0.2 не всегда является наилучшим выбором.</a:t>
            </a:r>
            <a:endParaRPr lang="en-US" sz="2800" dirty="0"/>
          </a:p>
          <a:p>
            <a:pPr marL="457200" lvl="0" indent="-457200">
              <a:buAutoNum type="arabicPeriod"/>
            </a:pPr>
            <a:r>
              <a:rPr lang="ru-RU" sz="2800" dirty="0"/>
              <a:t>Волнообразное изменение эффективности.</a:t>
            </a:r>
            <a:endParaRPr lang="en-US" sz="2800" dirty="0"/>
          </a:p>
          <a:p>
            <a:pPr marL="457200" lvl="0" indent="-457200">
              <a:buAutoNum type="arabicPeriod"/>
            </a:pPr>
            <a:r>
              <a:rPr lang="ru-RU" sz="2800" dirty="0"/>
              <a:t>Резкое сокращение времени обучения на значении 0.5 (50%).</a:t>
            </a:r>
          </a:p>
        </p:txBody>
      </p:sp>
    </p:spTree>
    <p:extLst>
      <p:ext uri="{BB962C8B-B14F-4D97-AF65-F5344CB8AC3E}">
        <p14:creationId xmlns:p14="http://schemas.microsoft.com/office/powerpoint/2010/main" val="9544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9695" y="2678906"/>
            <a:ext cx="10892609" cy="1500187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45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480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Быстрое обучение нейронных сетей</vt:lpstr>
      <vt:lpstr>Постановка задачи</vt:lpstr>
      <vt:lpstr>Схема сети</vt:lpstr>
      <vt:lpstr>Дополнительная информация</vt:lpstr>
      <vt:lpstr>Эксперименты</vt:lpstr>
      <vt:lpstr>Результаты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Andrey Shcharbianok</cp:lastModifiedBy>
  <cp:revision>155</cp:revision>
  <dcterms:created xsi:type="dcterms:W3CDTF">2019-01-28T06:34:39Z</dcterms:created>
  <dcterms:modified xsi:type="dcterms:W3CDTF">2022-05-02T16:32:38Z</dcterms:modified>
</cp:coreProperties>
</file>