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4"/>
    <p:sldMasterId id="2147483718" r:id="rId5"/>
    <p:sldMasterId id="214748371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  <p:embeddedFont>
      <p:font typeface="Roboto Light"/>
      <p:regular r:id="rId74"/>
      <p:bold r:id="rId75"/>
      <p:italic r:id="rId76"/>
      <p:boldItalic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Open Sans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D61CA8-183C-4993-A185-FF7363087112}">
  <a:tblStyle styleId="{DBD61CA8-183C-4993-A185-FF7363087112}" styleName="Table_0">
    <a:wholeTbl>
      <a:tcTxStyle b="off" i="off">
        <a:font>
          <a:latin typeface="Roboto Light"/>
          <a:ea typeface="Roboto Light"/>
          <a:cs typeface="Roboto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EFA"/>
          </a:solidFill>
        </a:fill>
      </a:tcStyle>
    </a:wholeTbl>
    <a:band1H>
      <a:tcTxStyle/>
      <a:tcStyle>
        <a:fill>
          <a:solidFill>
            <a:srgbClr val="DADBF5"/>
          </a:solidFill>
        </a:fill>
      </a:tcStyle>
    </a:band1H>
    <a:band2H>
      <a:tcTxStyle/>
    </a:band2H>
    <a:band1V>
      <a:tcTxStyle/>
      <a:tcStyle>
        <a:fill>
          <a:solidFill>
            <a:srgbClr val="DADBF5"/>
          </a:solidFill>
        </a:fill>
      </a:tcStyle>
    </a:band1V>
    <a:band2V>
      <a:tcTxStyle/>
    </a:band2V>
    <a:la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OpenSans-italic.fntdata"/><Relationship Id="rId83" Type="http://schemas.openxmlformats.org/officeDocument/2006/relationships/font" Target="fonts/OpenSans-bold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85" Type="http://schemas.openxmlformats.org/officeDocument/2006/relationships/font" Target="fonts/OpenSans-bold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-italic.fntdata"/><Relationship Id="rId82" Type="http://schemas.openxmlformats.org/officeDocument/2006/relationships/font" Target="fonts/OpenSans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4.xml"/><Relationship Id="rId75" Type="http://schemas.openxmlformats.org/officeDocument/2006/relationships/font" Target="fonts/RobotoLight-bold.fntdata"/><Relationship Id="rId30" Type="http://schemas.openxmlformats.org/officeDocument/2006/relationships/slide" Target="slides/slide23.xml"/><Relationship Id="rId74" Type="http://schemas.openxmlformats.org/officeDocument/2006/relationships/font" Target="fonts/RobotoLight-regular.fntdata"/><Relationship Id="rId33" Type="http://schemas.openxmlformats.org/officeDocument/2006/relationships/slide" Target="slides/slide26.xml"/><Relationship Id="rId77" Type="http://schemas.openxmlformats.org/officeDocument/2006/relationships/font" Target="fonts/RobotoLight-boldItalic.fntdata"/><Relationship Id="rId32" Type="http://schemas.openxmlformats.org/officeDocument/2006/relationships/slide" Target="slides/slide25.xml"/><Relationship Id="rId76" Type="http://schemas.openxmlformats.org/officeDocument/2006/relationships/font" Target="fonts/RobotoLight-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7.xml"/><Relationship Id="rId78" Type="http://schemas.openxmlformats.org/officeDocument/2006/relationships/font" Target="fonts/HelveticaNeue-regular.fntdata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ad16c8815_0_1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4ad16c8815_0_1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4b0bc4695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g4b0bc46953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4b0bc4695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g4b0bc46953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4b0bc4695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g4b0bc46953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4b0bc4695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g4b0bc46953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464fb006a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g464fb006a0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4b0bc4695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g4b0bc46953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4b0bc4695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g4b0bc46953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4b0bc4695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g4b0bc46953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4b0bc46953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g4b0bc46953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4ad16c88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g4ad16c881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4b0bc4695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g4b0bc46953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4ccaf032a0_1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g4ccaf032a0_1_6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4b0bc4695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g4b0bc46953_0_1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4b0bc4695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g4b0bc46953_0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4b0bc46953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g4b0bc46953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4b0bc46953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g4b0bc46953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4b0bc46953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g4b0bc46953_0_1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4b0bc46953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g4b0bc46953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4b0bc4695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g4b0bc46953_0_1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4f876e3360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g4f876e3360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4b0bc46953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g4b0bc46953_0_3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4b0bc46953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g4b0bc46953_0_3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4b0bc46953_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g4b0bc46953_0_3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4b0bc46953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g4b0bc46953_0_3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4b0bc46953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g4b0bc46953_0_3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4dd3c5a07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g4dd3c5a07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4dd3c5a0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g4dd3c5a07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4dd3c5a07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g4dd3c5a072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4dd3c5a07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g4dd3c5a072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4dd3c5a07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g4dd3c5a072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4dd3c5a07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g4dd3c5a072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4dd3c5a07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g4dd3c5a072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4dd3c5a072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g4dd3c5a072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4ea1e92f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g4ea1e92f9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4ea1e92f9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g4ea1e92f92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4ea1e92f9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g4ea1e92f92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49e8e9f8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g49e8e9f8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4ccaf032a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g4ccaf032a0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4ccaf032a0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g4ccaf032a0_1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4ccaf032a0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g4ccaf032a0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4ccaf032a0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g4ccaf032a0_1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4ccaf032a0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g4ccaf032a0_1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4ccaf032a0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g4ccaf032a0_1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4ccaf032a0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g4ccaf032a0_1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4ccaf032a0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g4ccaf032a0_1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4ccaf032a0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g4ccaf032a0_1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4ccaf032a0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g4ccaf032a0_1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4ccaf032a0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g4ccaf032a0_1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4ccaf032a0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g4ccaf032a0_1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464fb006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g464fb006a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4f876e336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g4f876e3360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4ad16c8815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g4ad16c8815_0_6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4b0bc4695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g4b0bc46953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4b0bc4695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g4b0bc46953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4b0bc4695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g4b0bc46953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/>
          <p:nvPr>
            <p:ph idx="2" type="pic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/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/>
          <p:nvPr>
            <p:ph idx="2" type="pic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8" name="Google Shape;528;p14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/>
          <p:nvPr>
            <p:ph idx="1" type="body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8" name="Google Shape;548;p16"/>
          <p:cNvSpPr txBox="1"/>
          <p:nvPr>
            <p:ph idx="2" type="body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/>
          <p:nvPr>
            <p:ph idx="1" type="body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/>
          <p:nvPr>
            <p:ph idx="2" type="pic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>
            <p:ph idx="2" type="pic"/>
          </p:nvPr>
        </p:nvSpPr>
        <p:spPr>
          <a:xfrm>
            <a:off x="539999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2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>
            <p:ph idx="3" type="pic"/>
          </p:nvPr>
        </p:nvSpPr>
        <p:spPr>
          <a:xfrm>
            <a:off x="4731602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20"/>
          <p:cNvSpPr/>
          <p:nvPr>
            <p:ph idx="4" type="pic"/>
          </p:nvPr>
        </p:nvSpPr>
        <p:spPr>
          <a:xfrm>
            <a:off x="4731602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7" name="Google Shape;577;p20"/>
          <p:cNvSpPr/>
          <p:nvPr>
            <p:ph idx="5" type="pic"/>
          </p:nvPr>
        </p:nvSpPr>
        <p:spPr>
          <a:xfrm>
            <a:off x="539999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>
            <p:ph idx="2" type="pic"/>
          </p:nvPr>
        </p:nvSpPr>
        <p:spPr>
          <a:xfrm>
            <a:off x="539999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1" name="Google Shape;581;p21"/>
          <p:cNvSpPr/>
          <p:nvPr>
            <p:ph idx="3" type="pic"/>
          </p:nvPr>
        </p:nvSpPr>
        <p:spPr>
          <a:xfrm>
            <a:off x="4731602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/>
          <p:nvPr>
            <p:ph idx="2" type="body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/>
          <p:nvPr/>
        </p:nvSpPr>
        <p:spPr>
          <a:xfrm>
            <a:off x="3272118" y="1382963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27"/>
          <p:cNvSpPr/>
          <p:nvPr>
            <p:ph idx="2" type="pic"/>
          </p:nvPr>
        </p:nvSpPr>
        <p:spPr>
          <a:xfrm>
            <a:off x="3343835" y="1454674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6" name="Google Shape;606;p27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Google Shape;607;p27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539750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539750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28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2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15" name="Google Shape;615;p28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616" name="Google Shape;616;p2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83" name="Google Shape;683;p28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4" name="Google Shape;6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5" name="Google Shape;685;p28"/>
          <p:cNvSpPr txBox="1"/>
          <p:nvPr>
            <p:ph idx="2" type="body"/>
          </p:nvPr>
        </p:nvSpPr>
        <p:spPr>
          <a:xfrm>
            <a:off x="775491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7" name="Google Shape;687;p28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690" name="Google Shape;690;p29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691" name="Google Shape;691;p2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92" name="Google Shape;692;p29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3" name="Google Shape;693;p2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698" name="Google Shape;698;p29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62" name="Google Shape;762;p29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3" name="Google Shape;7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64" name="Google Shape;764;p29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769" name="Google Shape;769;p3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770" name="Google Shape;770;p3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771" name="Google Shape;771;p30"/>
            <p:cNvCxnSpPr>
              <a:stCxn id="770" idx="5"/>
              <a:endCxn id="77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2" name="Google Shape;772;p30"/>
            <p:cNvCxnSpPr>
              <a:stCxn id="770" idx="1"/>
              <a:endCxn id="77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3" name="Google Shape;773;p3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6136817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30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6" name="Google Shape;776;p3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7" name="Google Shape;777;p30"/>
          <p:cNvCxnSpPr/>
          <p:nvPr/>
        </p:nvCxnSpPr>
        <p:spPr>
          <a:xfrm>
            <a:off x="6722084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30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539750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782" name="Google Shape;782;p31"/>
          <p:cNvSpPr/>
          <p:nvPr/>
        </p:nvSpPr>
        <p:spPr>
          <a:xfrm>
            <a:off x="-1" y="6416675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>
            <a:off x="0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84" name="Google Shape;7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85" name="Google Shape;785;p31"/>
          <p:cNvSpPr txBox="1"/>
          <p:nvPr>
            <p:ph idx="2" type="body"/>
          </p:nvPr>
        </p:nvSpPr>
        <p:spPr>
          <a:xfrm>
            <a:off x="775492" y="6529615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32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89" name="Google Shape;7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2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791" name="Google Shape;791;p32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792" name="Google Shape;792;p32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59" name="Google Shape;859;p32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860" name="Google Shape;8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861" name="Google Shape;861;p32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4" name="Google Shape;864;p33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3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867" name="Google Shape;867;p33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868" name="Google Shape;868;p33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6" name="Google Shape;9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7" name="Google Shape;937;p33"/>
          <p:cNvSpPr txBox="1"/>
          <p:nvPr>
            <p:ph idx="2" type="body"/>
          </p:nvPr>
        </p:nvSpPr>
        <p:spPr>
          <a:xfrm>
            <a:off x="775491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9" name="Google Shape;939;p33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41" name="Google Shape;941;p33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4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944" name="Google Shape;944;p34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45" name="Google Shape;945;p34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6" name="Google Shape;946;p34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52" name="Google Shape;952;p34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16" name="Google Shape;1016;p34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7" name="Google Shape;10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18" name="Google Shape;1018;p34"/>
          <p:cNvSpPr txBox="1"/>
          <p:nvPr>
            <p:ph idx="2" type="body"/>
          </p:nvPr>
        </p:nvSpPr>
        <p:spPr>
          <a:xfrm>
            <a:off x="775492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9" name="Google Shape;10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21" name="Google Shape;1021;p34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1024" name="Google Shape;1024;p35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5" name="Google Shape;1025;p35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026" name="Google Shape;1026;p35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27" name="Google Shape;1027;p35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1028" name="Google Shape;1028;p35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032" name="Google Shape;1032;p35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96" name="Google Shape;1096;p35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7" name="Google Shape;109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98" name="Google Shape;1098;p35"/>
          <p:cNvSpPr txBox="1"/>
          <p:nvPr>
            <p:ph idx="2" type="body"/>
          </p:nvPr>
        </p:nvSpPr>
        <p:spPr>
          <a:xfrm>
            <a:off x="775492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9" name="Google Shape;10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1" name="Google Shape;1101;p35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102" name="Google Shape;11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3" name="Google Shape;1103;p35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9" name="Google Shape;1109;p37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12" name="Google Shape;1112;p37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15" name="Google Shape;1115;p37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16" name="Google Shape;1116;p37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9" name="Google Shape;1119;p38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23" name="Google Shape;1123;p38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6" name="Google Shape;1126;p38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27" name="Google Shape;1127;p38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0" name="Google Shape;1130;p39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542699" y="1089026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33" name="Google Shape;1133;p39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7" name="Google Shape;1137;p39"/>
          <p:cNvSpPr txBox="1"/>
          <p:nvPr>
            <p:ph idx="2" type="body"/>
          </p:nvPr>
        </p:nvSpPr>
        <p:spPr>
          <a:xfrm>
            <a:off x="6024282" y="1089028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8" name="Google Shape;1138;p39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1" name="Google Shape;1141;p40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43" name="Google Shape;1143;p40"/>
          <p:cNvGrpSpPr/>
          <p:nvPr/>
        </p:nvGrpSpPr>
        <p:grpSpPr>
          <a:xfrm>
            <a:off x="634418" y="2831051"/>
            <a:ext cx="405426" cy="94800"/>
            <a:chOff x="634418" y="1175933"/>
            <a:chExt cx="405426" cy="94800"/>
          </a:xfrm>
        </p:grpSpPr>
        <p:sp>
          <p:nvSpPr>
            <p:cNvPr id="1144" name="Google Shape;1144;p40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47" name="Google Shape;1147;p40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8" name="Google Shape;1148;p4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9" name="Google Shape;1149;p4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3" name="Google Shape;1153;p4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4" name="Google Shape;1154;p41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7" name="Google Shape;1157;p42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8" name="Google Shape;1158;p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399463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3" name="Google Shape;1163;p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4" name="Google Shape;1164;p43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7" name="Google Shape;1167;p4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5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0" name="Google Shape;1170;p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1" name="Google Shape;1171;p45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2" name="Google Shape;1172;p45"/>
          <p:cNvSpPr/>
          <p:nvPr>
            <p:ph idx="4" type="pic"/>
          </p:nvPr>
        </p:nvSpPr>
        <p:spPr>
          <a:xfrm>
            <a:off x="4731602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3" name="Google Shape;1173;p45"/>
          <p:cNvSpPr/>
          <p:nvPr>
            <p:ph idx="5" type="pic"/>
          </p:nvPr>
        </p:nvSpPr>
        <p:spPr>
          <a:xfrm>
            <a:off x="539999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4" name="Google Shape;1174;p4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6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7" name="Google Shape;1177;p4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8" name="Google Shape;1178;p46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9" name="Google Shape;1179;p4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/>
          <p:nvPr/>
        </p:nvSpPr>
        <p:spPr>
          <a:xfrm>
            <a:off x="2924175" y="3967621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3361192" y="2301753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6" name="Google Shape;1196;p50"/>
          <p:cNvSpPr txBox="1"/>
          <p:nvPr>
            <p:ph idx="1" type="body"/>
          </p:nvPr>
        </p:nvSpPr>
        <p:spPr>
          <a:xfrm>
            <a:off x="539751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1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9" name="Google Shape;1199;p5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00" name="Google Shape;1200;p5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2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3" name="Google Shape;1203;p52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4" name="Google Shape;1204;p52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205" name="Google Shape;1205;p52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206" name="Google Shape;1206;p52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209" name="Google Shape;1209;p52"/>
          <p:cNvSpPr txBox="1"/>
          <p:nvPr>
            <p:ph idx="1" type="body"/>
          </p:nvPr>
        </p:nvSpPr>
        <p:spPr>
          <a:xfrm>
            <a:off x="542700" y="1357745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/>
          <p:nvPr>
            <p:ph idx="2" type="body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4"/>
          <p:cNvSpPr/>
          <p:nvPr/>
        </p:nvSpPr>
        <p:spPr>
          <a:xfrm>
            <a:off x="3272118" y="1382964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4" name="Google Shape;1214;p54"/>
          <p:cNvSpPr/>
          <p:nvPr>
            <p:ph idx="2" type="pic"/>
          </p:nvPr>
        </p:nvSpPr>
        <p:spPr>
          <a:xfrm>
            <a:off x="3343836" y="1454675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5" name="Google Shape;1215;p54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6" name="Google Shape;1216;p54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7" name="Google Shape;1217;p54"/>
          <p:cNvSpPr txBox="1"/>
          <p:nvPr>
            <p:ph type="title"/>
          </p:nvPr>
        </p:nvSpPr>
        <p:spPr>
          <a:xfrm>
            <a:off x="539751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8" name="Google Shape;1218;p54"/>
          <p:cNvSpPr txBox="1"/>
          <p:nvPr>
            <p:ph idx="1" type="body"/>
          </p:nvPr>
        </p:nvSpPr>
        <p:spPr>
          <a:xfrm>
            <a:off x="539751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539751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1" name="Google Shape;1221;p55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22" name="Google Shape;1222;p55"/>
          <p:cNvSpPr/>
          <p:nvPr/>
        </p:nvSpPr>
        <p:spPr>
          <a:xfrm>
            <a:off x="-1" y="6416676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23" name="Google Shape;1223;p55"/>
          <p:cNvCxnSpPr/>
          <p:nvPr/>
        </p:nvCxnSpPr>
        <p:spPr>
          <a:xfrm>
            <a:off x="1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24" name="Google Shape;122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225" name="Google Shape;1225;p55"/>
          <p:cNvSpPr txBox="1"/>
          <p:nvPr>
            <p:ph idx="2" type="body"/>
          </p:nvPr>
        </p:nvSpPr>
        <p:spPr>
          <a:xfrm>
            <a:off x="775492" y="6529616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6"/>
          <p:cNvSpPr txBox="1"/>
          <p:nvPr>
            <p:ph type="title"/>
          </p:nvPr>
        </p:nvSpPr>
        <p:spPr>
          <a:xfrm>
            <a:off x="539751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8" name="Google Shape;1228;p56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19"/>
              <a:buFont typeface="Roboto"/>
              <a:buNone/>
              <a:defRPr b="1" sz="9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1229" name="Google Shape;1229;p56"/>
          <p:cNvGrpSpPr/>
          <p:nvPr/>
        </p:nvGrpSpPr>
        <p:grpSpPr>
          <a:xfrm>
            <a:off x="5438720" y="0"/>
            <a:ext cx="3705281" cy="6858000"/>
            <a:chOff x="5438719" y="0"/>
            <a:chExt cx="3705281" cy="6858000"/>
          </a:xfrm>
        </p:grpSpPr>
        <p:sp>
          <p:nvSpPr>
            <p:cNvPr id="1230" name="Google Shape;1230;p56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231" name="Google Shape;1231;p56"/>
            <p:cNvCxnSpPr>
              <a:stCxn id="1230" idx="5"/>
              <a:endCxn id="123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1232" name="Google Shape;1232;p56"/>
            <p:cNvCxnSpPr>
              <a:stCxn id="1230" idx="1"/>
              <a:endCxn id="123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233" name="Google Shape;1233;p56"/>
          <p:cNvSpPr/>
          <p:nvPr/>
        </p:nvSpPr>
        <p:spPr>
          <a:xfrm flipH="1" rot="10800000">
            <a:off x="6023987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4" name="Google Shape;1234;p56"/>
          <p:cNvCxnSpPr/>
          <p:nvPr/>
        </p:nvCxnSpPr>
        <p:spPr>
          <a:xfrm>
            <a:off x="6136818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5" name="Google Shape;1235;p56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36" name="Google Shape;1236;p56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37" name="Google Shape;1237;p56"/>
          <p:cNvCxnSpPr/>
          <p:nvPr/>
        </p:nvCxnSpPr>
        <p:spPr>
          <a:xfrm>
            <a:off x="6722085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238" name="Google Shape;1238;p56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7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1" name="Google Shape;1241;p57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42" name="Google Shape;12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3" name="Google Shape;1243;p57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244" name="Google Shape;1244;p57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245" name="Google Shape;1245;p57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12" name="Google Shape;1312;p57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13" name="Google Shape;131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14" name="Google Shape;1314;p57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8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7" name="Google Shape;1317;p58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8" name="Google Shape;131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5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20" name="Google Shape;1320;p58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21" name="Google Shape;1321;p5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8" name="Google Shape;1358;p5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0" name="Google Shape;1360;p5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1" name="Google Shape;1361;p5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2" name="Google Shape;1362;p5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3" name="Google Shape;1363;p5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4" name="Google Shape;1364;p5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6" name="Google Shape;1366;p5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7" name="Google Shape;1367;p5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8" name="Google Shape;1368;p5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9" name="Google Shape;1369;p5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0" name="Google Shape;1370;p5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1" name="Google Shape;1371;p5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2" name="Google Shape;1372;p5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3" name="Google Shape;1373;p5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4" name="Google Shape;1374;p5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8" name="Google Shape;1378;p5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2" name="Google Shape;1382;p5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5" name="Google Shape;1385;p5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388" name="Google Shape;1388;p58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89" name="Google Shape;138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0" name="Google Shape;1390;p58"/>
          <p:cNvSpPr txBox="1"/>
          <p:nvPr>
            <p:ph idx="2" type="body"/>
          </p:nvPr>
        </p:nvSpPr>
        <p:spPr>
          <a:xfrm>
            <a:off x="775491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391" name="Google Shape;139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392" name="Google Shape;1392;p58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9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95" name="Google Shape;1395;p59"/>
          <p:cNvSpPr/>
          <p:nvPr/>
        </p:nvSpPr>
        <p:spPr>
          <a:xfrm>
            <a:off x="-1" y="6201204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6" name="Google Shape;139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7" name="Google Shape;1397;p59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398" name="Google Shape;1398;p59"/>
          <p:cNvGrpSpPr/>
          <p:nvPr/>
        </p:nvGrpSpPr>
        <p:grpSpPr>
          <a:xfrm>
            <a:off x="5833340" y="2865248"/>
            <a:ext cx="2988703" cy="3709468"/>
            <a:chOff x="3935597" y="5640412"/>
            <a:chExt cx="2988703" cy="3709468"/>
          </a:xfrm>
        </p:grpSpPr>
        <p:sp>
          <p:nvSpPr>
            <p:cNvPr id="1399" name="Google Shape;1399;p59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466" name="Google Shape;1466;p59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7" name="Google Shape;14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68" name="Google Shape;1468;p59"/>
          <p:cNvSpPr txBox="1"/>
          <p:nvPr>
            <p:ph idx="2" type="body"/>
          </p:nvPr>
        </p:nvSpPr>
        <p:spPr>
          <a:xfrm>
            <a:off x="775491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69" name="Google Shape;1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0" name="Google Shape;1470;p59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471" name="Google Shape;14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472" name="Google Shape;1472;p59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60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475" name="Google Shape;1475;p60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476" name="Google Shape;1476;p60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477" name="Google Shape;1477;p60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478" name="Google Shape;1478;p60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479" name="Google Shape;1479;p60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480" name="Google Shape;1480;p60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1" name="Google Shape;1481;p60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482" name="Google Shape;1482;p60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483" name="Google Shape;1483;p60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47" name="Google Shape;1547;p60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48" name="Google Shape;15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549" name="Google Shape;1549;p60"/>
          <p:cNvSpPr txBox="1"/>
          <p:nvPr>
            <p:ph idx="2" type="body"/>
          </p:nvPr>
        </p:nvSpPr>
        <p:spPr>
          <a:xfrm>
            <a:off x="775492" y="6421881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550" name="Google Shape;15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61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553" name="Google Shape;1553;p61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554" name="Google Shape;1554;p61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555" name="Google Shape;1555;p61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556" name="Google Shape;1556;p61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557" name="Google Shape;1557;p61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558" name="Google Shape;1558;p61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561" name="Google Shape;1561;p61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625" name="Google Shape;1625;p61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6" name="Google Shape;162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27" name="Google Shape;1627;p61"/>
          <p:cNvSpPr txBox="1"/>
          <p:nvPr>
            <p:ph idx="2" type="body"/>
          </p:nvPr>
        </p:nvSpPr>
        <p:spPr>
          <a:xfrm>
            <a:off x="775492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628" name="Google Shape;16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630" name="Google Shape;1630;p61"/>
          <p:cNvSpPr txBox="1"/>
          <p:nvPr>
            <p:ph idx="3" type="body"/>
          </p:nvPr>
        </p:nvSpPr>
        <p:spPr>
          <a:xfrm>
            <a:off x="3902870" y="6421881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62"/>
          <p:cNvGrpSpPr/>
          <p:nvPr/>
        </p:nvGrpSpPr>
        <p:grpSpPr>
          <a:xfrm>
            <a:off x="-1" y="6199993"/>
            <a:ext cx="9144001" cy="657911"/>
            <a:chOff x="-1" y="6199992"/>
            <a:chExt cx="9144001" cy="657911"/>
          </a:xfrm>
        </p:grpSpPr>
        <p:sp>
          <p:nvSpPr>
            <p:cNvPr id="1633" name="Google Shape;1633;p62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634" name="Google Shape;1634;p62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635" name="Google Shape;1635;p62"/>
          <p:cNvSpPr txBox="1"/>
          <p:nvPr>
            <p:ph type="title"/>
          </p:nvPr>
        </p:nvSpPr>
        <p:spPr>
          <a:xfrm>
            <a:off x="539750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636" name="Google Shape;1636;p62"/>
          <p:cNvGrpSpPr/>
          <p:nvPr/>
        </p:nvGrpSpPr>
        <p:grpSpPr>
          <a:xfrm>
            <a:off x="5833340" y="2865248"/>
            <a:ext cx="2988703" cy="3709468"/>
            <a:chOff x="5833339" y="2865248"/>
            <a:chExt cx="2988703" cy="3709468"/>
          </a:xfrm>
        </p:grpSpPr>
        <p:grpSp>
          <p:nvGrpSpPr>
            <p:cNvPr id="1637" name="Google Shape;1637;p62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638" name="Google Shape;1638;p62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39" name="Google Shape;1639;p62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640" name="Google Shape;1640;p62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Roboto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641" name="Google Shape;1641;p62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05" name="Google Shape;1705;p62"/>
          <p:cNvSpPr txBox="1"/>
          <p:nvPr>
            <p:ph idx="1" type="body"/>
          </p:nvPr>
        </p:nvSpPr>
        <p:spPr>
          <a:xfrm>
            <a:off x="539750" y="4013513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6" name="Google Shape;170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07" name="Google Shape;1707;p62"/>
          <p:cNvSpPr txBox="1"/>
          <p:nvPr>
            <p:ph idx="2" type="body"/>
          </p:nvPr>
        </p:nvSpPr>
        <p:spPr>
          <a:xfrm>
            <a:off x="775492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08" name="Google Shape;17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1" y="765175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0" name="Google Shape;1710;p62"/>
          <p:cNvSpPr txBox="1"/>
          <p:nvPr>
            <p:ph idx="3" type="body"/>
          </p:nvPr>
        </p:nvSpPr>
        <p:spPr>
          <a:xfrm>
            <a:off x="2929915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11" name="Google Shape;171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12" name="Google Shape;1712;p62"/>
          <p:cNvSpPr txBox="1"/>
          <p:nvPr>
            <p:ph idx="4" type="body"/>
          </p:nvPr>
        </p:nvSpPr>
        <p:spPr>
          <a:xfrm>
            <a:off x="5084340" y="6421881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262" name="Google Shape;262;p7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3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15" name="Google Shape;1715;p63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16" name="Google Shape;1716;p63"/>
          <p:cNvSpPr txBox="1"/>
          <p:nvPr/>
        </p:nvSpPr>
        <p:spPr>
          <a:xfrm>
            <a:off x="7905750" y="3848328"/>
            <a:ext cx="91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63"/>
          <p:cNvSpPr/>
          <p:nvPr/>
        </p:nvSpPr>
        <p:spPr>
          <a:xfrm>
            <a:off x="542700" y="1089027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18" name="Google Shape;1718;p63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19" name="Google Shape;1719;p63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22" name="Google Shape;1722;p63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64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25" name="Google Shape;1725;p64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26" name="Google Shape;1726;p64"/>
          <p:cNvSpPr/>
          <p:nvPr/>
        </p:nvSpPr>
        <p:spPr>
          <a:xfrm>
            <a:off x="542699" y="1089027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27" name="Google Shape;1727;p64"/>
          <p:cNvGrpSpPr/>
          <p:nvPr/>
        </p:nvGrpSpPr>
        <p:grpSpPr>
          <a:xfrm>
            <a:off x="634419" y="913219"/>
            <a:ext cx="405426" cy="620400"/>
            <a:chOff x="634418" y="913218"/>
            <a:chExt cx="405426" cy="620400"/>
          </a:xfrm>
        </p:grpSpPr>
        <p:sp>
          <p:nvSpPr>
            <p:cNvPr id="1728" name="Google Shape;1728;p64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1" name="Google Shape;1731;p64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32" name="Google Shape;1732;p64"/>
          <p:cNvSpPr txBox="1"/>
          <p:nvPr>
            <p:ph idx="2" type="body"/>
          </p:nvPr>
        </p:nvSpPr>
        <p:spPr>
          <a:xfrm>
            <a:off x="6024282" y="1089029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65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35" name="Google Shape;1735;p65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6" name="Google Shape;1736;p65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37" name="Google Shape;1737;p65"/>
          <p:cNvGrpSpPr/>
          <p:nvPr/>
        </p:nvGrpSpPr>
        <p:grpSpPr>
          <a:xfrm>
            <a:off x="634419" y="2568337"/>
            <a:ext cx="405426" cy="620400"/>
            <a:chOff x="634418" y="913218"/>
            <a:chExt cx="405426" cy="620400"/>
          </a:xfrm>
        </p:grpSpPr>
        <p:sp>
          <p:nvSpPr>
            <p:cNvPr id="1738" name="Google Shape;1738;p65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789730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945044" y="913218"/>
              <a:ext cx="94800" cy="6204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41" name="Google Shape;1741;p65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42" name="Google Shape;1742;p65"/>
          <p:cNvSpPr txBox="1"/>
          <p:nvPr>
            <p:ph idx="2" type="body"/>
          </p:nvPr>
        </p:nvSpPr>
        <p:spPr>
          <a:xfrm>
            <a:off x="539751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66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5" name="Google Shape;1745;p66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6" name="Google Shape;1746;p66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47" name="Google Shape;1747;p66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67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0" name="Google Shape;1750;p67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6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5" name="Google Shape;1755;p6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56" name="Google Shape;1756;p69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7" name="Google Shape;1757;p69"/>
          <p:cNvSpPr/>
          <p:nvPr>
            <p:ph idx="4" type="pic"/>
          </p:nvPr>
        </p:nvSpPr>
        <p:spPr>
          <a:xfrm>
            <a:off x="4731602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8" name="Google Shape;1758;p69"/>
          <p:cNvSpPr/>
          <p:nvPr>
            <p:ph idx="5" type="pic"/>
          </p:nvPr>
        </p:nvSpPr>
        <p:spPr>
          <a:xfrm>
            <a:off x="539999" y="3949510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0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61" name="Google Shape;1761;p70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62" name="Google Shape;1762;p70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72"/>
          <p:cNvSpPr txBox="1"/>
          <p:nvPr/>
        </p:nvSpPr>
        <p:spPr>
          <a:xfrm>
            <a:off x="2924176" y="3967622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66" name="Google Shape;1766;p72"/>
          <p:cNvSpPr/>
          <p:nvPr/>
        </p:nvSpPr>
        <p:spPr>
          <a:xfrm>
            <a:off x="2042653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7" name="Google Shape;1767;p72"/>
          <p:cNvSpPr/>
          <p:nvPr/>
        </p:nvSpPr>
        <p:spPr>
          <a:xfrm>
            <a:off x="3361192" y="2301754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5007049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6479286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340" name="Google Shape;340;p8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/>
          <p:nvPr>
            <p:ph idx="2" type="body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/>
          <p:nvPr>
            <p:ph idx="2" type="body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0" name="Google Shape;500;p10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501" name="Google Shape;501;p1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502" name="Google Shape;502;p1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0"/>
            <p:cNvCxnSpPr>
              <a:stCxn id="502" idx="5"/>
              <a:endCxn id="502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04" name="Google Shape;504;p10"/>
            <p:cNvCxnSpPr>
              <a:stCxn id="502" idx="1"/>
              <a:endCxn id="502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505" name="Google Shape;505;p1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6" name="Google Shape;506;p10"/>
          <p:cNvCxnSpPr/>
          <p:nvPr/>
        </p:nvCxnSpPr>
        <p:spPr>
          <a:xfrm>
            <a:off x="6136817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6024893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8" name="Google Shape;508;p1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9" name="Google Shape;509;p10"/>
          <p:cNvCxnSpPr/>
          <p:nvPr/>
        </p:nvCxnSpPr>
        <p:spPr>
          <a:xfrm>
            <a:off x="6722084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" name="Google Shape;510;p10"/>
          <p:cNvCxnSpPr/>
          <p:nvPr/>
        </p:nvCxnSpPr>
        <p:spPr>
          <a:xfrm flipH="1" rot="10800000">
            <a:off x="6610160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4" name="Google Shape;594;p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95" name="Google Shape;59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539750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9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90" name="Google Shape;1190;p49"/>
          <p:cNvCxnSpPr/>
          <p:nvPr/>
        </p:nvCxnSpPr>
        <p:spPr>
          <a:xfrm>
            <a:off x="1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191" name="Google Shape;1191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1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49"/>
          <p:cNvSpPr txBox="1"/>
          <p:nvPr>
            <p:ph idx="1" type="body"/>
          </p:nvPr>
        </p:nvSpPr>
        <p:spPr>
          <a:xfrm>
            <a:off x="539751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3" name="Google Shape;1193;p49"/>
          <p:cNvSpPr txBox="1"/>
          <p:nvPr>
            <p:ph type="title"/>
          </p:nvPr>
        </p:nvSpPr>
        <p:spPr>
          <a:xfrm>
            <a:off x="539750" y="233853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Relationship Id="rId4" Type="http://schemas.openxmlformats.org/officeDocument/2006/relationships/image" Target="../media/image24.jpg"/><Relationship Id="rId5" Type="http://schemas.openxmlformats.org/officeDocument/2006/relationships/image" Target="../media/image26.jpg"/><Relationship Id="rId6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gif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9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4E7"/>
        </a:solidFill>
      </p:bgPr>
    </p:bg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Вопрос</a:t>
            </a:r>
            <a:endParaRPr sz="2400"/>
          </a:p>
        </p:txBody>
      </p:sp>
      <p:sp>
        <p:nvSpPr>
          <p:cNvPr id="1869" name="Google Shape;1869;p8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Что НЕ является деревом?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    1              2                         3                         4</a:t>
            </a:r>
            <a:endParaRPr sz="3000"/>
          </a:p>
        </p:txBody>
      </p:sp>
      <p:pic>
        <p:nvPicPr>
          <p:cNvPr id="1870" name="Google Shape;18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225" y="2780665"/>
            <a:ext cx="9143999" cy="2961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8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2400"/>
          </a:p>
        </p:txBody>
      </p:sp>
      <p:sp>
        <p:nvSpPr>
          <p:cNvPr id="1876" name="Google Shape;1876;p8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Узел - данные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Родитель - узел выше по иерархии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Потомок - узел ниже по иерархии</a:t>
            </a:r>
            <a:endParaRPr sz="1800"/>
          </a:p>
        </p:txBody>
      </p:sp>
      <p:pic>
        <p:nvPicPr>
          <p:cNvPr id="1877" name="Google Shape;187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00" y="2750100"/>
            <a:ext cx="8064602" cy="410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8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2400"/>
          </a:p>
        </p:txBody>
      </p:sp>
      <p:sp>
        <p:nvSpPr>
          <p:cNvPr id="1883" name="Google Shape;1883;p8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Корневой узел — точка входа в дерево, узел не имеющий предков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Лист, листовой или терминальный узел — узел, не имеющий дочерних элементов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Внутренний узел — любой узел дерева, имеющий потомков, и таким образом, не являющийся листовым узлом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8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2400"/>
          </a:p>
        </p:txBody>
      </p:sp>
      <p:sp>
        <p:nvSpPr>
          <p:cNvPr id="1889" name="Google Shape;1889;p8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Поддерево - часть дерева с какого либо узла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Лес - совокупность не связанных деревьев</a:t>
            </a:r>
            <a:endParaRPr sz="1800"/>
          </a:p>
        </p:txBody>
      </p:sp>
      <p:pic>
        <p:nvPicPr>
          <p:cNvPr id="1890" name="Google Shape;189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70" y="3249550"/>
            <a:ext cx="7867475" cy="2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8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Термины</a:t>
            </a:r>
            <a:endParaRPr sz="2400"/>
          </a:p>
        </p:txBody>
      </p:sp>
      <p:sp>
        <p:nvSpPr>
          <p:cNvPr id="1896" name="Google Shape;1896;p8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N-арное дерево, N - макс допустимое количество потомков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1-арное дерево (список)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Б</a:t>
            </a:r>
            <a:r>
              <a:rPr lang="ru-RU" sz="3000"/>
              <a:t>инарное (двоичное) дерево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                   1                              2                 3</a:t>
            </a:r>
            <a:endParaRPr sz="3000"/>
          </a:p>
        </p:txBody>
      </p:sp>
      <p:pic>
        <p:nvPicPr>
          <p:cNvPr id="1897" name="Google Shape;189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0" y="4195525"/>
            <a:ext cx="7867475" cy="2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87"/>
          <p:cNvSpPr txBox="1"/>
          <p:nvPr>
            <p:ph type="title"/>
          </p:nvPr>
        </p:nvSpPr>
        <p:spPr>
          <a:xfrm>
            <a:off x="539750" y="195177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Структура данных</a:t>
            </a:r>
            <a:endParaRPr/>
          </a:p>
        </p:txBody>
      </p:sp>
      <p:sp>
        <p:nvSpPr>
          <p:cNvPr id="1903" name="Google Shape;1903;p87"/>
          <p:cNvSpPr txBox="1"/>
          <p:nvPr>
            <p:ph idx="1" type="body"/>
          </p:nvPr>
        </p:nvSpPr>
        <p:spPr>
          <a:xfrm>
            <a:off x="539750" y="1089025"/>
            <a:ext cx="79425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Ссылочная структура в памяти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Массив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Записи в БД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904" name="Google Shape;190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5677" y="2773244"/>
            <a:ext cx="3325874" cy="33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8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Структура в БД</a:t>
            </a:r>
            <a:endParaRPr sz="2400"/>
          </a:p>
        </p:txBody>
      </p:sp>
      <p:pic>
        <p:nvPicPr>
          <p:cNvPr id="1910" name="Google Shape;19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00" y="2347850"/>
            <a:ext cx="6013550" cy="451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1" name="Google Shape;1911;p88"/>
          <p:cNvSpPr txBox="1"/>
          <p:nvPr>
            <p:ph idx="1" type="body"/>
          </p:nvPr>
        </p:nvSpPr>
        <p:spPr>
          <a:xfrm>
            <a:off x="539750" y="1089028"/>
            <a:ext cx="80646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id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parentId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остальные данные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Структура в БД</a:t>
            </a:r>
            <a:endParaRPr sz="2400"/>
          </a:p>
        </p:txBody>
      </p:sp>
      <p:sp>
        <p:nvSpPr>
          <p:cNvPr id="1917" name="Google Shape;1917;p89"/>
          <p:cNvSpPr txBox="1"/>
          <p:nvPr>
            <p:ph idx="1" type="body"/>
          </p:nvPr>
        </p:nvSpPr>
        <p:spPr>
          <a:xfrm>
            <a:off x="4600975" y="936750"/>
            <a:ext cx="4125900" cy="5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id, parentId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50, NULL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17, 50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76, 50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9,  16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23, 16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19, 23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14, 9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12, 14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54,  76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72, 54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</a:rPr>
              <a:t>67, 72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918" name="Google Shape;191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936752"/>
            <a:ext cx="3570200" cy="35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9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endParaRPr/>
          </a:p>
        </p:txBody>
      </p:sp>
      <p:sp>
        <p:nvSpPr>
          <p:cNvPr id="1924" name="Google Shape;1924;p9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Такая структура дерева в БД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Какие + 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Какие - ?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25" name="Google Shape;1925;p90"/>
          <p:cNvSpPr/>
          <p:nvPr/>
        </p:nvSpPr>
        <p:spPr>
          <a:xfrm>
            <a:off x="4357850" y="2163100"/>
            <a:ext cx="4124400" cy="40605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26" name="Google Shape;192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24" y="2755425"/>
            <a:ext cx="2478650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9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Двоичные деревья поиска</a:t>
            </a:r>
            <a:endParaRPr/>
          </a:p>
        </p:txBody>
      </p:sp>
      <p:sp>
        <p:nvSpPr>
          <p:cNvPr id="1932" name="Google Shape;1932;p9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N-арность дерева = 2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Наличие ключа key, &gt;, &lt;, =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Левое и правое поддерово узла тоже двоичное дерево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 для левого key[left[X]] &lt; key[X]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для правого </a:t>
            </a:r>
            <a:r>
              <a:rPr lang="ru-RU" sz="3000"/>
              <a:t>key[right[X]] &gt; key[X]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80" name="Google Shape;1780;p74"/>
          <p:cNvSpPr txBox="1"/>
          <p:nvPr/>
        </p:nvSpPr>
        <p:spPr>
          <a:xfrm>
            <a:off x="820110" y="765175"/>
            <a:ext cx="7299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9"/>
              <a:buFont typeface="Roboto"/>
              <a:buNone/>
            </a:pPr>
            <a:r>
              <a:rPr b="1" i="0" lang="ru-RU" sz="3129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/>
          </a:p>
        </p:txBody>
      </p:sp>
      <p:pic>
        <p:nvPicPr>
          <p:cNvPr descr="http://joxi.net/p27K7jdsodZOd2.jpg" id="1781" name="Google Shape;178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53" y="1188251"/>
            <a:ext cx="5189709" cy="53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9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поиска</a:t>
            </a:r>
            <a:endParaRPr/>
          </a:p>
        </p:txBody>
      </p:sp>
      <p:sp>
        <p:nvSpPr>
          <p:cNvPr id="1938" name="Google Shape;1938;p92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Найти(ключ)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поддерево пусто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&lt;ничего не найдено&gt;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мойКлюч ==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моеЗначение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мойКлюч &gt;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левоеПоддерево.Найти(ключ)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мойКлюч &lt;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вернуть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правоеПоддерево.Найти(ключ)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вставки</a:t>
            </a:r>
            <a:endParaRPr/>
          </a:p>
        </p:txBody>
      </p:sp>
      <p:sp>
        <p:nvSpPr>
          <p:cNvPr id="1944" name="Google Shape;1944;p93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Вставить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(ключ, значение)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мойКлюч ==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моеЗначение = значение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мойКлюч &gt; ключ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левоеПоддерево не пусто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левоеПоддерево.Вставка(ключ)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левоеПоддерево = новое Дерево(ключ, значение)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иначе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правоеПоддерево не пусто 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b="1"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    </a:t>
            </a: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правоеПоддерево.Вставка(ключ)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b="1"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иначе</a:t>
            </a:r>
            <a:b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    правоеПоддерево = новое Дерево(ключ, значение)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9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Удалить текущий узел</a:t>
            </a:r>
            <a:endParaRPr/>
          </a:p>
        </p:txBody>
      </p:sp>
      <p:sp>
        <p:nvSpPr>
          <p:cNvPr id="1950" name="Google Shape;1950;p94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УдалитьУзел():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если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родитель не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пусто 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	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обнулить ссылку на себя у родителя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левоеПоддерево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		родитель.Вставка(левоеПоддерево)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правоеПоддерево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		родитель.Вставка(правоеПоддерево)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	   иначе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левоеПоддерево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		корень = левоеПоддерево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правоеПоддерево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		корень.Вставка(правоеПоддерево)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Удаление узла 17</a:t>
            </a:r>
            <a:endParaRPr/>
          </a:p>
        </p:txBody>
      </p:sp>
      <p:pic>
        <p:nvPicPr>
          <p:cNvPr id="1956" name="Google Shape;195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75" y="687375"/>
            <a:ext cx="3085226" cy="30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550" y="687375"/>
            <a:ext cx="2878291" cy="283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250" y="3674502"/>
            <a:ext cx="3150600" cy="309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125" y="3730525"/>
            <a:ext cx="3036668" cy="29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95"/>
          <p:cNvSpPr txBox="1"/>
          <p:nvPr/>
        </p:nvSpPr>
        <p:spPr>
          <a:xfrm>
            <a:off x="366500" y="907450"/>
            <a:ext cx="7343100" cy="5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1                                               2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3                                               4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обхода прямой</a:t>
            </a:r>
            <a:endParaRPr/>
          </a:p>
        </p:txBody>
      </p:sp>
      <p:sp>
        <p:nvSpPr>
          <p:cNvPr id="1966" name="Google Shape;1966;p96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Обход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(действие)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левоеПоддерево не пустое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левоеПоддерево.Обход(действие)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Действие()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правоеПоддерево не пустое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правоеПоддерево.Обход(действие)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9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обхода обратный</a:t>
            </a:r>
            <a:endParaRPr/>
          </a:p>
        </p:txBody>
      </p:sp>
      <p:sp>
        <p:nvSpPr>
          <p:cNvPr id="1972" name="Google Shape;1972;p97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Обход(действие)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правоеПоддерево не пустое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правоеПоддерево.Обход(действие)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Действие()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левоеПоддерево не пустое </a:t>
            </a: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</a:t>
            </a:r>
            <a:b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левоеПоддерево.Обход(действие)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9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Лист</a:t>
            </a:r>
            <a:endParaRPr/>
          </a:p>
        </p:txBody>
      </p:sp>
      <p:sp>
        <p:nvSpPr>
          <p:cNvPr id="1978" name="Google Shape;1978;p98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 TreeLeaf&lt;Key, Value&gt; {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Key key;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Value value;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parent;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TreeLead left;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right;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9" name="Google Shape;1979;p98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Структура данных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9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Лист с неуникальными ключами</a:t>
            </a:r>
            <a:endParaRPr/>
          </a:p>
        </p:txBody>
      </p:sp>
      <p:sp>
        <p:nvSpPr>
          <p:cNvPr id="1985" name="Google Shape;1985;p99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 TreeLeaf&lt;Key, Value&gt; {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Key key;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Value value;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parent;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TreeLead left;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TreeLeaf right;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OList&lt;Value&gt; values;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99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Duplicates = true;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0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endParaRPr/>
          </a:p>
        </p:txBody>
      </p:sp>
      <p:sp>
        <p:nvSpPr>
          <p:cNvPr id="1992" name="Google Shape;1992;p10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Какая сложность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Поиск - 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Вставка - 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Удаление - ?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93" name="Google Shape;1993;p100"/>
          <p:cNvSpPr/>
          <p:nvPr/>
        </p:nvSpPr>
        <p:spPr>
          <a:xfrm>
            <a:off x="4357850" y="2163100"/>
            <a:ext cx="4124400" cy="40605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994" name="Google Shape;1994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24" y="2755425"/>
            <a:ext cx="2478650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01"/>
          <p:cNvSpPr/>
          <p:nvPr/>
        </p:nvSpPr>
        <p:spPr>
          <a:xfrm>
            <a:off x="539750" y="1089025"/>
            <a:ext cx="8064600" cy="5435700"/>
          </a:xfrm>
          <a:prstGeom prst="roundRect">
            <a:avLst>
              <a:gd fmla="val 0" name="adj"/>
            </a:avLst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0" name="Google Shape;2000;p10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Сложность</a:t>
            </a:r>
            <a:endParaRPr/>
          </a:p>
        </p:txBody>
      </p:sp>
      <p:graphicFrame>
        <p:nvGraphicFramePr>
          <p:cNvPr id="2001" name="Google Shape;2001;p101"/>
          <p:cNvGraphicFramePr/>
          <p:nvPr/>
        </p:nvGraphicFramePr>
        <p:xfrm>
          <a:off x="675675" y="123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{DBD61CA8-183C-4993-A185-FF7363087112}</a:tableStyleId>
              </a:tblPr>
              <a:tblGrid>
                <a:gridCol w="2468475"/>
                <a:gridCol w="2246875"/>
                <a:gridCol w="3126000"/>
              </a:tblGrid>
              <a:tr h="119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Операция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среднем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худшем случае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8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n)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b="0" i="0" sz="3000" u="none" cap="none" strike="noStrike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Вставка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n)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Roboto"/>
                        <a:buNone/>
                      </a:pPr>
                      <a:r>
                        <a:rPr lang="ru-RU" sz="3000"/>
                        <a:t>Удаление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n)</a:t>
                      </a:r>
                      <a:endParaRPr b="0" i="0" sz="3000" u="none" cap="none" strike="noStrike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None/>
                      </a:pPr>
                      <a:r>
                        <a:rPr lang="ru-RU" sz="3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O(n)</a:t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144000" marL="144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8C92E5"/>
        </a:solidFill>
      </p:bgPr>
    </p:bg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/>
          <p:nvPr/>
        </p:nvSpPr>
        <p:spPr>
          <a:xfrm>
            <a:off x="1600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/>
          </a:p>
        </p:txBody>
      </p:sp>
      <p:grpSp>
        <p:nvGrpSpPr>
          <p:cNvPr id="1787" name="Google Shape;1787;p75"/>
          <p:cNvGrpSpPr/>
          <p:nvPr/>
        </p:nvGrpSpPr>
        <p:grpSpPr>
          <a:xfrm>
            <a:off x="3216169" y="2638573"/>
            <a:ext cx="2711662" cy="2529670"/>
            <a:chOff x="3651215" y="2976980"/>
            <a:chExt cx="2177380" cy="2031247"/>
          </a:xfrm>
        </p:grpSpPr>
        <p:sp>
          <p:nvSpPr>
            <p:cNvPr id="1788" name="Google Shape;1788;p75"/>
            <p:cNvSpPr/>
            <p:nvPr/>
          </p:nvSpPr>
          <p:spPr>
            <a:xfrm>
              <a:off x="5269636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5258677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5269636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3764403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3753443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3808308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4509746" y="3163300"/>
              <a:ext cx="453012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4498786" y="3152340"/>
              <a:ext cx="482238" cy="350719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217480" y="3353272"/>
              <a:ext cx="1022930" cy="555305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206520" y="3342313"/>
              <a:ext cx="1052157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4630305" y="3853778"/>
              <a:ext cx="233813" cy="233813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4188253" y="3440948"/>
              <a:ext cx="1110610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4422066" y="3674765"/>
              <a:ext cx="613758" cy="87680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4177293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5273290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3651215" y="4613668"/>
              <a:ext cx="2177380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4991984" y="3250979"/>
              <a:ext cx="131520" cy="146133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4100720" y="4142390"/>
              <a:ext cx="1285969" cy="847571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4392839" y="2987940"/>
              <a:ext cx="672211" cy="292266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4381879" y="2976980"/>
              <a:ext cx="701438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819" name="Google Shape;1819;p75"/>
          <p:cNvGrpSpPr/>
          <p:nvPr/>
        </p:nvGrpSpPr>
        <p:grpSpPr>
          <a:xfrm>
            <a:off x="539750" y="5382590"/>
            <a:ext cx="8064500" cy="739971"/>
            <a:chOff x="539750" y="5274435"/>
            <a:chExt cx="8064500" cy="739971"/>
          </a:xfrm>
        </p:grpSpPr>
        <p:sp>
          <p:nvSpPr>
            <p:cNvPr id="1820" name="Google Shape;1820;p75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Roboto"/>
                <a:buNone/>
              </a:pPr>
              <a:r>
                <a:rPr b="0" i="0" lang="ru-RU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/>
            </a:p>
          </p:txBody>
        </p:sp>
        <p:grpSp>
          <p:nvGrpSpPr>
            <p:cNvPr id="1821" name="Google Shape;1821;p75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1822" name="Google Shape;1822;p75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/>
              </a:p>
            </p:txBody>
          </p:sp>
          <p:sp>
            <p:nvSpPr>
              <p:cNvPr id="1823" name="Google Shape;1823;p75"/>
              <p:cNvSpPr/>
              <p:nvPr/>
            </p:nvSpPr>
            <p:spPr>
              <a:xfrm>
                <a:off x="4003067" y="5701774"/>
                <a:ext cx="223837" cy="223837"/>
              </a:xfrm>
              <a:prstGeom prst="roundRect">
                <a:avLst>
                  <a:gd fmla="val 16667" name="adj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Roboto"/>
                  <a:buNone/>
                </a:pPr>
                <a:r>
                  <a:rPr i="0" lang="ru-RU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i="0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0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Ответить на вопросы</a:t>
            </a:r>
            <a:endParaRPr/>
          </a:p>
        </p:txBody>
      </p:sp>
      <p:sp>
        <p:nvSpPr>
          <p:cNvPr id="2007" name="Google Shape;2007;p10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По двоичному дереву есть вопросы?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008" name="Google Shape;2008;p102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009" name="Google Shape;2009;p102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0" name="Google Shape;2010;p102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1" name="Google Shape;2011;p102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2" name="Google Shape;2012;p102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3" name="Google Shape;2013;p102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4" name="Google Shape;2014;p102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5" name="Google Shape;2015;p102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6" name="Google Shape;2016;p102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7" name="Google Shape;2017;p102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8" name="Google Shape;2018;p102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9" name="Google Shape;2019;p102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0" name="Google Shape;2020;p102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1" name="Google Shape;2021;p102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2" name="Google Shape;2022;p102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3" name="Google Shape;2023;p102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4" name="Google Shape;2024;p102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5" name="Google Shape;2025;p102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6" name="Google Shape;2026;p102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7" name="Google Shape;2027;p102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8" name="Google Shape;2028;p102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9" name="Google Shape;2029;p102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0" name="Google Shape;2030;p102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1" name="Google Shape;2031;p102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2" name="Google Shape;2032;p102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3" name="Google Shape;2033;p102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4" name="Google Shape;2034;p102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5" name="Google Shape;2035;p102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6" name="Google Shape;2036;p102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7" name="Google Shape;2037;p102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8" name="Google Shape;2038;p102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9" name="Google Shape;2039;p102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0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Декартово дерево</a:t>
            </a:r>
            <a:endParaRPr/>
          </a:p>
        </p:txBody>
      </p:sp>
      <p:sp>
        <p:nvSpPr>
          <p:cNvPr id="2045" name="Google Shape;2045;p103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Структура данных, упорядоченная по 2-м ключам x, y, причем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 оси х - дерево поиска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по оси y - куча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10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Декартовы деревья</a:t>
            </a:r>
            <a:endParaRPr/>
          </a:p>
        </p:txBody>
      </p:sp>
      <p:sp>
        <p:nvSpPr>
          <p:cNvPr id="2051" name="Google Shape;2051;p10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052" name="Google Shape;205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996"/>
            <a:ext cx="9143999" cy="378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0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Термины</a:t>
            </a:r>
            <a:endParaRPr/>
          </a:p>
        </p:txBody>
      </p:sp>
      <p:sp>
        <p:nvSpPr>
          <p:cNvPr id="2058" name="Google Shape;2058;p10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treap (tree + heap)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дуча (дерево + куча)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дирамида (дерево + пирамида)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курево (куча + дерево :)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0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Свойства</a:t>
            </a:r>
            <a:endParaRPr/>
          </a:p>
        </p:txBody>
      </p:sp>
      <p:sp>
        <p:nvSpPr>
          <p:cNvPr id="2064" name="Google Shape;2064;p10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Пара значений x, y однозначно определяет структуру дерева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0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Вопрос</a:t>
            </a:r>
            <a:endParaRPr/>
          </a:p>
        </p:txBody>
      </p:sp>
      <p:sp>
        <p:nvSpPr>
          <p:cNvPr id="2070" name="Google Shape;2070;p10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Какая главная характеристика декартового дерева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ru-RU" sz="3000">
                <a:solidFill>
                  <a:schemeClr val="dk1"/>
                </a:solidFill>
              </a:rPr>
              <a:t>Почему?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71" name="Google Shape;2071;p107"/>
          <p:cNvSpPr/>
          <p:nvPr/>
        </p:nvSpPr>
        <p:spPr>
          <a:xfrm>
            <a:off x="4357850" y="2163100"/>
            <a:ext cx="4124400" cy="40605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72" name="Google Shape;207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924" y="2755425"/>
            <a:ext cx="2478650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108"/>
          <p:cNvSpPr txBox="1"/>
          <p:nvPr>
            <p:ph idx="1" type="body"/>
          </p:nvPr>
        </p:nvSpPr>
        <p:spPr>
          <a:xfrm>
            <a:off x="542700" y="2707501"/>
            <a:ext cx="8058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class Treap&lt;Key, Value&gt; {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Key x;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Key x;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Value value;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Treap parent;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Treap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left;    // левый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-RU" sz="2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Treap</a:t>
            </a: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right;  // правый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ru-RU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350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Roboto"/>
                <a:ea typeface="Roboto"/>
                <a:cs typeface="Roboto"/>
                <a:sym typeface="Roboto"/>
              </a:rPr>
              <a:t>    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10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Дерамида</a:t>
            </a:r>
            <a:endParaRPr/>
          </a:p>
        </p:txBody>
      </p:sp>
      <p:sp>
        <p:nvSpPr>
          <p:cNvPr id="2079" name="Google Shape;2079;p108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/>
              <a:t>Структура данных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0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Разделить по ключу X0</a:t>
            </a:r>
            <a:endParaRPr/>
          </a:p>
        </p:txBody>
      </p:sp>
      <p:pic>
        <p:nvPicPr>
          <p:cNvPr id="2085" name="Google Shape;2085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0" y="1433515"/>
            <a:ext cx="83058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1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Разделить по ключу X0</a:t>
            </a:r>
            <a:endParaRPr/>
          </a:p>
        </p:txBody>
      </p:sp>
      <p:pic>
        <p:nvPicPr>
          <p:cNvPr id="2091" name="Google Shape;209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00" y="1026800"/>
            <a:ext cx="7004150" cy="583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1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Split</a:t>
            </a:r>
            <a:endParaRPr/>
          </a:p>
        </p:txBody>
      </p:sp>
      <p:sp>
        <p:nvSpPr>
          <p:cNvPr id="2097" name="Google Shape;2097;p111"/>
          <p:cNvSpPr txBox="1"/>
          <p:nvPr>
            <p:ph idx="1" type="body"/>
          </p:nvPr>
        </p:nvSpPr>
        <p:spPr>
          <a:xfrm>
            <a:off x="111275" y="1400400"/>
            <a:ext cx="85710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-RU" sz="1800">
                <a:solidFill>
                  <a:srgbClr val="A626A4"/>
                </a:solidFill>
              </a:rPr>
              <a:t>Разделить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(x0, L, R)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x &lt;= x0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правый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r>
              <a:rPr lang="ru-RU" sz="1800">
                <a:solidFill>
                  <a:srgbClr val="0184BB"/>
                </a:solidFill>
              </a:rPr>
              <a:t>пусто</a:t>
            </a:r>
            <a:r>
              <a:rPr lang="ru-RU" sz="1800">
                <a:solidFill>
                  <a:srgbClr val="C18401"/>
                </a:solidFill>
              </a:rPr>
              <a:t>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    R = </a:t>
            </a:r>
            <a:r>
              <a:rPr lang="ru-RU" sz="1800">
                <a:solidFill>
                  <a:srgbClr val="0184BB"/>
                </a:solidFill>
              </a:rPr>
              <a:t>пусто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    правый.</a:t>
            </a:r>
            <a:r>
              <a:rPr lang="ru-RU" sz="1800">
                <a:solidFill>
                  <a:srgbClr val="C18401"/>
                </a:solidFill>
              </a:rPr>
              <a:t>Разделить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(x0, новаяДерамида, R)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L = </a:t>
            </a:r>
            <a:r>
              <a:rPr b="1" lang="ru-RU" sz="1800">
                <a:solidFill>
                  <a:srgbClr val="A626A4"/>
                </a:solidFill>
              </a:rPr>
              <a:t>новая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Дерамида(x, y, левый,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новаяДерамида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левый </a:t>
            </a:r>
            <a:r>
              <a:rPr lang="ru-RU" sz="1800">
                <a:solidFill>
                  <a:srgbClr val="0184BB"/>
                </a:solidFill>
              </a:rPr>
              <a:t>пусто</a:t>
            </a:r>
            <a:r>
              <a:rPr lang="ru-RU" sz="1800">
                <a:solidFill>
                  <a:srgbClr val="C18401"/>
                </a:solidFill>
              </a:rPr>
              <a:t>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    L = </a:t>
            </a:r>
            <a:r>
              <a:rPr lang="ru-RU" sz="1800">
                <a:solidFill>
                  <a:srgbClr val="0184BB"/>
                </a:solidFill>
              </a:rPr>
              <a:t>пусто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   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левый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.</a:t>
            </a:r>
            <a:r>
              <a:rPr lang="ru-RU" sz="1800">
                <a:solidFill>
                  <a:srgbClr val="C18401"/>
                </a:solidFill>
              </a:rPr>
              <a:t>Разделить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(x0, L, новаяДерамида)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R = </a:t>
            </a:r>
            <a:r>
              <a:rPr b="1" lang="ru-RU" sz="1800">
                <a:solidFill>
                  <a:srgbClr val="A626A4"/>
                </a:solidFill>
              </a:rPr>
              <a:t>новая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Дерамида(x, y, новаяДерамида, правый)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6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Поехали!</a:t>
            </a:r>
            <a:endParaRPr/>
          </a:p>
        </p:txBody>
      </p:sp>
      <p:sp>
        <p:nvSpPr>
          <p:cNvPr id="1829" name="Google Shape;1829;p76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1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Объединить</a:t>
            </a:r>
            <a:endParaRPr/>
          </a:p>
        </p:txBody>
      </p:sp>
      <p:pic>
        <p:nvPicPr>
          <p:cNvPr id="2103" name="Google Shape;210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4402"/>
            <a:ext cx="8839199" cy="227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1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Объединить</a:t>
            </a:r>
            <a:endParaRPr/>
          </a:p>
        </p:txBody>
      </p:sp>
      <p:pic>
        <p:nvPicPr>
          <p:cNvPr id="2109" name="Google Shape;210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00" y="1011127"/>
            <a:ext cx="74676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1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Merge</a:t>
            </a:r>
            <a:endParaRPr/>
          </a:p>
        </p:txBody>
      </p:sp>
      <p:sp>
        <p:nvSpPr>
          <p:cNvPr id="2115" name="Google Shape;2115;p114"/>
          <p:cNvSpPr txBox="1"/>
          <p:nvPr>
            <p:ph idx="1" type="body"/>
          </p:nvPr>
        </p:nvSpPr>
        <p:spPr>
          <a:xfrm>
            <a:off x="-526075" y="1400400"/>
            <a:ext cx="103542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-RU" sz="1800">
                <a:solidFill>
                  <a:srgbClr val="A626A4"/>
                </a:solidFill>
              </a:rPr>
              <a:t>   Объединить</a:t>
            </a:r>
            <a:r>
              <a:rPr lang="ru-RU" sz="1800">
                <a:solidFill>
                  <a:srgbClr val="383A42"/>
                </a:solidFill>
              </a:rPr>
              <a:t>(L, R)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L </a:t>
            </a:r>
            <a:r>
              <a:rPr lang="ru-RU" sz="1800">
                <a:solidFill>
                  <a:srgbClr val="A626A4"/>
                </a:solidFill>
              </a:rPr>
              <a:t>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R;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R </a:t>
            </a:r>
            <a:r>
              <a:rPr lang="ru-RU" sz="1800">
                <a:solidFill>
                  <a:srgbClr val="A626A4"/>
                </a:solidFill>
              </a:rPr>
              <a:t>пусто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L;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L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.y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&gt; R.y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новаяДерамида = Объединить(L.правый,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новая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Дерамида(L.x, L.y, L.левый, новаяДерамида);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иначе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новаяДерамида = Объединить(L, R.левый);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r>
              <a:rPr lang="ru-RU" sz="1800">
                <a:solidFill>
                  <a:srgbClr val="A626A4"/>
                </a:solidFill>
              </a:rPr>
              <a:t>новая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Дерамида(R.x, R.y, новаяДерамида, R.правый);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1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Добавить элемент</a:t>
            </a:r>
            <a:endParaRPr/>
          </a:p>
        </p:txBody>
      </p:sp>
      <p:pic>
        <p:nvPicPr>
          <p:cNvPr id="2121" name="Google Shape;212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88" y="1799575"/>
            <a:ext cx="8671225" cy="35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16"/>
          <p:cNvSpPr txBox="1"/>
          <p:nvPr>
            <p:ph idx="1" type="body"/>
          </p:nvPr>
        </p:nvSpPr>
        <p:spPr>
          <a:xfrm>
            <a:off x="111275" y="1400400"/>
            <a:ext cx="85710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-RU" sz="1800">
                <a:solidFill>
                  <a:srgbClr val="C18401"/>
                </a:solidFill>
              </a:rPr>
              <a:t>Добавить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(x, y)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Разделить(x, L,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новаяДерамида = </a:t>
            </a:r>
            <a:r>
              <a:rPr lang="ru-RU" sz="1800">
                <a:solidFill>
                  <a:srgbClr val="C18401"/>
                </a:solidFill>
              </a:rPr>
              <a:t>новая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Дерамида(x, y);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Объединить(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Объединить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(L,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новаяДерамида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),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  <p:sp>
        <p:nvSpPr>
          <p:cNvPr id="2127" name="Google Shape;2127;p11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Add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1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Удалить</a:t>
            </a:r>
            <a:r>
              <a:rPr lang="ru-RU"/>
              <a:t> элемент</a:t>
            </a:r>
            <a:endParaRPr/>
          </a:p>
        </p:txBody>
      </p:sp>
      <p:pic>
        <p:nvPicPr>
          <p:cNvPr id="2133" name="Google Shape;213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3" y="1457787"/>
            <a:ext cx="9014575" cy="3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1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Remove</a:t>
            </a:r>
            <a:endParaRPr/>
          </a:p>
        </p:txBody>
      </p:sp>
      <p:sp>
        <p:nvSpPr>
          <p:cNvPr id="2139" name="Google Shape;2139;p118"/>
          <p:cNvSpPr txBox="1"/>
          <p:nvPr>
            <p:ph idx="1" type="body"/>
          </p:nvPr>
        </p:nvSpPr>
        <p:spPr>
          <a:xfrm>
            <a:off x="111275" y="1400400"/>
            <a:ext cx="85710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-RU" sz="1800">
                <a:solidFill>
                  <a:srgbClr val="C18401"/>
                </a:solidFill>
              </a:rPr>
              <a:t>Удалить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(x)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Разделить(x - </a:t>
            </a:r>
            <a:r>
              <a:rPr lang="ru-RU" sz="1800">
                <a:solidFill>
                  <a:srgbClr val="986801"/>
                </a:solidFill>
              </a:rPr>
              <a:t>1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, l,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r.Разделить(x, m,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   </a:t>
            </a:r>
            <a:r>
              <a:rPr b="1" lang="ru-RU" sz="1800">
                <a:solidFill>
                  <a:srgbClr val="A626A4"/>
                </a:solidFill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Объединить(l, r);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1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</a:t>
            </a:r>
            <a:r>
              <a:rPr lang="ru-RU"/>
              <a:t> задание</a:t>
            </a:r>
            <a:endParaRPr/>
          </a:p>
        </p:txBody>
      </p:sp>
      <p:sp>
        <p:nvSpPr>
          <p:cNvPr id="2145" name="Google Shape;2145;p119"/>
          <p:cNvSpPr txBox="1"/>
          <p:nvPr>
            <p:ph idx="1" type="body"/>
          </p:nvPr>
        </p:nvSpPr>
        <p:spPr>
          <a:xfrm>
            <a:off x="133400" y="1089025"/>
            <a:ext cx="8349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</a:rPr>
              <a:t>Реализовать кучу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Опционально:</a:t>
            </a:r>
            <a:br>
              <a:rPr lang="ru-RU" sz="3000">
                <a:solidFill>
                  <a:schemeClr val="dk1"/>
                </a:solidFill>
              </a:rPr>
            </a:br>
            <a:r>
              <a:rPr lang="ru-RU" sz="3000">
                <a:solidFill>
                  <a:schemeClr val="dk1"/>
                </a:solidFill>
              </a:rPr>
              <a:t>Реализация декартова</a:t>
            </a:r>
            <a:br>
              <a:rPr lang="ru-RU" sz="3000">
                <a:solidFill>
                  <a:schemeClr val="dk1"/>
                </a:solidFill>
              </a:rPr>
            </a:br>
            <a:r>
              <a:rPr lang="ru-RU" sz="3000">
                <a:solidFill>
                  <a:schemeClr val="dk1"/>
                </a:solidFill>
              </a:rPr>
              <a:t>дерева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6" name="Google Shape;2146;p119"/>
          <p:cNvSpPr/>
          <p:nvPr/>
        </p:nvSpPr>
        <p:spPr>
          <a:xfrm>
            <a:off x="4718103" y="2085735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47" name="Google Shape;2147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700" y="2581388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2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АВЛ-деревья</a:t>
            </a:r>
            <a:endParaRPr sz="2400"/>
          </a:p>
        </p:txBody>
      </p:sp>
      <p:sp>
        <p:nvSpPr>
          <p:cNvPr id="2153" name="Google Shape;2153;p120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000"/>
              <a:t>Сбалансированное двоичное дерево поиска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1962 год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Адельсон-Вельский и Ландис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2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АВЛ деревья</a:t>
            </a:r>
            <a:endParaRPr/>
          </a:p>
        </p:txBody>
      </p:sp>
      <p:sp>
        <p:nvSpPr>
          <p:cNvPr id="2159" name="Google Shape;2159;p12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Каждая вершина хранит величину баланса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60" name="Google Shape;2160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00" y="1967550"/>
            <a:ext cx="7606074" cy="48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77"/>
          <p:cNvSpPr txBox="1"/>
          <p:nvPr>
            <p:ph type="title"/>
          </p:nvPr>
        </p:nvSpPr>
        <p:spPr>
          <a:xfrm>
            <a:off x="539749" y="14096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Двоичные деревья поиска, кучи, декартовы деревья</a:t>
            </a:r>
            <a:endParaRPr/>
          </a:p>
        </p:txBody>
      </p:sp>
      <p:sp>
        <p:nvSpPr>
          <p:cNvPr id="1835" name="Google Shape;1835;p77"/>
          <p:cNvSpPr txBox="1"/>
          <p:nvPr>
            <p:ph idx="1" type="body"/>
          </p:nvPr>
        </p:nvSpPr>
        <p:spPr>
          <a:xfrm>
            <a:off x="539749" y="39373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36" name="Google Shape;1836;p7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/>
              <a:t>Мазнев Валерий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2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Страктура данных, базовые функции</a:t>
            </a:r>
            <a:endParaRPr/>
          </a:p>
        </p:txBody>
      </p:sp>
      <p:sp>
        <p:nvSpPr>
          <p:cNvPr id="2166" name="Google Shape;2166;p122"/>
          <p:cNvSpPr txBox="1"/>
          <p:nvPr>
            <p:ph idx="1" type="body"/>
          </p:nvPr>
        </p:nvSpPr>
        <p:spPr>
          <a:xfrm>
            <a:off x="338950" y="1167125"/>
            <a:ext cx="82623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-342900" lvl="0" marL="4572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храним </a:t>
            </a: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высоту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-342900" lvl="0" marL="457200" marR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3A42"/>
              </a:buClr>
              <a:buSzPts val="1800"/>
              <a:buChar char="●"/>
            </a:pP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Высота(узел)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узел пусто </a:t>
            </a: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?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0 : узел.высота</a:t>
            </a: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-342900" lvl="0" marL="4572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83A42"/>
              </a:buClr>
              <a:buSzPts val="1800"/>
              <a:buChar char="●"/>
            </a:pP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Баланс()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</a:t>
            </a:r>
            <a: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  <a:t>вернуть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Высота(левое) - Высота(правое)</a:t>
            </a: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3A42"/>
              </a:solidFill>
              <a:highlight>
                <a:srgbClr val="FBFDFF"/>
              </a:highlight>
            </a:endParaRPr>
          </a:p>
          <a:p>
            <a:pPr indent="-342900" lvl="0" marL="4572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83A42"/>
              </a:buClr>
              <a:buSzPts val="1800"/>
              <a:buChar char="●"/>
            </a:pPr>
            <a:r>
              <a:rPr lang="ru-RU" sz="1800">
                <a:solidFill>
                  <a:srgbClr val="000000"/>
                </a:solidFill>
              </a:rPr>
              <a:t>ПересчитатьВысоту()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высота = макс(Высота(левое), Высота(правое)) + </a:t>
            </a:r>
            <a:r>
              <a:rPr lang="ru-RU" sz="1800">
                <a:solidFill>
                  <a:srgbClr val="986801"/>
                </a:solidFill>
              </a:rPr>
              <a:t>1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;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266700" rtl="0" algn="l">
              <a:lnSpc>
                <a:spcPct val="115000"/>
              </a:lnSpc>
              <a:spcBef>
                <a:spcPts val="1600"/>
              </a:spcBef>
              <a:spcAft>
                <a:spcPts val="1100"/>
              </a:spcAft>
              <a:buNone/>
            </a:pPr>
            <a:br>
              <a:rPr b="1"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2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вставки</a:t>
            </a:r>
            <a:endParaRPr/>
          </a:p>
        </p:txBody>
      </p:sp>
      <p:sp>
        <p:nvSpPr>
          <p:cNvPr id="2172" name="Google Shape;2172;p123"/>
          <p:cNvSpPr txBox="1"/>
          <p:nvPr>
            <p:ph idx="1" type="body"/>
          </p:nvPr>
        </p:nvSpPr>
        <p:spPr>
          <a:xfrm>
            <a:off x="542700" y="1167125"/>
            <a:ext cx="80586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Вставка()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…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ПересчитатьВысоту()</a:t>
            </a:r>
            <a:b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</a:b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		Сбалансировать()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2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Малое правое вращение, LL</a:t>
            </a:r>
            <a:endParaRPr/>
          </a:p>
        </p:txBody>
      </p:sp>
      <p:sp>
        <p:nvSpPr>
          <p:cNvPr id="2178" name="Google Shape;2178;p12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b="1" lang="ru-RU" sz="3000"/>
              <a:t>если</a:t>
            </a:r>
            <a:r>
              <a:rPr lang="ru-RU" sz="3000"/>
              <a:t> (высота b-поддерева — высота R) = 2 </a:t>
            </a:r>
            <a:r>
              <a:rPr b="1" lang="ru-RU" sz="3000"/>
              <a:t>и</a:t>
            </a:r>
            <a:r>
              <a:rPr lang="ru-RU" sz="3000"/>
              <a:t> высота С &lt;= высота L.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79" name="Google Shape;217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02" y="2117125"/>
            <a:ext cx="6456050" cy="43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Алгоритм вставки</a:t>
            </a:r>
            <a:endParaRPr/>
          </a:p>
        </p:txBody>
      </p:sp>
      <p:sp>
        <p:nvSpPr>
          <p:cNvPr id="2185" name="Google Shape;2185;p125"/>
          <p:cNvSpPr txBox="1"/>
          <p:nvPr>
            <p:ph idx="1" type="body"/>
          </p:nvPr>
        </p:nvSpPr>
        <p:spPr>
          <a:xfrm>
            <a:off x="542700" y="1167125"/>
            <a:ext cx="80586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МалоеПравоеВращение()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b = левое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     c = b.правое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левое = c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b.правое = </a:t>
            </a:r>
            <a:r>
              <a:rPr b="1" lang="ru-RU" sz="1800">
                <a:solidFill>
                  <a:srgbClr val="383A42"/>
                </a:solidFill>
              </a:rPr>
              <a:t>текущий</a:t>
            </a:r>
            <a:endParaRPr b="1" sz="1800">
              <a:solidFill>
                <a:srgbClr val="383A42"/>
              </a:solidFill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rgbClr val="383A42"/>
                </a:solidFill>
              </a:rPr>
              <a:t>       b.родитель = родитель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родитель = b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c.родитель = </a:t>
            </a:r>
            <a:r>
              <a:rPr b="1" lang="ru-RU" sz="1800">
                <a:solidFill>
                  <a:srgbClr val="383A42"/>
                </a:solidFill>
              </a:rPr>
              <a:t>текущий</a:t>
            </a:r>
            <a:endParaRPr b="1" sz="1800">
              <a:solidFill>
                <a:srgbClr val="383A4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Большое правое вращение, LR</a:t>
            </a:r>
            <a:endParaRPr/>
          </a:p>
        </p:txBody>
      </p:sp>
      <p:sp>
        <p:nvSpPr>
          <p:cNvPr id="2191" name="Google Shape;2191;p1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b="1" lang="ru-RU" sz="3000"/>
              <a:t>если</a:t>
            </a:r>
            <a:r>
              <a:rPr lang="ru-RU" sz="3000"/>
              <a:t> (высота b-поддерева — высота R) = 2 </a:t>
            </a:r>
            <a:r>
              <a:rPr b="1" lang="ru-RU" sz="3000"/>
              <a:t>и</a:t>
            </a:r>
            <a:r>
              <a:rPr lang="ru-RU" sz="3000"/>
              <a:t> высота c-поддерева &gt; высота L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192" name="Google Shape;219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00" y="2311775"/>
            <a:ext cx="7547050" cy="43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2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Большое правое вращение, LR</a:t>
            </a:r>
            <a:endParaRPr/>
          </a:p>
        </p:txBody>
      </p:sp>
      <p:sp>
        <p:nvSpPr>
          <p:cNvPr id="2198" name="Google Shape;2198;p127"/>
          <p:cNvSpPr txBox="1"/>
          <p:nvPr>
            <p:ph idx="1" type="body"/>
          </p:nvPr>
        </p:nvSpPr>
        <p:spPr>
          <a:xfrm>
            <a:off x="542700" y="1167125"/>
            <a:ext cx="80586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БольшоеПравоеВращение()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b = левое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     c = b.правое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n = c.правое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m = c.левое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левое = n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b.правое = m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c.правое = </a:t>
            </a:r>
            <a:r>
              <a:rPr b="1" lang="ru-RU" sz="1800">
                <a:solidFill>
                  <a:srgbClr val="383A42"/>
                </a:solidFill>
              </a:rPr>
              <a:t>текущий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c.левое = b</a:t>
            </a:r>
            <a:endParaRPr sz="1800">
              <a:solidFill>
                <a:srgbClr val="383A42"/>
              </a:solidFill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rgbClr val="383A42"/>
                </a:solidFill>
              </a:rPr>
              <a:t>     c.родитель = родитель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a.родитель = c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b.родитель = c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n.родитель = </a:t>
            </a:r>
            <a:r>
              <a:rPr b="1" lang="ru-RU" sz="1800">
                <a:solidFill>
                  <a:srgbClr val="383A42"/>
                </a:solidFill>
              </a:rPr>
              <a:t>текущий</a:t>
            </a:r>
            <a:br>
              <a:rPr b="1" lang="ru-RU" sz="1800">
                <a:solidFill>
                  <a:srgbClr val="383A42"/>
                </a:solidFill>
              </a:rPr>
            </a:br>
            <a:r>
              <a:rPr b="1" lang="ru-RU" sz="1800">
                <a:solidFill>
                  <a:srgbClr val="383A42"/>
                </a:solidFill>
              </a:rPr>
              <a:t>		</a:t>
            </a:r>
            <a:r>
              <a:rPr lang="ru-RU" sz="1800">
                <a:solidFill>
                  <a:srgbClr val="383A42"/>
                </a:solidFill>
              </a:rPr>
              <a:t>m.родитель = b</a:t>
            </a:r>
            <a:endParaRPr sz="1800">
              <a:solidFill>
                <a:srgbClr val="383A4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2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Balance</a:t>
            </a:r>
            <a:endParaRPr/>
          </a:p>
        </p:txBody>
      </p:sp>
      <p:sp>
        <p:nvSpPr>
          <p:cNvPr id="2204" name="Google Shape;2204;p128"/>
          <p:cNvSpPr txBox="1"/>
          <p:nvPr>
            <p:ph idx="1" type="body"/>
          </p:nvPr>
        </p:nvSpPr>
        <p:spPr>
          <a:xfrm>
            <a:off x="542700" y="1014725"/>
            <a:ext cx="80586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Сбалансировать()</a:t>
            </a:r>
            <a:br>
              <a:rPr lang="ru-RU" sz="1800">
                <a:solidFill>
                  <a:srgbClr val="383A42"/>
                </a:solidFill>
              </a:rPr>
            </a:br>
            <a:r>
              <a:rPr lang="ru-RU" sz="1800">
                <a:solidFill>
                  <a:srgbClr val="383A42"/>
                </a:solidFill>
              </a:rPr>
              <a:t>		</a:t>
            </a:r>
            <a:r>
              <a:rPr b="1" lang="ru-RU" sz="1800">
                <a:solidFill>
                  <a:srgbClr val="A626A4"/>
                </a:solidFill>
              </a:rPr>
              <a:t>если</a:t>
            </a:r>
            <a:r>
              <a:rPr lang="ru-RU" sz="1800">
                <a:solidFill>
                  <a:srgbClr val="A626A4"/>
                </a:solidFill>
              </a:rPr>
              <a:t> 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баланс() &gt;= </a:t>
            </a:r>
            <a:r>
              <a:rPr lang="ru-RU" sz="1800">
                <a:solidFill>
                  <a:srgbClr val="986801"/>
                </a:solidFill>
              </a:rPr>
              <a:t>2</a:t>
            </a:r>
            <a:r>
              <a:rPr lang="ru-RU" sz="1800">
                <a:solidFill>
                  <a:srgbClr val="383A42"/>
                </a:solidFill>
                <a:highlight>
                  <a:srgbClr val="FBFDFF"/>
                </a:highlight>
              </a:rPr>
              <a:t> </a:t>
            </a:r>
            <a:r>
              <a:rPr b="1" lang="ru-RU" sz="1800">
                <a:solidFill>
                  <a:srgbClr val="A626A4"/>
                </a:solidFill>
              </a:rPr>
              <a:t>то</a:t>
            </a:r>
            <a:br>
              <a:rPr b="1" lang="ru-RU" sz="1800">
                <a:solidFill>
                  <a:srgbClr val="A626A4"/>
                </a:solidFill>
              </a:rPr>
            </a:br>
            <a:r>
              <a:rPr b="1" lang="ru-RU" sz="1800">
                <a:solidFill>
                  <a:srgbClr val="A626A4"/>
                </a:solidFill>
              </a:rPr>
              <a:t>  	...</a:t>
            </a:r>
            <a:endParaRPr sz="1800">
              <a:solidFill>
                <a:srgbClr val="383A4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12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Delete</a:t>
            </a:r>
            <a:endParaRPr/>
          </a:p>
        </p:txBody>
      </p:sp>
      <p:sp>
        <p:nvSpPr>
          <p:cNvPr id="2210" name="Google Shape;2210;p129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УдалитьУзел: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если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правое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пусто 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	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обнулить ссылку на себя у родителя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левоеПоддерево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    		родитель.Вставка(левоеПоддерево)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правоеПоддерево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    		родитель.Вставка(правоеПоддерево)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	   иначе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левоеПоддерево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         		корень = левоеПоддерево</a:t>
            </a:r>
            <a:b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     	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если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правоеПоддерево не пусто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          		корень.Вставка(правоеПоддерево)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30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Удалить():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190500" lvl="0" marL="7239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если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левый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или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правый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		если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баланс &gt; 0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узел =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левое.найтиМаксимальный()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иначе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	узел = правое.найтиМинимальный()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узел.правый = правый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</a:rPr>
              <a:t>узел.левый = левый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заменить себя у родителя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Сбалансировать() </a:t>
            </a:r>
            <a:r>
              <a:rPr lang="ru-RU" sz="1800">
                <a:solidFill>
                  <a:srgbClr val="38761D"/>
                </a:solidFill>
                <a:highlight>
                  <a:srgbClr val="FFFFFF"/>
                </a:highlight>
              </a:rPr>
              <a:t>// проверить необходимость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16" name="Google Shape;2216;p13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Delete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3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FindMin</a:t>
            </a:r>
            <a:endParaRPr/>
          </a:p>
        </p:txBody>
      </p:sp>
      <p:sp>
        <p:nvSpPr>
          <p:cNvPr id="2222" name="Google Shape;2222;p131"/>
          <p:cNvSpPr txBox="1"/>
          <p:nvPr>
            <p:ph idx="1" type="body"/>
          </p:nvPr>
        </p:nvSpPr>
        <p:spPr>
          <a:xfrm>
            <a:off x="542700" y="14468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 НайтиМинимальный():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190500" lvl="0" marL="723900" marR="2667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если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левый не пусто 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то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		вернуть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левый.НайтиМинимальный()</a:t>
            </a:r>
            <a:b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родитель.левый = правый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родитель.Сбалансировать()</a:t>
            </a:r>
            <a:b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</a:rPr>
              <a:t>вернуть текущий</a:t>
            </a:r>
            <a:endParaRPr b="1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842" name="Google Shape;1842;p78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Двоичные деревья поиска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Кучи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Декартовы деревья 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43" name="Google Shape;18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3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Ответить на вопросы</a:t>
            </a:r>
            <a:endParaRPr/>
          </a:p>
        </p:txBody>
      </p:sp>
      <p:sp>
        <p:nvSpPr>
          <p:cNvPr id="2228" name="Google Shape;2228;p132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Что такое - дерево?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Что такое двоичное дерево поиска?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Что такое декартово дерево?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Что такое АВЛ-дерево?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2229" name="Google Shape;2229;p132"/>
          <p:cNvGrpSpPr/>
          <p:nvPr/>
        </p:nvGrpSpPr>
        <p:grpSpPr>
          <a:xfrm>
            <a:off x="3092866" y="3165287"/>
            <a:ext cx="3053992" cy="3132386"/>
            <a:chOff x="3651215" y="2976980"/>
            <a:chExt cx="2177379" cy="2031247"/>
          </a:xfrm>
        </p:grpSpPr>
        <p:sp>
          <p:nvSpPr>
            <p:cNvPr id="2230" name="Google Shape;2230;p132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1" name="Google Shape;2231;p132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2" name="Google Shape;2232;p132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3" name="Google Shape;2233;p132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4" name="Google Shape;2234;p132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5" name="Google Shape;2235;p132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6" name="Google Shape;2236;p132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7" name="Google Shape;2237;p132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8" name="Google Shape;2238;p132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9" name="Google Shape;2239;p132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0" name="Google Shape;2240;p132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1" name="Google Shape;2241;p132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2" name="Google Shape;2242;p132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3" name="Google Shape;2243;p132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4" name="Google Shape;2244;p132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5" name="Google Shape;2245;p132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6" name="Google Shape;2246;p132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7" name="Google Shape;2247;p132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8" name="Google Shape;2248;p132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9" name="Google Shape;2249;p132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0" name="Google Shape;2250;p132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1" name="Google Shape;2251;p132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2" name="Google Shape;2252;p132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3" name="Google Shape;2253;p132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4" name="Google Shape;2254;p132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5" name="Google Shape;2255;p132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6" name="Google Shape;2256;p132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7" name="Google Shape;2257;p132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8" name="Google Shape;2258;p132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9" name="Google Shape;2259;p132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0" name="Google Shape;2260;p132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3"/>
        </a:solidFill>
      </p:bgPr>
    </p:bg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33"/>
          <p:cNvSpPr/>
          <p:nvPr/>
        </p:nvSpPr>
        <p:spPr>
          <a:xfrm>
            <a:off x="2286000" y="1635741"/>
            <a:ext cx="457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6" name="Google Shape;2266;p133"/>
          <p:cNvSpPr/>
          <p:nvPr/>
        </p:nvSpPr>
        <p:spPr>
          <a:xfrm>
            <a:off x="539750" y="1552366"/>
            <a:ext cx="8064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Заполните, пожалуйста, опрос о занятии</a:t>
            </a:r>
            <a:endParaRPr/>
          </a:p>
        </p:txBody>
      </p:sp>
      <p:sp>
        <p:nvSpPr>
          <p:cNvPr id="2267" name="Google Shape;2267;p133"/>
          <p:cNvSpPr/>
          <p:nvPr/>
        </p:nvSpPr>
        <p:spPr>
          <a:xfrm>
            <a:off x="3465571" y="4274288"/>
            <a:ext cx="2159100" cy="18792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68" name="Google Shape;2268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39" y="4345816"/>
            <a:ext cx="1460106" cy="173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34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4" name="Google Shape;2274;p134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2275" name="Google Shape;2275;p134"/>
            <p:cNvSpPr/>
            <p:nvPr/>
          </p:nvSpPr>
          <p:spPr>
            <a:xfrm>
              <a:off x="3229533" y="3396343"/>
              <a:ext cx="2624037" cy="2624037"/>
            </a:xfrm>
            <a:custGeom>
              <a:rect b="b" l="l" r="r" t="t"/>
              <a:pathLst>
                <a:path extrusionOk="0" h="2624036" w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6" name="Google Shape;2276;p134"/>
            <p:cNvSpPr/>
            <p:nvPr/>
          </p:nvSpPr>
          <p:spPr>
            <a:xfrm>
              <a:off x="3596724" y="4292043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7" name="Google Shape;2277;p134"/>
            <p:cNvSpPr/>
            <p:nvPr/>
          </p:nvSpPr>
          <p:spPr>
            <a:xfrm>
              <a:off x="3583475" y="4278793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8" name="Google Shape;2278;p134"/>
            <p:cNvSpPr/>
            <p:nvPr/>
          </p:nvSpPr>
          <p:spPr>
            <a:xfrm>
              <a:off x="3613119" y="4291653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9" name="Google Shape;2279;p134"/>
            <p:cNvSpPr/>
            <p:nvPr/>
          </p:nvSpPr>
          <p:spPr>
            <a:xfrm>
              <a:off x="3598457" y="4278403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0" name="Google Shape;2280;p134"/>
            <p:cNvSpPr/>
            <p:nvPr/>
          </p:nvSpPr>
          <p:spPr>
            <a:xfrm>
              <a:off x="4921648" y="4288275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1" name="Google Shape;2281;p134"/>
            <p:cNvSpPr/>
            <p:nvPr/>
          </p:nvSpPr>
          <p:spPr>
            <a:xfrm>
              <a:off x="4908397" y="4275025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2" name="Google Shape;2282;p134"/>
            <p:cNvSpPr/>
            <p:nvPr/>
          </p:nvSpPr>
          <p:spPr>
            <a:xfrm>
              <a:off x="4951136" y="4287886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3" name="Google Shape;2283;p134"/>
            <p:cNvSpPr/>
            <p:nvPr/>
          </p:nvSpPr>
          <p:spPr>
            <a:xfrm>
              <a:off x="4937886" y="4274636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4" name="Google Shape;2284;p134"/>
            <p:cNvSpPr/>
            <p:nvPr/>
          </p:nvSpPr>
          <p:spPr>
            <a:xfrm>
              <a:off x="5408654" y="4935454"/>
              <a:ext cx="272796" cy="389710"/>
            </a:xfrm>
            <a:custGeom>
              <a:rect b="b" l="l" r="r" t="t"/>
              <a:pathLst>
                <a:path extrusionOk="0" h="389708" w="272795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5" name="Google Shape;2285;p134"/>
            <p:cNvSpPr/>
            <p:nvPr/>
          </p:nvSpPr>
          <p:spPr>
            <a:xfrm>
              <a:off x="4872416" y="5103809"/>
              <a:ext cx="571573" cy="168875"/>
            </a:xfrm>
            <a:custGeom>
              <a:rect b="b" l="l" r="r" t="t"/>
              <a:pathLst>
                <a:path extrusionOk="0" h="168873" w="571572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6" name="Google Shape;2286;p134"/>
            <p:cNvSpPr/>
            <p:nvPr/>
          </p:nvSpPr>
          <p:spPr>
            <a:xfrm>
              <a:off x="4233424" y="5090559"/>
              <a:ext cx="1221087" cy="805401"/>
            </a:xfrm>
            <a:custGeom>
              <a:rect b="b" l="l" r="r" t="t"/>
              <a:pathLst>
                <a:path extrusionOk="0" h="805397" w="1221086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7" name="Google Shape;2287;p134"/>
            <p:cNvSpPr/>
            <p:nvPr/>
          </p:nvSpPr>
          <p:spPr>
            <a:xfrm>
              <a:off x="4231085" y="5246444"/>
              <a:ext cx="168874" cy="402701"/>
            </a:xfrm>
            <a:custGeom>
              <a:rect b="b" l="l" r="r" t="t"/>
              <a:pathLst>
                <a:path extrusionOk="0" h="402698" w="168873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8" name="Google Shape;2288;p134"/>
            <p:cNvSpPr/>
            <p:nvPr/>
          </p:nvSpPr>
          <p:spPr>
            <a:xfrm>
              <a:off x="4217835" y="5233194"/>
              <a:ext cx="194854" cy="428681"/>
            </a:xfrm>
            <a:custGeom>
              <a:rect b="b" l="l" r="r" t="t"/>
              <a:pathLst>
                <a:path extrusionOk="0" h="428679" w="194854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9" name="Google Shape;2289;p134"/>
            <p:cNvSpPr/>
            <p:nvPr/>
          </p:nvSpPr>
          <p:spPr>
            <a:xfrm>
              <a:off x="3992844" y="3582512"/>
              <a:ext cx="1039223" cy="1688744"/>
            </a:xfrm>
            <a:custGeom>
              <a:rect b="b" l="l" r="r" t="t"/>
              <a:pathLst>
                <a:path extrusionOk="0" h="1688736" w="1039222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0" name="Google Shape;2290;p134"/>
            <p:cNvSpPr/>
            <p:nvPr/>
          </p:nvSpPr>
          <p:spPr>
            <a:xfrm>
              <a:off x="4082477" y="3569262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1" name="Google Shape;2291;p134"/>
            <p:cNvSpPr/>
            <p:nvPr/>
          </p:nvSpPr>
          <p:spPr>
            <a:xfrm>
              <a:off x="4705750" y="3582512"/>
              <a:ext cx="220835" cy="389710"/>
            </a:xfrm>
            <a:custGeom>
              <a:rect b="b" l="l" r="r" t="t"/>
              <a:pathLst>
                <a:path extrusionOk="0" h="389708" w="220834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2" name="Google Shape;2292;p134"/>
            <p:cNvSpPr/>
            <p:nvPr/>
          </p:nvSpPr>
          <p:spPr>
            <a:xfrm>
              <a:off x="4692501" y="3569261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3" name="Google Shape;2293;p134"/>
            <p:cNvSpPr/>
            <p:nvPr/>
          </p:nvSpPr>
          <p:spPr>
            <a:xfrm>
              <a:off x="3979464" y="4047436"/>
              <a:ext cx="1065204" cy="1247073"/>
            </a:xfrm>
            <a:custGeom>
              <a:rect b="b" l="l" r="r" t="t"/>
              <a:pathLst>
                <a:path extrusionOk="0" h="1247066" w="1065202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4" name="Google Shape;2294;p134"/>
            <p:cNvSpPr/>
            <p:nvPr/>
          </p:nvSpPr>
          <p:spPr>
            <a:xfrm>
              <a:off x="4127423" y="4675259"/>
              <a:ext cx="766427" cy="584566"/>
            </a:xfrm>
            <a:custGeom>
              <a:rect b="b" l="l" r="r" t="t"/>
              <a:pathLst>
                <a:path extrusionOk="0" h="584562" w="766426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5" name="Google Shape;2295;p134"/>
            <p:cNvSpPr/>
            <p:nvPr/>
          </p:nvSpPr>
          <p:spPr>
            <a:xfrm>
              <a:off x="4027138" y="3711505"/>
              <a:ext cx="974272" cy="532604"/>
            </a:xfrm>
            <a:custGeom>
              <a:rect b="b" l="l" r="r" t="t"/>
              <a:pathLst>
                <a:path extrusionOk="0" h="532601" w="97427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6" name="Google Shape;2296;p134"/>
            <p:cNvSpPr/>
            <p:nvPr/>
          </p:nvSpPr>
          <p:spPr>
            <a:xfrm>
              <a:off x="4013888" y="3698255"/>
              <a:ext cx="1000252" cy="558584"/>
            </a:xfrm>
            <a:custGeom>
              <a:rect b="b" l="l" r="r" t="t"/>
              <a:pathLst>
                <a:path extrusionOk="0" h="558582" w="1000251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7" name="Google Shape;2297;p134"/>
            <p:cNvSpPr/>
            <p:nvPr/>
          </p:nvSpPr>
          <p:spPr>
            <a:xfrm>
              <a:off x="4412690" y="4196304"/>
              <a:ext cx="194854" cy="207845"/>
            </a:xfrm>
            <a:custGeom>
              <a:rect b="b" l="l" r="r" t="t"/>
              <a:pathLst>
                <a:path extrusionOk="0" h="207844" w="19485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8" name="Google Shape;2298;p134"/>
            <p:cNvSpPr/>
            <p:nvPr/>
          </p:nvSpPr>
          <p:spPr>
            <a:xfrm>
              <a:off x="4399439" y="4183054"/>
              <a:ext cx="220835" cy="233826"/>
            </a:xfrm>
            <a:custGeom>
              <a:rect b="b" l="l" r="r" t="t"/>
              <a:pathLst>
                <a:path extrusionOk="0" h="233825" w="220834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9" name="Google Shape;2299;p134"/>
            <p:cNvSpPr/>
            <p:nvPr/>
          </p:nvSpPr>
          <p:spPr>
            <a:xfrm>
              <a:off x="3971843" y="3766665"/>
              <a:ext cx="1078194" cy="584566"/>
            </a:xfrm>
            <a:custGeom>
              <a:rect b="b" l="l" r="r" t="t"/>
              <a:pathLst>
                <a:path extrusionOk="0" h="584562" w="1078193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0" name="Google Shape;2300;p134"/>
            <p:cNvSpPr/>
            <p:nvPr/>
          </p:nvSpPr>
          <p:spPr>
            <a:xfrm>
              <a:off x="3958593" y="3753414"/>
              <a:ext cx="1104175" cy="610546"/>
            </a:xfrm>
            <a:custGeom>
              <a:rect b="b" l="l" r="r" t="t"/>
              <a:pathLst>
                <a:path extrusionOk="0" h="610543" w="110417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1" name="Google Shape;2301;p134"/>
            <p:cNvSpPr/>
            <p:nvPr/>
          </p:nvSpPr>
          <p:spPr>
            <a:xfrm>
              <a:off x="4182762" y="4002357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2" name="Google Shape;2302;p134"/>
            <p:cNvSpPr/>
            <p:nvPr/>
          </p:nvSpPr>
          <p:spPr>
            <a:xfrm>
              <a:off x="4169510" y="3989100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3" name="Google Shape;2303;p134"/>
            <p:cNvSpPr/>
            <p:nvPr/>
          </p:nvSpPr>
          <p:spPr>
            <a:xfrm>
              <a:off x="4697305" y="4002349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4" name="Google Shape;2304;p134"/>
            <p:cNvSpPr/>
            <p:nvPr/>
          </p:nvSpPr>
          <p:spPr>
            <a:xfrm>
              <a:off x="4684054" y="3989089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305" name="Google Shape;2305;p134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7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Что такое дерево</a:t>
            </a:r>
            <a:endParaRPr/>
          </a:p>
        </p:txBody>
      </p:sp>
      <p:sp>
        <p:nvSpPr>
          <p:cNvPr id="1849" name="Google Shape;1849;p79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ru-RU" sz="3000"/>
              <a:t>Связанный ацикличный граф. 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850" name="Google Shape;185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00" y="1967250"/>
            <a:ext cx="7227075" cy="5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8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</a:t>
            </a:r>
            <a:r>
              <a:rPr lang="ru-RU"/>
              <a:t>ерево</a:t>
            </a:r>
            <a:endParaRPr/>
          </a:p>
        </p:txBody>
      </p:sp>
      <p:pic>
        <p:nvPicPr>
          <p:cNvPr id="1856" name="Google Shape;185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00" y="1026475"/>
            <a:ext cx="7601801" cy="57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8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2400">
                <a:latin typeface="Roboto"/>
                <a:ea typeface="Roboto"/>
                <a:cs typeface="Roboto"/>
                <a:sym typeface="Roboto"/>
              </a:rPr>
              <a:t>Свойства дерева</a:t>
            </a:r>
            <a:endParaRPr sz="2400"/>
          </a:p>
        </p:txBody>
      </p:sp>
      <p:sp>
        <p:nvSpPr>
          <p:cNvPr id="1862" name="Google Shape;1862;p81"/>
          <p:cNvSpPr txBox="1"/>
          <p:nvPr>
            <p:ph idx="1" type="body"/>
          </p:nvPr>
        </p:nvSpPr>
        <p:spPr>
          <a:xfrm>
            <a:off x="539750" y="1089027"/>
            <a:ext cx="8064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Отсутствие циклов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Между парами вершин имеется только  один путь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Ребра</a:t>
            </a:r>
            <a:r>
              <a:rPr lang="ru-RU" sz="3000"/>
              <a:t> графа не ориентированные</a:t>
            </a:r>
            <a:endParaRPr sz="1800"/>
          </a:p>
        </p:txBody>
      </p:sp>
      <p:pic>
        <p:nvPicPr>
          <p:cNvPr id="1863" name="Google Shape;186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163" y="3384777"/>
            <a:ext cx="6151667" cy="330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