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7" r:id="rId5"/>
    <p:sldId id="276" r:id="rId6"/>
    <p:sldId id="259" r:id="rId7"/>
    <p:sldId id="260" r:id="rId8"/>
    <p:sldId id="261" r:id="rId9"/>
    <p:sldId id="262" r:id="rId10"/>
    <p:sldId id="264" r:id="rId11"/>
    <p:sldId id="265" r:id="rId12"/>
    <p:sldId id="27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08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02450-6C0D-49DE-9A8E-31F1C20E6C6A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CC010-6B34-41E4-BAC9-5E9DBABBA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495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C010-6B34-41E4-BAC9-5E9DBABBAA9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86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C70-46EC-4BEF-A2D5-F70DE79853EA}" type="datetime1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37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33B5-1788-43F2-A12E-D276620F36F2}" type="datetime1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8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BB1-FFE5-44FA-B4F8-77C81CA7A3F0}" type="datetime1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59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8169-00EB-4FA6-B843-9871CF2D67EB}" type="datetime1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3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5E0-B89E-4169-B216-3BE1A68F8370}" type="datetime1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1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419-B6E5-42B1-9206-31A9A3B535BB}" type="datetime1">
              <a:rPr lang="en-GB" smtClean="0"/>
              <a:t>10/12/2014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92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EA0F-7CC8-4DEE-AEF5-E92B207D1D7B}" type="datetime1">
              <a:rPr lang="en-GB" smtClean="0"/>
              <a:t>10/12/2014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85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B8D2-3676-43DE-BB59-4888124319B3}" type="datetime1">
              <a:rPr lang="en-GB" smtClean="0"/>
              <a:t>10/12/2014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86FD-7A55-4E47-BC2D-80B03F8B0C55}" type="datetime1">
              <a:rPr lang="en-GB" smtClean="0"/>
              <a:t>10/12/2014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6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4BB-E7D8-44BD-85BF-2DEBF7F940FB}" type="datetime1">
              <a:rPr lang="en-GB" smtClean="0"/>
              <a:t>10/12/2014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25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173B-7992-4FB7-A090-A743F71EBEFA}" type="datetime1">
              <a:rPr lang="en-GB" smtClean="0"/>
              <a:t>10/12/2014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5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0A0D9-EC0C-49B0-B3E2-183195FB8ECD}" type="datetime1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B238-8F69-49E0-88BA-A88D41BE4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08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tephencleary.com/" TargetMode="External"/><Relationship Id="rId7" Type="http://schemas.openxmlformats.org/officeDocument/2006/relationships/hyperlink" Target="http://github.com/andreycha/DotNext2014Moscow" TargetMode="External"/><Relationship Id="rId2" Type="http://schemas.openxmlformats.org/officeDocument/2006/relationships/hyperlink" Target="http://blogs.msdn.com/b/pfxtea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ndreycha.info/" TargetMode="External"/><Relationship Id="rId5" Type="http://schemas.openxmlformats.org/officeDocument/2006/relationships/hyperlink" Target="http://aka.ms/tap" TargetMode="External"/><Relationship Id="rId4" Type="http://schemas.openxmlformats.org/officeDocument/2006/relationships/hyperlink" Target="http://blogs.msdn.com/lucia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0152" y="1122363"/>
            <a:ext cx="12282152" cy="2387600"/>
          </a:xfrm>
        </p:spPr>
        <p:txBody>
          <a:bodyPr/>
          <a:lstStyle/>
          <a:p>
            <a:r>
              <a:rPr lang="en-US" dirty="0" smtClean="0"/>
              <a:t>async/await:</a:t>
            </a:r>
            <a:r>
              <a:rPr lang="ru-RU" dirty="0" smtClean="0"/>
              <a:t> собираем грабли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Андрей Часовских</a:t>
            </a:r>
            <a:endParaRPr lang="en-US" sz="2800" dirty="0" smtClean="0"/>
          </a:p>
          <a:p>
            <a:r>
              <a:rPr lang="en-US" sz="2000" dirty="0" smtClean="0"/>
              <a:t>Broadridge Financial Solutions</a:t>
            </a:r>
            <a:endParaRPr lang="ru-RU" sz="20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  <a:p>
            <a:r>
              <a:rPr lang="en-US" sz="2000" dirty="0" smtClean="0"/>
              <a:t>.NEXT 2014 Moscow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0035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42"/>
    </mc:Choice>
    <mc:Fallback xmlns="">
      <p:transition spd="slow" advTm="8764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7583"/>
            <a:ext cx="10515600" cy="3089379"/>
          </a:xfrm>
        </p:spPr>
        <p:txBody>
          <a:bodyPr>
            <a:norm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async</a:t>
            </a:r>
            <a:endParaRPr lang="ru-RU" dirty="0" smtClean="0"/>
          </a:p>
          <a:p>
            <a:pPr lvl="1"/>
            <a:r>
              <a:rPr lang="ru-RU" dirty="0" smtClean="0"/>
              <a:t>Разрешает использовать </a:t>
            </a:r>
            <a:r>
              <a:rPr lang="en-US" dirty="0" smtClean="0"/>
              <a:t>await</a:t>
            </a:r>
          </a:p>
          <a:p>
            <a:pPr lvl="1"/>
            <a:r>
              <a:rPr lang="ru-RU" dirty="0" smtClean="0"/>
              <a:t>«Передает» результат метода или исключение вверх по стеку</a:t>
            </a:r>
          </a:p>
          <a:p>
            <a:pPr lvl="1"/>
            <a:r>
              <a:rPr lang="ru-RU" dirty="0" smtClean="0"/>
              <a:t>Для такого метода компилятор генерирует стейт-машину</a:t>
            </a:r>
            <a:endParaRPr lang="en-US" dirty="0" smtClean="0"/>
          </a:p>
          <a:p>
            <a:r>
              <a:rPr lang="ru-RU" dirty="0" smtClean="0"/>
              <a:t>Ключевое слово </a:t>
            </a:r>
            <a:r>
              <a:rPr lang="en-US" dirty="0" smtClean="0"/>
              <a:t>await</a:t>
            </a:r>
            <a:endParaRPr lang="ru-RU" dirty="0" smtClean="0"/>
          </a:p>
          <a:p>
            <a:pPr lvl="1"/>
            <a:r>
              <a:rPr lang="ru-RU" dirty="0" smtClean="0"/>
              <a:t>Вставляет точку </a:t>
            </a:r>
            <a:r>
              <a:rPr lang="ru-RU" b="1" dirty="0" smtClean="0"/>
              <a:t>возможного</a:t>
            </a:r>
            <a:r>
              <a:rPr lang="ru-RU" dirty="0" smtClean="0"/>
              <a:t> прерывания/возобновления метода</a:t>
            </a:r>
            <a:endParaRPr lang="en-US" dirty="0" smtClean="0"/>
          </a:p>
          <a:p>
            <a:pPr lvl="1"/>
            <a:r>
              <a:rPr lang="ru-RU" dirty="0" smtClean="0"/>
              <a:t>Извлекает результат или исключение из таска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async/await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19" y="2227595"/>
            <a:ext cx="578358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 стрелкой 14"/>
          <p:cNvCxnSpPr/>
          <p:nvPr/>
        </p:nvCxnSpPr>
        <p:spPr>
          <a:xfrm>
            <a:off x="1223233" y="5150909"/>
            <a:ext cx="0" cy="3443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546338" y="4447302"/>
            <a:ext cx="522515" cy="52251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1223233" y="2612571"/>
            <a:ext cx="0" cy="9025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 flipV="1">
            <a:off x="546339" y="2992582"/>
            <a:ext cx="522515" cy="52251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1223233" y="3697864"/>
            <a:ext cx="0" cy="127789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77" y="3447918"/>
            <a:ext cx="4126230" cy="6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Номер слайда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10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845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984"/>
    </mc:Choice>
    <mc:Fallback xmlns="">
      <p:transition spd="slow" advTm="2469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97 0.00162 L 0.43335 -0.24977 " pathEditMode="relative" rAng="0" ptsTypes="AA">
                                      <p:cBhvr>
                                        <p:cTn id="43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10" y="-1258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86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FooAsync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M1();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BarAsync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M2();</a:t>
            </a:r>
            <a:endParaRPr lang="en-US" sz="20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GB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примерный сгенерированный код</a:t>
            </a:r>
            <a:endParaRPr lang="en-GB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FooAsync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FooAsyncStruct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sm.this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sm.builder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AsyncTaskMethodBuilder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.Create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sm.state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-1;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sm.MoveNext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sm.builder.Task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11</a:t>
            </a:fld>
            <a:endParaRPr lang="en-GB"/>
          </a:p>
        </p:txBody>
      </p:sp>
      <p:sp>
        <p:nvSpPr>
          <p:cNvPr id="6" name="Прямоугольник 5"/>
          <p:cNvSpPr/>
          <p:nvPr/>
        </p:nvSpPr>
        <p:spPr>
          <a:xfrm>
            <a:off x="5206664" y="899886"/>
            <a:ext cx="5646057" cy="5036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FooAsyncStruct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IAsyncStateMachine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AsyncTaskMethodBuilder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builder;</a:t>
            </a:r>
          </a:p>
          <a:p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SomeType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this;</a:t>
            </a:r>
          </a:p>
          <a:p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…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MoveNext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	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 </a:t>
            </a:r>
            <a:r>
              <a:rPr lang="en-US" sz="17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(state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lang="en-US" sz="17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     </a:t>
            </a:r>
            <a:r>
              <a:rPr lang="en-US" sz="17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b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     </a:t>
            </a:r>
            <a:r>
              <a:rPr lang="en-US" sz="17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7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builder.SetException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7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builder.SetResult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055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197"/>
    </mc:Choice>
    <mc:Fallback xmlns="">
      <p:transition spd="slow" advTm="1511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12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3825" y="1789999"/>
            <a:ext cx="2750734" cy="1915103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FooAsync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17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M1();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BarAsync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M2();</a:t>
            </a:r>
            <a:endParaRPr lang="en-US" sz="17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721922" y="938151"/>
            <a:ext cx="1867012" cy="1662547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063834" y="2600698"/>
            <a:ext cx="1080654" cy="475011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10096" y="501298"/>
            <a:ext cx="8277102" cy="583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примерный код того, что происходит внутри каждого состояния</a:t>
            </a:r>
            <a:endParaRPr lang="ru-RU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M1();</a:t>
            </a:r>
            <a:endParaRPr lang="ru-RU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task =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BarAsync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awaiter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task.GetAwaiter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postback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= () =&gt; { 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awaiter.GetResult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M2();</a:t>
            </a:r>
          </a:p>
          <a:p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awaiter.IsCompleted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postback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ru-RU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SynchronizationContext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.Current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if (context ==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context =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SynchronizationContext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contextCopy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context.CreateCopy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awaiter.OnCompleted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contextCopy.Post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postback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20903" y="4417624"/>
            <a:ext cx="1754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rgbClr val="FF0000"/>
                </a:solidFill>
              </a:rPr>
              <a:t>Контекст </a:t>
            </a:r>
          </a:p>
          <a:p>
            <a:r>
              <a:rPr lang="ru-RU" sz="2200" dirty="0" smtClean="0">
                <a:solidFill>
                  <a:srgbClr val="FF0000"/>
                </a:solidFill>
              </a:rPr>
              <a:t>пула потоков</a:t>
            </a:r>
            <a:endParaRPr lang="ru-RU" sz="2200" dirty="0">
              <a:solidFill>
                <a:srgbClr val="FF0000"/>
              </a:solidFill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9345890" y="4818820"/>
            <a:ext cx="498764" cy="24938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080172" y="3441762"/>
            <a:ext cx="1350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rgbClr val="FF0000"/>
                </a:solidFill>
              </a:rPr>
              <a:t>Захват</a:t>
            </a:r>
          </a:p>
          <a:p>
            <a:r>
              <a:rPr lang="ru-RU" sz="2200" dirty="0" smtClean="0">
                <a:solidFill>
                  <a:srgbClr val="FF0000"/>
                </a:solidFill>
              </a:rPr>
              <a:t>контекста</a:t>
            </a:r>
            <a:endParaRPr lang="ru-RU" sz="2200" dirty="0">
              <a:solidFill>
                <a:srgbClr val="FF0000"/>
              </a:solidFill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9488384" y="4092446"/>
            <a:ext cx="615539" cy="3251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51418" y="3662956"/>
            <a:ext cx="3205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rgbClr val="FF0000"/>
                </a:solidFill>
              </a:rPr>
              <a:t>Синхронное выполнение</a:t>
            </a:r>
            <a:endParaRPr lang="ru-RU" sz="2200" dirty="0">
              <a:solidFill>
                <a:srgbClr val="FF0000"/>
              </a:solidFill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 flipH="1" flipV="1">
            <a:off x="5533901" y="3764478"/>
            <a:ext cx="617517" cy="1139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3375184" y="560673"/>
            <a:ext cx="0" cy="5673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0511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828"/>
    </mc:Choice>
    <mc:Fallback xmlns="">
      <p:transition spd="slow" advTm="1428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Заблуждения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 </a:t>
            </a:r>
            <a:r>
              <a:rPr lang="ru-RU" dirty="0"/>
              <a:t>методы </a:t>
            </a:r>
            <a:r>
              <a:rPr lang="ru-RU" dirty="0" smtClean="0"/>
              <a:t>выполняются в </a:t>
            </a:r>
            <a:r>
              <a:rPr lang="ru-RU" dirty="0"/>
              <a:t>другом </a:t>
            </a:r>
            <a:r>
              <a:rPr lang="ru-RU" dirty="0" smtClean="0"/>
              <a:t>потоке</a:t>
            </a:r>
            <a:endParaRPr lang="ru-RU" dirty="0" smtClean="0">
              <a:solidFill>
                <a:schemeClr val="accent6"/>
              </a:solidFill>
            </a:endParaRPr>
          </a:p>
          <a:p>
            <a:r>
              <a:rPr lang="ru-RU" dirty="0" smtClean="0"/>
              <a:t>С </a:t>
            </a:r>
            <a:r>
              <a:rPr lang="ru-RU" dirty="0"/>
              <a:t>помощью </a:t>
            </a:r>
            <a:r>
              <a:rPr lang="en-US" dirty="0"/>
              <a:t>await </a:t>
            </a:r>
            <a:r>
              <a:rPr lang="ru-RU" dirty="0"/>
              <a:t>метод </a:t>
            </a:r>
            <a:r>
              <a:rPr lang="ru-RU" dirty="0" smtClean="0"/>
              <a:t>выполняется в </a:t>
            </a:r>
            <a:r>
              <a:rPr lang="ru-RU" dirty="0"/>
              <a:t>другом </a:t>
            </a:r>
            <a:r>
              <a:rPr lang="ru-RU" dirty="0" smtClean="0"/>
              <a:t>потоке</a:t>
            </a:r>
          </a:p>
          <a:p>
            <a:pPr lvl="1"/>
            <a:r>
              <a:rPr lang="en-US" dirty="0" smtClean="0"/>
              <a:t>await </a:t>
            </a:r>
            <a:r>
              <a:rPr lang="ru-RU" dirty="0" smtClean="0"/>
              <a:t>вообще не запускает методы</a:t>
            </a:r>
          </a:p>
          <a:p>
            <a:r>
              <a:rPr lang="ru-RU" dirty="0" smtClean="0"/>
              <a:t>Продолжение </a:t>
            </a:r>
            <a:r>
              <a:rPr lang="ru-RU" dirty="0"/>
              <a:t>метода выполняется в другом </a:t>
            </a:r>
            <a:r>
              <a:rPr lang="ru-RU" dirty="0" smtClean="0"/>
              <a:t>потоке</a:t>
            </a:r>
          </a:p>
          <a:p>
            <a:pPr lvl="1"/>
            <a:r>
              <a:rPr lang="ru-RU" dirty="0" smtClean="0"/>
              <a:t>Не всегда: ожидаемый объект уже завершен или </a:t>
            </a:r>
            <a:r>
              <a:rPr lang="ru-RU" dirty="0" smtClean="0"/>
              <a:t>был захвачен </a:t>
            </a:r>
            <a:r>
              <a:rPr lang="ru-RU" dirty="0" smtClean="0"/>
              <a:t>однопоточный контекст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38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979"/>
    </mc:Choice>
    <mc:Fallback xmlns="">
      <p:transition spd="slow" advTm="11197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800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+mn-lt"/>
              </a:rPr>
              <a:t>«</a:t>
            </a:r>
            <a:r>
              <a:rPr lang="en-US" sz="2800" dirty="0">
                <a:latin typeface="+mn-lt"/>
              </a:rPr>
              <a:t>async</a:t>
            </a:r>
            <a:r>
              <a:rPr lang="ru-RU" sz="2800" dirty="0">
                <a:latin typeface="+mn-lt"/>
              </a:rPr>
              <a:t>/</a:t>
            </a:r>
            <a:r>
              <a:rPr lang="en-US" sz="2800" dirty="0">
                <a:latin typeface="+mn-lt"/>
              </a:rPr>
              <a:t>await</a:t>
            </a:r>
            <a:r>
              <a:rPr lang="ru-RU" sz="2800" b="1" dirty="0">
                <a:latin typeface="+mn-lt"/>
              </a:rPr>
              <a:t> позволяет использовать</a:t>
            </a:r>
            <a:r>
              <a:rPr lang="ru-RU" sz="2800" dirty="0">
                <a:latin typeface="+mn-lt"/>
              </a:rPr>
              <a:t> </a:t>
            </a:r>
            <a:r>
              <a:rPr lang="ru-RU" sz="2800" b="1" dirty="0">
                <a:latin typeface="+mn-lt"/>
              </a:rPr>
              <a:t>модель синхронного программирования</a:t>
            </a:r>
            <a:r>
              <a:rPr lang="ru-RU" sz="2800" dirty="0">
                <a:latin typeface="+mn-lt"/>
              </a:rPr>
              <a:t> для написания кода, выполняющего операции ввода-вывода без блокировки </a:t>
            </a:r>
            <a:r>
              <a:rPr lang="ru-RU" sz="2800" dirty="0" smtClean="0">
                <a:latin typeface="+mn-lt"/>
              </a:rPr>
              <a:t>потоков.</a:t>
            </a:r>
            <a:br>
              <a:rPr lang="ru-RU" sz="2800" dirty="0" smtClean="0">
                <a:latin typeface="+mn-lt"/>
              </a:rPr>
            </a:br>
            <a:r>
              <a:rPr lang="ru-RU" sz="2800" dirty="0" smtClean="0">
                <a:latin typeface="+mn-lt"/>
              </a:rPr>
              <a:t>И </a:t>
            </a:r>
            <a:r>
              <a:rPr lang="ru-RU" sz="2800" dirty="0">
                <a:latin typeface="+mn-lt"/>
              </a:rPr>
              <a:t>т.о. создавать более отзывчивое и масштабируемое программное обеспечение</a:t>
            </a:r>
            <a:r>
              <a:rPr lang="ru-RU" sz="2800" dirty="0" smtClean="0">
                <a:latin typeface="+mn-lt"/>
              </a:rPr>
              <a:t>.»</a:t>
            </a:r>
            <a:r>
              <a:rPr lang="ru-RU" sz="3200" dirty="0" smtClean="0">
                <a:latin typeface="+mn-lt"/>
              </a:rPr>
              <a:t/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/>
            </a:r>
            <a:br>
              <a:rPr lang="ru-RU" sz="3200" dirty="0" smtClean="0">
                <a:latin typeface="+mn-lt"/>
              </a:rPr>
            </a:br>
            <a:r>
              <a:rPr lang="ru-RU" sz="2000" dirty="0" smtClean="0">
                <a:latin typeface="+mn-lt"/>
              </a:rPr>
              <a:t>Джеффри </a:t>
            </a:r>
            <a:r>
              <a:rPr lang="ru-RU" sz="2000" dirty="0">
                <a:latin typeface="+mn-lt"/>
              </a:rPr>
              <a:t>Рихтер</a:t>
            </a:r>
            <a:endParaRPr lang="en-GB" sz="2000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26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07"/>
    </mc:Choice>
    <mc:Fallback xmlns="">
      <p:transition spd="slow" advTm="2280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void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Исключения выбрасываются в вызывающий контекст</a:t>
            </a:r>
          </a:p>
          <a:p>
            <a:pPr lvl="1"/>
            <a:r>
              <a:rPr lang="ru-RU" dirty="0"/>
              <a:t>Могут завершить </a:t>
            </a:r>
            <a:r>
              <a:rPr lang="ru-RU" dirty="0" smtClean="0"/>
              <a:t>процесс</a:t>
            </a:r>
          </a:p>
          <a:p>
            <a:r>
              <a:rPr lang="ru-RU" dirty="0" smtClean="0"/>
              <a:t>Не узнаем об окончании операции</a:t>
            </a:r>
          </a:p>
          <a:p>
            <a:r>
              <a:rPr lang="ru-RU" dirty="0" smtClean="0"/>
              <a:t>Только для обработчиков событий и подобных штук</a:t>
            </a:r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90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412"/>
    </mc:Choice>
    <mc:Fallback xmlns="">
      <p:transition spd="slow" advTm="12641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Асинхронные лямбды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</a:t>
            </a:r>
            <a:r>
              <a:rPr lang="en-US" dirty="0" smtClean="0"/>
              <a:t>Action </a:t>
            </a:r>
            <a:r>
              <a:rPr lang="ru-RU" dirty="0" smtClean="0"/>
              <a:t>или </a:t>
            </a:r>
            <a:r>
              <a:rPr lang="en-US" dirty="0" smtClean="0"/>
              <a:t>Func&lt;Task&gt;?</a:t>
            </a:r>
          </a:p>
          <a:p>
            <a:r>
              <a:rPr lang="en-US" dirty="0" smtClean="0"/>
              <a:t>Action == async void</a:t>
            </a:r>
            <a:endParaRPr lang="ru-RU" dirty="0" smtClean="0"/>
          </a:p>
          <a:p>
            <a:r>
              <a:rPr lang="ru-RU" dirty="0" smtClean="0"/>
              <a:t>Проверять тип делегата!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00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t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(() =&gt; t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FooAsync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t;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16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913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91"/>
    </mc:Choice>
    <mc:Fallback xmlns="">
      <p:transition spd="slow" advTm="696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Таск</a:t>
            </a:r>
            <a:r>
              <a:rPr lang="ru-RU" dirty="0" smtClean="0"/>
              <a:t>, которого не ждут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узнаем об исключениях или узнаем слишком поздно</a:t>
            </a:r>
          </a:p>
          <a:p>
            <a:pPr lvl="1"/>
            <a:r>
              <a:rPr lang="ru-RU" dirty="0"/>
              <a:t>Могут завершить процесс</a:t>
            </a:r>
            <a:endParaRPr lang="en-GB" dirty="0"/>
          </a:p>
          <a:p>
            <a:pPr lvl="1"/>
            <a:r>
              <a:rPr lang="en-US" dirty="0" err="1" smtClean="0"/>
              <a:t>TaskScheduler.UnobservedTaskException</a:t>
            </a:r>
            <a:endParaRPr lang="ru-RU" dirty="0" smtClean="0"/>
          </a:p>
          <a:p>
            <a:r>
              <a:rPr lang="ru-RU" dirty="0" smtClean="0"/>
              <a:t>Не узнаем об окончании операции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65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64"/>
    </mc:Choice>
    <mc:Fallback xmlns="">
      <p:transition spd="slow" advTm="5626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Блокировка таска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Блокируем текущий поток</a:t>
            </a:r>
          </a:p>
          <a:p>
            <a:r>
              <a:rPr lang="ru-RU" dirty="0" smtClean="0"/>
              <a:t>Возможен дедлок</a:t>
            </a:r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42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49"/>
    </mc:Choice>
    <mc:Fallback xmlns="">
      <p:transition spd="slow" advTm="4744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 smtClean="0"/>
              <a:t>Task.ConfigureAwait</a:t>
            </a:r>
            <a:r>
              <a:rPr lang="ru-RU" dirty="0"/>
              <a:t>(</a:t>
            </a:r>
            <a:r>
              <a:rPr lang="en-US" dirty="0"/>
              <a:t>false</a:t>
            </a:r>
            <a:r>
              <a:rPr lang="ru-RU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захватываем текущий контекст</a:t>
            </a:r>
          </a:p>
          <a:p>
            <a:pPr lvl="1"/>
            <a:r>
              <a:rPr lang="ru-RU" dirty="0" smtClean="0"/>
              <a:t>Минимизируем переключения между потоками</a:t>
            </a:r>
          </a:p>
          <a:p>
            <a:r>
              <a:rPr lang="ru-RU" dirty="0" smtClean="0"/>
              <a:t>Для библиотечных вызовов</a:t>
            </a:r>
          </a:p>
          <a:p>
            <a:r>
              <a:rPr lang="ru-RU" dirty="0" smtClean="0"/>
              <a:t>Захват контекста – для вызовов верхнего уровня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10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95"/>
    </mc:Choice>
    <mc:Fallback xmlns="">
      <p:transition spd="slow" advTm="6029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04" y="657638"/>
            <a:ext cx="6992680" cy="553560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4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147"/>
    </mc:Choice>
    <mc:Fallback xmlns="">
      <p:transition spd="slow" advTm="12514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all the 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Нежелательно смешивать синхронный и асинхронный код</a:t>
            </a:r>
            <a:endParaRPr lang="en-US" dirty="0" smtClean="0"/>
          </a:p>
          <a:p>
            <a:r>
              <a:rPr lang="en-US" dirty="0"/>
              <a:t>async/await</a:t>
            </a:r>
            <a:r>
              <a:rPr lang="ru-RU" dirty="0"/>
              <a:t> стремится распространяться по коду</a:t>
            </a:r>
            <a:endParaRPr lang="ru-RU" dirty="0" smtClean="0"/>
          </a:p>
          <a:p>
            <a:r>
              <a:rPr lang="ru-RU" dirty="0" smtClean="0"/>
              <a:t>Избавляемся от простых ошибок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20</a:t>
            </a:fld>
            <a:endParaRPr lang="en-GB"/>
          </a:p>
        </p:txBody>
      </p:sp>
      <p:pic>
        <p:nvPicPr>
          <p:cNvPr id="1026" name="Picture 2" descr="http://rksmb.org/images/lenta/i2229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436" y="2933857"/>
            <a:ext cx="4426239" cy="352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33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52"/>
    </mc:Choice>
    <mc:Fallback xmlns="">
      <p:transition spd="slow" advTm="12715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Pfx</a:t>
            </a:r>
            <a:r>
              <a:rPr lang="en-US" dirty="0" smtClean="0"/>
              <a:t> Team </a:t>
            </a:r>
            <a:r>
              <a:rPr lang="en-US" u="sng" dirty="0" smtClean="0">
                <a:hlinkClick r:id="rId2"/>
              </a:rPr>
              <a:t>http://blogs.msdn.com/b/pfxteam/</a:t>
            </a:r>
            <a:endParaRPr lang="en-GB" dirty="0" smtClean="0"/>
          </a:p>
          <a:p>
            <a:r>
              <a:rPr lang="en-US" dirty="0" smtClean="0"/>
              <a:t>Stephen Cleary </a:t>
            </a:r>
            <a:r>
              <a:rPr lang="en-US" u="sng" dirty="0" smtClean="0">
                <a:hlinkClick r:id="rId3"/>
              </a:rPr>
              <a:t>http://blog.stephencleary.com/</a:t>
            </a:r>
            <a:endParaRPr lang="en-GB" dirty="0" smtClean="0"/>
          </a:p>
          <a:p>
            <a:r>
              <a:rPr lang="en-US" dirty="0" smtClean="0"/>
              <a:t>Lucian </a:t>
            </a:r>
            <a:r>
              <a:rPr lang="en-US" dirty="0" err="1" smtClean="0"/>
              <a:t>Wischik</a:t>
            </a:r>
            <a:r>
              <a:rPr lang="en-US" dirty="0" smtClean="0"/>
              <a:t> </a:t>
            </a:r>
            <a:r>
              <a:rPr lang="en-US" u="sng" dirty="0" smtClean="0">
                <a:hlinkClick r:id="rId4"/>
              </a:rPr>
              <a:t>http://blogs.msdn.com/lucian</a:t>
            </a:r>
            <a:endParaRPr lang="en-GB" dirty="0" smtClean="0"/>
          </a:p>
          <a:p>
            <a:r>
              <a:rPr lang="en-US" dirty="0" smtClean="0"/>
              <a:t>TAP </a:t>
            </a:r>
            <a:r>
              <a:rPr lang="en-US" u="sng" dirty="0" smtClean="0">
                <a:hlinkClick r:id="rId5"/>
              </a:rPr>
              <a:t>http://aka.ms/tap</a:t>
            </a:r>
            <a:endParaRPr lang="en-GB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http://andreycha.info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7"/>
              </a:rPr>
              <a:t>http://github.com/andreycha/DotNext2014Moscow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82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92"/>
    </mc:Choice>
    <mc:Fallback xmlns="">
      <p:transition spd="slow" advTm="5549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Асинхронное программирование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Управление получаем сразу после вызова операции</a:t>
            </a:r>
          </a:p>
          <a:p>
            <a:r>
              <a:rPr lang="ru-RU" dirty="0" smtClean="0"/>
              <a:t>Об окончании операции нас уведомляет </a:t>
            </a:r>
            <a:r>
              <a:rPr lang="ru-RU" dirty="0" err="1" smtClean="0"/>
              <a:t>коллбэк</a:t>
            </a:r>
            <a:endParaRPr lang="ru-RU" dirty="0" smtClean="0"/>
          </a:p>
          <a:p>
            <a:r>
              <a:rPr lang="ru-RU" dirty="0" smtClean="0"/>
              <a:t>Преимущества</a:t>
            </a:r>
          </a:p>
          <a:p>
            <a:pPr lvl="1"/>
            <a:r>
              <a:rPr lang="ru-RU" dirty="0" smtClean="0"/>
              <a:t>Отзывчивость</a:t>
            </a:r>
          </a:p>
          <a:p>
            <a:pPr lvl="1"/>
            <a:r>
              <a:rPr lang="ru-RU" dirty="0" smtClean="0"/>
              <a:t>Масштабируемость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08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1"/>
    </mc:Choice>
    <mc:Fallback xmlns="">
      <p:transition spd="slow" advTm="3437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Асинхронное </a:t>
            </a:r>
            <a:r>
              <a:rPr lang="ru-RU" dirty="0" smtClean="0"/>
              <a:t>программирование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/>
              <a:t>Programming Model (</a:t>
            </a:r>
            <a:r>
              <a:rPr lang="en-US" dirty="0" err="1"/>
              <a:t>BeginXxx</a:t>
            </a:r>
            <a:r>
              <a:rPr lang="en-US" dirty="0"/>
              <a:t>/</a:t>
            </a:r>
            <a:r>
              <a:rPr lang="en-US" dirty="0" err="1"/>
              <a:t>EndXxx</a:t>
            </a:r>
            <a:r>
              <a:rPr lang="en-US" dirty="0"/>
              <a:t>)</a:t>
            </a:r>
          </a:p>
          <a:p>
            <a:r>
              <a:rPr lang="en-US" dirty="0"/>
              <a:t>Event-based Asynchronous Programming (</a:t>
            </a:r>
            <a:r>
              <a:rPr lang="en-US" dirty="0" err="1"/>
              <a:t>XxxAsync</a:t>
            </a:r>
            <a:r>
              <a:rPr lang="en-US" dirty="0"/>
              <a:t>(), </a:t>
            </a:r>
            <a:r>
              <a:rPr lang="en-US" dirty="0" err="1"/>
              <a:t>XxxCompleted</a:t>
            </a:r>
            <a:r>
              <a:rPr lang="en-US" dirty="0"/>
              <a:t>)</a:t>
            </a:r>
          </a:p>
          <a:p>
            <a:r>
              <a:rPr lang="en-US" dirty="0"/>
              <a:t>Task-based Asynchronous Programming (async/await, Task/Task&lt;T</a:t>
            </a:r>
            <a:r>
              <a:rPr lang="en-US" dirty="0" smtClean="0"/>
              <a:t>&gt;)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9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76"/>
    </mc:Choice>
    <mc:Fallback xmlns="">
      <p:transition spd="slow" advTm="12667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pPr algn="ctr"/>
            <a:r>
              <a:rPr lang="ru-RU" dirty="0"/>
              <a:t>Асинхронность != </a:t>
            </a:r>
            <a:r>
              <a:rPr lang="ru-RU" dirty="0" smtClean="0"/>
              <a:t>многопоточность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66"/>
    </mc:Choice>
    <mc:Fallback xmlns="">
      <p:transition spd="slow" advTm="2546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Синхронный ввод-вывод</a:t>
            </a:r>
            <a:endParaRPr lang="en-GB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50025" y="1995041"/>
            <a:ext cx="4453247" cy="87878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var</a:t>
            </a:r>
            <a:r>
              <a:rPr lang="en-US" sz="2400" dirty="0" smtClean="0">
                <a:solidFill>
                  <a:schemeClr val="tx1"/>
                </a:solidFill>
              </a:rPr>
              <a:t> stream = new </a:t>
            </a:r>
            <a:r>
              <a:rPr lang="en-US" sz="2400" dirty="0" err="1" smtClean="0">
                <a:solidFill>
                  <a:schemeClr val="tx1"/>
                </a:solidFill>
              </a:rPr>
              <a:t>FileStream</a:t>
            </a:r>
            <a:r>
              <a:rPr lang="en-US" sz="2400" dirty="0" smtClean="0">
                <a:solidFill>
                  <a:schemeClr val="tx1"/>
                </a:solidFill>
              </a:rPr>
              <a:t>(…);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bytes = </a:t>
            </a:r>
            <a:r>
              <a:rPr lang="en-US" sz="2400" dirty="0" err="1" smtClean="0">
                <a:solidFill>
                  <a:schemeClr val="tx1"/>
                </a:solidFill>
              </a:rPr>
              <a:t>stream.Read</a:t>
            </a:r>
            <a:r>
              <a:rPr lang="en-US" sz="2400" dirty="0" smtClean="0">
                <a:solidFill>
                  <a:schemeClr val="tx1"/>
                </a:solidFill>
              </a:rPr>
              <a:t>(…);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3173" y="3562588"/>
            <a:ext cx="2766949" cy="49877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WinAPI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ReadFile</a:t>
            </a:r>
            <a:r>
              <a:rPr lang="en-US" sz="2400" dirty="0" smtClean="0">
                <a:solidFill>
                  <a:schemeClr val="tx1"/>
                </a:solidFill>
              </a:rPr>
              <a:t>(…)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30976" y="4756034"/>
            <a:ext cx="3491344" cy="80161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 smtClean="0">
                <a:solidFill>
                  <a:schemeClr val="tx1"/>
                </a:solidFill>
              </a:rPr>
              <a:t>Диспетчер ввода-вывода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176648" y="2873824"/>
            <a:ext cx="0" cy="6768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176648" y="4061366"/>
            <a:ext cx="0" cy="6768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7" idx="3"/>
            <a:endCxn id="23" idx="1"/>
          </p:cNvCxnSpPr>
          <p:nvPr/>
        </p:nvCxnSpPr>
        <p:spPr>
          <a:xfrm>
            <a:off x="4922320" y="5156843"/>
            <a:ext cx="26066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52925" y="4708534"/>
            <a:ext cx="1545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Блокирует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поток</a:t>
            </a:r>
            <a:endParaRPr lang="ru-RU" sz="2400" dirty="0">
              <a:solidFill>
                <a:srgbClr val="FF0000"/>
              </a:solidFill>
            </a:endParaRPr>
          </a:p>
        </p:txBody>
      </p:sp>
      <p:grpSp>
        <p:nvGrpSpPr>
          <p:cNvPr id="38" name="Группа 37"/>
          <p:cNvGrpSpPr/>
          <p:nvPr/>
        </p:nvGrpSpPr>
        <p:grpSpPr>
          <a:xfrm>
            <a:off x="7528955" y="4408697"/>
            <a:ext cx="3621975" cy="1496292"/>
            <a:chOff x="7528955" y="4408697"/>
            <a:chExt cx="3621975" cy="1496292"/>
          </a:xfrm>
        </p:grpSpPr>
        <p:grpSp>
          <p:nvGrpSpPr>
            <p:cNvPr id="21" name="Группа 20"/>
            <p:cNvGrpSpPr/>
            <p:nvPr/>
          </p:nvGrpSpPr>
          <p:grpSpPr>
            <a:xfrm>
              <a:off x="7528955" y="4408697"/>
              <a:ext cx="3621975" cy="1496292"/>
              <a:chOff x="7528955" y="4892634"/>
              <a:chExt cx="3621975" cy="1496292"/>
            </a:xfrm>
          </p:grpSpPr>
          <p:sp>
            <p:nvSpPr>
              <p:cNvPr id="23" name="Прямоугольник 22"/>
              <p:cNvSpPr/>
              <p:nvPr/>
            </p:nvSpPr>
            <p:spPr>
              <a:xfrm>
                <a:off x="7528955" y="4892634"/>
                <a:ext cx="1413164" cy="149629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dirty="0" smtClean="0">
                    <a:solidFill>
                      <a:schemeClr val="tx1"/>
                    </a:solidFill>
                  </a:rPr>
                  <a:t>Очередь</a:t>
                </a:r>
              </a:p>
              <a:p>
                <a:pPr algn="ctr"/>
                <a:r>
                  <a:rPr lang="ru-RU" sz="2400" dirty="0" smtClean="0">
                    <a:solidFill>
                      <a:schemeClr val="tx1"/>
                    </a:solidFill>
                  </a:rPr>
                  <a:t>пакетов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8942119" y="4892634"/>
                <a:ext cx="2208811" cy="149629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2" name="Picture 2" descr="C:\Users\Andrey\AppData\Local\Microsoft\Windows\INetCache\IE\XRQ4WGON\MC90039844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8822" y="4476758"/>
              <a:ext cx="1295400" cy="1360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Номер слайда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6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568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74"/>
    </mc:Choice>
    <mc:Fallback xmlns="">
      <p:transition spd="slow" advTm="597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Группа 61"/>
          <p:cNvGrpSpPr/>
          <p:nvPr/>
        </p:nvGrpSpPr>
        <p:grpSpPr>
          <a:xfrm>
            <a:off x="4631377" y="2099754"/>
            <a:ext cx="6578928" cy="2137560"/>
            <a:chOff x="4631377" y="2099754"/>
            <a:chExt cx="6578928" cy="213756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4631377" y="2099754"/>
              <a:ext cx="6578928" cy="213756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720841" y="2099754"/>
              <a:ext cx="24894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/>
                <a:t>Сервер в вакууме</a:t>
              </a:r>
              <a:endParaRPr lang="ru-RU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Синхронный ввод-вывод</a:t>
            </a:r>
            <a:r>
              <a:rPr lang="en-US" dirty="0" smtClean="0"/>
              <a:t>: </a:t>
            </a:r>
            <a:r>
              <a:rPr lang="ru-RU" dirty="0" smtClean="0"/>
              <a:t>пример</a:t>
            </a:r>
            <a:endParaRPr lang="en-GB" dirty="0"/>
          </a:p>
        </p:txBody>
      </p:sp>
      <p:sp>
        <p:nvSpPr>
          <p:cNvPr id="9" name="Блок-схема: магнитный диск 8"/>
          <p:cNvSpPr/>
          <p:nvPr/>
        </p:nvSpPr>
        <p:spPr>
          <a:xfrm>
            <a:off x="6902531" y="5476958"/>
            <a:ext cx="2036619" cy="756201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Жесткий диск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6" name="Номер слайда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7</a:t>
            </a:fld>
            <a:endParaRPr lang="en-GB"/>
          </a:p>
        </p:txBody>
      </p:sp>
      <p:sp>
        <p:nvSpPr>
          <p:cNvPr id="27" name="laptop"/>
          <p:cNvSpPr>
            <a:spLocks noEditPoints="1" noChangeArrowheads="1"/>
          </p:cNvSpPr>
          <p:nvPr/>
        </p:nvSpPr>
        <p:spPr bwMode="auto">
          <a:xfrm>
            <a:off x="984568" y="1955801"/>
            <a:ext cx="1453832" cy="1061719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" name="laptop"/>
          <p:cNvSpPr>
            <a:spLocks noEditPoints="1" noChangeArrowheads="1"/>
          </p:cNvSpPr>
          <p:nvPr/>
        </p:nvSpPr>
        <p:spPr bwMode="auto">
          <a:xfrm>
            <a:off x="999808" y="3388361"/>
            <a:ext cx="1453832" cy="1061719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34" name="Прямая со стрелкой 33"/>
          <p:cNvCxnSpPr/>
          <p:nvPr/>
        </p:nvCxnSpPr>
        <p:spPr>
          <a:xfrm flipV="1">
            <a:off x="2636520" y="3388361"/>
            <a:ext cx="1994857" cy="53085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2636520" y="2486660"/>
            <a:ext cx="1994857" cy="3882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/>
          <p:nvPr/>
        </p:nvCxnSpPr>
        <p:spPr>
          <a:xfrm>
            <a:off x="4631377" y="3388361"/>
            <a:ext cx="3080063" cy="2088598"/>
          </a:xfrm>
          <a:prstGeom prst="bentConnector3">
            <a:avLst>
              <a:gd name="adj1" fmla="val 9997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нак запрета 44"/>
          <p:cNvSpPr/>
          <p:nvPr/>
        </p:nvSpPr>
        <p:spPr>
          <a:xfrm>
            <a:off x="7086600" y="4635859"/>
            <a:ext cx="457200" cy="4572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6" name="Соединительная линия уступом 45"/>
          <p:cNvCxnSpPr/>
          <p:nvPr/>
        </p:nvCxnSpPr>
        <p:spPr>
          <a:xfrm>
            <a:off x="4631377" y="2874921"/>
            <a:ext cx="3476303" cy="2602037"/>
          </a:xfrm>
          <a:prstGeom prst="bentConnector3">
            <a:avLst>
              <a:gd name="adj1" fmla="val 9997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нак запрета 50"/>
          <p:cNvSpPr/>
          <p:nvPr/>
        </p:nvSpPr>
        <p:spPr>
          <a:xfrm>
            <a:off x="8260080" y="4635859"/>
            <a:ext cx="457200" cy="4572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4631377" y="2874921"/>
            <a:ext cx="532014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4631376" y="3388361"/>
            <a:ext cx="532014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595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996"/>
    </mc:Choice>
    <mc:Fallback xmlns="">
      <p:transition spd="slow" advTm="889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45" grpId="0" animBg="1"/>
      <p:bldP spid="45" grpId="1" animBg="1"/>
      <p:bldP spid="51" grpId="0" animBg="1"/>
      <p:bldP spid="5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Асинхронный ввод-вывод</a:t>
            </a:r>
            <a:endParaRPr lang="en-GB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950025" y="1995041"/>
            <a:ext cx="7630096" cy="87878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var</a:t>
            </a:r>
            <a:r>
              <a:rPr lang="en-US" sz="2400" dirty="0" smtClean="0">
                <a:solidFill>
                  <a:schemeClr val="tx1"/>
                </a:solidFill>
              </a:rPr>
              <a:t> stream = new </a:t>
            </a:r>
            <a:r>
              <a:rPr lang="en-US" sz="2400" dirty="0" err="1" smtClean="0">
                <a:solidFill>
                  <a:schemeClr val="tx1"/>
                </a:solidFill>
              </a:rPr>
              <a:t>FileStream</a:t>
            </a:r>
            <a:r>
              <a:rPr lang="en-US" sz="2400" dirty="0" smtClean="0">
                <a:solidFill>
                  <a:schemeClr val="tx1"/>
                </a:solidFill>
              </a:rPr>
              <a:t>(…, </a:t>
            </a:r>
            <a:r>
              <a:rPr lang="en-US" sz="2400" dirty="0" err="1" smtClean="0">
                <a:solidFill>
                  <a:schemeClr val="tx1"/>
                </a:solidFill>
              </a:rPr>
              <a:t>FileOptions.Asynchronous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bytes = await </a:t>
            </a:r>
            <a:r>
              <a:rPr lang="en-US" sz="2400" dirty="0" err="1" smtClean="0">
                <a:solidFill>
                  <a:schemeClr val="tx1"/>
                </a:solidFill>
              </a:rPr>
              <a:t>stream.ReadAsync</a:t>
            </a:r>
            <a:r>
              <a:rPr lang="en-US" sz="2400" dirty="0" smtClean="0">
                <a:solidFill>
                  <a:schemeClr val="tx1"/>
                </a:solidFill>
              </a:rPr>
              <a:t>(…);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793182" y="3574715"/>
            <a:ext cx="2766949" cy="49877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WinAPI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ReadFile</a:t>
            </a:r>
            <a:r>
              <a:rPr lang="en-US" sz="2400" dirty="0" smtClean="0">
                <a:solidFill>
                  <a:schemeClr val="tx1"/>
                </a:solidFill>
              </a:rPr>
              <a:t>(…)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430985" y="4756034"/>
            <a:ext cx="3491344" cy="80161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 smtClean="0">
                <a:solidFill>
                  <a:schemeClr val="tx1"/>
                </a:solidFill>
              </a:rPr>
              <a:t>Диспетчер ввода-вывода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3176657" y="2885687"/>
            <a:ext cx="0" cy="6768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3176657" y="4061366"/>
            <a:ext cx="0" cy="6768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3" idx="3"/>
            <a:endCxn id="39" idx="1"/>
          </p:cNvCxnSpPr>
          <p:nvPr/>
        </p:nvCxnSpPr>
        <p:spPr>
          <a:xfrm>
            <a:off x="4922329" y="5156843"/>
            <a:ext cx="260662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50851" y="4097539"/>
            <a:ext cx="1749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6"/>
                </a:solidFill>
              </a:rPr>
              <a:t>Возвращает</a:t>
            </a:r>
          </a:p>
          <a:p>
            <a:pPr algn="ctr"/>
            <a:r>
              <a:rPr lang="ru-RU" sz="2400" dirty="0" smtClean="0">
                <a:solidFill>
                  <a:schemeClr val="accent6"/>
                </a:solidFill>
              </a:rPr>
              <a:t>управление</a:t>
            </a:r>
            <a:endParaRPr lang="ru-RU" sz="2400" dirty="0">
              <a:solidFill>
                <a:schemeClr val="accent6"/>
              </a:solidFill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7528955" y="4408697"/>
            <a:ext cx="3621975" cy="1496292"/>
            <a:chOff x="7528955" y="4408697"/>
            <a:chExt cx="3621975" cy="1496292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7528955" y="4408697"/>
              <a:ext cx="3621975" cy="1496292"/>
              <a:chOff x="7528955" y="4892634"/>
              <a:chExt cx="3621975" cy="1496292"/>
            </a:xfrm>
          </p:grpSpPr>
          <p:sp>
            <p:nvSpPr>
              <p:cNvPr id="39" name="Прямоугольник 38"/>
              <p:cNvSpPr/>
              <p:nvPr/>
            </p:nvSpPr>
            <p:spPr>
              <a:xfrm>
                <a:off x="7528955" y="4892634"/>
                <a:ext cx="1413164" cy="149629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dirty="0" smtClean="0">
                    <a:solidFill>
                      <a:schemeClr val="tx1"/>
                    </a:solidFill>
                  </a:rPr>
                  <a:t>Очередь</a:t>
                </a:r>
              </a:p>
              <a:p>
                <a:pPr algn="ctr"/>
                <a:r>
                  <a:rPr lang="ru-RU" sz="2400" dirty="0" smtClean="0">
                    <a:solidFill>
                      <a:schemeClr val="tx1"/>
                    </a:solidFill>
                  </a:rPr>
                  <a:t>пакетов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Прямоугольник 39"/>
              <p:cNvSpPr/>
              <p:nvPr/>
            </p:nvSpPr>
            <p:spPr>
              <a:xfrm>
                <a:off x="8942119" y="4892634"/>
                <a:ext cx="2208811" cy="149629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1" name="Picture 2" descr="C:\Users\Andrey\AppData\Local\Microsoft\Windows\INetCache\IE\XRQ4WGON\MC90039844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8822" y="4476758"/>
              <a:ext cx="1295400" cy="1360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Прямая со стрелкой 42"/>
          <p:cNvCxnSpPr/>
          <p:nvPr/>
        </p:nvCxnSpPr>
        <p:spPr>
          <a:xfrm flipH="1">
            <a:off x="4922329" y="4928260"/>
            <a:ext cx="2606629" cy="2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V="1">
            <a:off x="3354782" y="2885687"/>
            <a:ext cx="0" cy="6887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V="1">
            <a:off x="3354782" y="4049491"/>
            <a:ext cx="0" cy="6887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Номер слайда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8</a:t>
            </a:fld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1776209" y="3041515"/>
            <a:ext cx="1400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Overlapped</a:t>
            </a:r>
            <a:endParaRPr lang="ru-RU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241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834"/>
    </mc:Choice>
    <mc:Fallback xmlns="">
      <p:transition spd="slow" advTm="1478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Асинхронный ввод-вывод: пример</a:t>
            </a:r>
            <a:endParaRPr lang="en-GB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238-8F69-49E0-88BA-A88D41BE4162}" type="slidenum">
              <a:rPr lang="en-GB" smtClean="0"/>
              <a:t>9</a:t>
            </a:fld>
            <a:endParaRPr lang="en-GB"/>
          </a:p>
        </p:txBody>
      </p:sp>
      <p:grpSp>
        <p:nvGrpSpPr>
          <p:cNvPr id="8" name="Группа 7"/>
          <p:cNvGrpSpPr/>
          <p:nvPr/>
        </p:nvGrpSpPr>
        <p:grpSpPr>
          <a:xfrm>
            <a:off x="4631377" y="2099754"/>
            <a:ext cx="6578928" cy="2137560"/>
            <a:chOff x="4631377" y="2099754"/>
            <a:chExt cx="6578928" cy="213756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631377" y="2099754"/>
              <a:ext cx="6578928" cy="213756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20841" y="2099754"/>
              <a:ext cx="24894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/>
                <a:t>Сервер в вакууме</a:t>
              </a:r>
              <a:endParaRPr lang="ru-RU" sz="2400" dirty="0"/>
            </a:p>
          </p:txBody>
        </p:sp>
      </p:grpSp>
      <p:sp>
        <p:nvSpPr>
          <p:cNvPr id="11" name="Блок-схема: магнитный диск 10"/>
          <p:cNvSpPr/>
          <p:nvPr/>
        </p:nvSpPr>
        <p:spPr>
          <a:xfrm>
            <a:off x="6902531" y="5476958"/>
            <a:ext cx="2036619" cy="756201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Жесткий диск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laptop"/>
          <p:cNvSpPr>
            <a:spLocks noEditPoints="1" noChangeArrowheads="1"/>
          </p:cNvSpPr>
          <p:nvPr/>
        </p:nvSpPr>
        <p:spPr bwMode="auto">
          <a:xfrm>
            <a:off x="984568" y="1955801"/>
            <a:ext cx="1453832" cy="1061719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laptop"/>
          <p:cNvSpPr>
            <a:spLocks noEditPoints="1" noChangeArrowheads="1"/>
          </p:cNvSpPr>
          <p:nvPr/>
        </p:nvSpPr>
        <p:spPr bwMode="auto">
          <a:xfrm>
            <a:off x="999808" y="3388361"/>
            <a:ext cx="1453832" cy="1061719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2636520" y="3388361"/>
            <a:ext cx="1994857" cy="53085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636520" y="2486660"/>
            <a:ext cx="1994857" cy="3882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4631377" y="2874921"/>
            <a:ext cx="34675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4631376" y="3388361"/>
            <a:ext cx="31627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8098972" y="2874921"/>
            <a:ext cx="0" cy="26020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7794171" y="3388361"/>
            <a:ext cx="0" cy="2088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blog.stevensanderson.com/wp-content/uploads/2010/01/image-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66" y="1350284"/>
            <a:ext cx="8585356" cy="525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78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80"/>
    </mc:Choice>
    <mc:Fallback xmlns="">
      <p:transition spd="slow" advTm="1890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4.2|17.3|1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9.4|2.4|8.9|2.5|1.9|4.9|1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2.3|16.1|6.3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5|4.3|4.6|2.7|4|4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6|24.8|42.1|13.1|20|8.2|10.4|4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|49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9|10.7|28.7|16.9|1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8884</TotalTime>
  <Words>591</Words>
  <Application>Microsoft Office PowerPoint</Application>
  <PresentationFormat>Произвольный</PresentationFormat>
  <Paragraphs>188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Office Theme</vt:lpstr>
      <vt:lpstr>async/await: собираем грабли</vt:lpstr>
      <vt:lpstr>Презентация PowerPoint</vt:lpstr>
      <vt:lpstr>Асинхронное программирование</vt:lpstr>
      <vt:lpstr>Асинхронное программирование в .NET</vt:lpstr>
      <vt:lpstr>Асинхронность != многопоточность</vt:lpstr>
      <vt:lpstr>Синхронный ввод-вывод</vt:lpstr>
      <vt:lpstr>Синхронный ввод-вывод: пример</vt:lpstr>
      <vt:lpstr>Асинхронный ввод-вывод</vt:lpstr>
      <vt:lpstr>Асинхронный ввод-вывод: пример</vt:lpstr>
      <vt:lpstr>async/await</vt:lpstr>
      <vt:lpstr>Реализация</vt:lpstr>
      <vt:lpstr>Презентация PowerPoint</vt:lpstr>
      <vt:lpstr>Заблуждения</vt:lpstr>
      <vt:lpstr>«async/await позволяет использовать модель синхронного программирования для написания кода, выполняющего операции ввода-вывода без блокировки потоков. И т.о. создавать более отзывчивое и масштабируемое программное обеспечение.»  Джеффри Рихтер</vt:lpstr>
      <vt:lpstr>async void</vt:lpstr>
      <vt:lpstr>Асинхронные лямбды</vt:lpstr>
      <vt:lpstr>Таск, которого не ждут</vt:lpstr>
      <vt:lpstr>Блокировка таска</vt:lpstr>
      <vt:lpstr>Используйте Task.ConfigureAwait(false)</vt:lpstr>
      <vt:lpstr>Async all the way</vt:lpstr>
      <vt:lpstr>Спасибо!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Chasovskikh</dc:creator>
  <cp:lastModifiedBy>Andrey Chasovskikh</cp:lastModifiedBy>
  <cp:revision>100</cp:revision>
  <dcterms:created xsi:type="dcterms:W3CDTF">2014-11-27T12:50:48Z</dcterms:created>
  <dcterms:modified xsi:type="dcterms:W3CDTF">2014-12-10T20:25:33Z</dcterms:modified>
</cp:coreProperties>
</file>