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b="1" dirty="0"/>
              <a:t>P</a:t>
            </a:r>
            <a:r>
              <a:rPr lang="fr-FR" sz="4400" b="1" dirty="0" smtClean="0"/>
              <a:t>rojet de test d’une application de e-commerce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/>
              <a:t>Diagrammes d'activités</a:t>
            </a:r>
            <a:br>
              <a:rPr lang="fr-FR" sz="3600" b="1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2285999"/>
            <a:ext cx="9794631" cy="425547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</a:t>
            </a:r>
            <a:r>
              <a:rPr lang="fr-FR" u="sng" dirty="0" smtClean="0"/>
              <a:t>Diagramme </a:t>
            </a:r>
            <a:r>
              <a:rPr lang="fr-FR" u="sng" dirty="0"/>
              <a:t>d’activité pour l’utilisateur: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C:\Users\formation\AppData\Local\Packages\Microsoft.Windows.Photos_8wekyb3d8bbwe\TempState\ShareServiceTempFolder\Capture d'écran 2024-02-12 105908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8" y="2778660"/>
            <a:ext cx="8273561" cy="3762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0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/>
              <a:t>Diagrammes d'activités</a:t>
            </a:r>
            <a:br>
              <a:rPr lang="fr-FR" sz="3600" b="1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2285999"/>
            <a:ext cx="9794631" cy="425547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</a:t>
            </a:r>
            <a:r>
              <a:rPr lang="fr-FR" u="sng" dirty="0" smtClean="0"/>
              <a:t>Diagramme </a:t>
            </a:r>
            <a:r>
              <a:rPr lang="fr-FR" u="sng" dirty="0"/>
              <a:t>d’activité pour l’administrateur: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C:\Users\formation\Downloads\Diagrammes e-commerce app-diagrammes d'activité ADMIN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54" y="2815001"/>
            <a:ext cx="8260520" cy="372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4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600" b="1" dirty="0"/>
              <a:t>Diagramme de cas d’utilisation</a:t>
            </a:r>
            <a:br>
              <a:rPr lang="fr-FR" sz="3600" b="1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2285999"/>
            <a:ext cx="9794631" cy="425547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C:\Users\formation\Downloads\Diagrammes e-commerce app-diagramme de cas d'utilisa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10" y="2334724"/>
            <a:ext cx="7154008" cy="411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/>
              <a:t>Liste des Cas de test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cas de tests élaborés de notre application sont répartis en deux dossiers :</a:t>
            </a:r>
          </a:p>
          <a:p>
            <a:pPr marL="0" indent="0">
              <a:buNone/>
            </a:pPr>
            <a:endParaRPr lang="fr-FR" dirty="0"/>
          </a:p>
          <a:p>
            <a:pPr lvl="0"/>
            <a:r>
              <a:rPr lang="fr-FR" dirty="0"/>
              <a:t>Cas de tests pour les fonctionnalités liées à l’utilisateur.</a:t>
            </a:r>
          </a:p>
          <a:p>
            <a:pPr lvl="0"/>
            <a:r>
              <a:rPr lang="fr-FR" dirty="0"/>
              <a:t>Cas de tests pour les fonctionnalités liées à l’administrateur.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77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22" y="298940"/>
            <a:ext cx="9601200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/>
              <a:t>Liste des Cas de test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5064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400" u="sng" dirty="0"/>
              <a:t>Cas de tests pour les fonctionnalités liées à l’utilisateur:</a:t>
            </a:r>
          </a:p>
          <a:p>
            <a:pPr marL="0" indent="0">
              <a:buNone/>
            </a:pPr>
            <a:endParaRPr lang="fr-FR" sz="2100" u="sng" dirty="0"/>
          </a:p>
          <a:p>
            <a:pPr lvl="0"/>
            <a:r>
              <a:rPr lang="fr-FR" sz="2100" dirty="0"/>
              <a:t>CT1 : Création de compte utilisateur</a:t>
            </a:r>
          </a:p>
          <a:p>
            <a:pPr lvl="0"/>
            <a:r>
              <a:rPr lang="fr-FR" sz="2100" dirty="0"/>
              <a:t>CT2 : Authentification </a:t>
            </a:r>
            <a:r>
              <a:rPr lang="fr-FR" sz="2100" dirty="0" smtClean="0"/>
              <a:t>valide </a:t>
            </a:r>
            <a:r>
              <a:rPr lang="fr-FR" sz="2100" dirty="0"/>
              <a:t>User</a:t>
            </a:r>
          </a:p>
          <a:p>
            <a:pPr lvl="0"/>
            <a:r>
              <a:rPr lang="fr-FR" sz="2100" dirty="0"/>
              <a:t>CT3 : Authentification </a:t>
            </a:r>
            <a:r>
              <a:rPr lang="fr-FR" sz="2100" dirty="0" smtClean="0"/>
              <a:t>invalide </a:t>
            </a:r>
            <a:r>
              <a:rPr lang="fr-FR" sz="2100" dirty="0"/>
              <a:t>User</a:t>
            </a:r>
          </a:p>
          <a:p>
            <a:pPr lvl="0"/>
            <a:r>
              <a:rPr lang="fr-FR" sz="2100" dirty="0"/>
              <a:t>CT4 : Navigation</a:t>
            </a:r>
          </a:p>
          <a:p>
            <a:pPr lvl="0"/>
            <a:r>
              <a:rPr lang="fr-FR" sz="2100" dirty="0"/>
              <a:t>CT5 : Affichage de détails du produit </a:t>
            </a:r>
          </a:p>
          <a:p>
            <a:pPr lvl="0"/>
            <a:r>
              <a:rPr lang="fr-FR" sz="2100" dirty="0"/>
              <a:t>CT6 : Achat de produit</a:t>
            </a:r>
          </a:p>
          <a:p>
            <a:pPr lvl="0"/>
            <a:r>
              <a:rPr lang="fr-FR" sz="2100" dirty="0"/>
              <a:t>CT7 : Revente de produit</a:t>
            </a:r>
          </a:p>
          <a:p>
            <a:pPr lvl="0"/>
            <a:r>
              <a:rPr lang="fr-FR" sz="2100" dirty="0"/>
              <a:t>CT8 : Affichage des produits achetés</a:t>
            </a:r>
          </a:p>
          <a:p>
            <a:pPr lvl="0"/>
            <a:r>
              <a:rPr lang="fr-FR" sz="2100" dirty="0"/>
              <a:t>CT9 : Affichage du solde</a:t>
            </a:r>
          </a:p>
          <a:p>
            <a:pPr lvl="0"/>
            <a:r>
              <a:rPr lang="fr-FR" sz="2100" dirty="0"/>
              <a:t>CT10 : Accès à l’espace utilisateur</a:t>
            </a:r>
          </a:p>
          <a:p>
            <a:pPr lvl="0"/>
            <a:r>
              <a:rPr lang="fr-FR" sz="2100" dirty="0"/>
              <a:t>CT11 : Déconnexion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0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1939" y="342901"/>
            <a:ext cx="9601200" cy="1046284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/>
              <a:t>Liste des Cas de test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389185"/>
            <a:ext cx="9601200" cy="53896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sz="8000" u="sng" dirty="0" smtClean="0"/>
          </a:p>
          <a:p>
            <a:pPr marL="0" indent="0">
              <a:buNone/>
            </a:pPr>
            <a:r>
              <a:rPr lang="fr-FR" sz="8000" u="sng" dirty="0" smtClean="0"/>
              <a:t>Cas </a:t>
            </a:r>
            <a:r>
              <a:rPr lang="fr-FR" sz="8000" u="sng" dirty="0"/>
              <a:t>de tests pour les fonctionnalités liées à l’administrateur:</a:t>
            </a:r>
          </a:p>
          <a:p>
            <a:pPr marL="0" indent="0">
              <a:buNone/>
            </a:pPr>
            <a:endParaRPr lang="fr-FR" sz="3200" u="sng" dirty="0"/>
          </a:p>
          <a:p>
            <a:pPr lvl="0"/>
            <a:r>
              <a:rPr lang="fr-FR" sz="6800" dirty="0"/>
              <a:t>CT1 : Authentification </a:t>
            </a:r>
            <a:r>
              <a:rPr lang="fr-FR" sz="6800" dirty="0" smtClean="0"/>
              <a:t>valide </a:t>
            </a:r>
            <a:r>
              <a:rPr lang="fr-FR" sz="6800" dirty="0"/>
              <a:t>Admin </a:t>
            </a:r>
          </a:p>
          <a:p>
            <a:pPr lvl="0"/>
            <a:r>
              <a:rPr lang="fr-FR" sz="6800" dirty="0"/>
              <a:t>CT2 : Authentification </a:t>
            </a:r>
            <a:r>
              <a:rPr lang="fr-FR" sz="6800" dirty="0" smtClean="0"/>
              <a:t>invalide </a:t>
            </a:r>
            <a:r>
              <a:rPr lang="fr-FR" sz="6800" dirty="0"/>
              <a:t>Admin </a:t>
            </a:r>
          </a:p>
          <a:p>
            <a:pPr lvl="0"/>
            <a:r>
              <a:rPr lang="fr-FR" sz="6800" dirty="0"/>
              <a:t>CT3 : Mise à jour d’un ou plusieurs produits </a:t>
            </a:r>
          </a:p>
          <a:p>
            <a:pPr lvl="0"/>
            <a:r>
              <a:rPr lang="fr-FR" sz="6800" dirty="0"/>
              <a:t>CT4 : Suppression d’un ou plusieurs produits </a:t>
            </a:r>
          </a:p>
          <a:p>
            <a:pPr lvl="0"/>
            <a:r>
              <a:rPr lang="fr-FR" sz="6800" dirty="0"/>
              <a:t>CT5 : Mise à jour d’un ou plusieurs utilisateurs </a:t>
            </a:r>
          </a:p>
          <a:p>
            <a:pPr lvl="0"/>
            <a:r>
              <a:rPr lang="fr-FR" sz="6800" dirty="0"/>
              <a:t>CT6 : Suppression d’un ou plusieurs utilisateurs </a:t>
            </a:r>
          </a:p>
          <a:p>
            <a:pPr lvl="0"/>
            <a:r>
              <a:rPr lang="fr-FR" sz="6800" dirty="0"/>
              <a:t>CT7 : Navigation sur l’espace utilisateur </a:t>
            </a:r>
          </a:p>
          <a:p>
            <a:pPr lvl="0"/>
            <a:r>
              <a:rPr lang="fr-FR" sz="6800" dirty="0"/>
              <a:t>CT8 : Affichage des détails du produit </a:t>
            </a:r>
          </a:p>
          <a:p>
            <a:pPr lvl="0"/>
            <a:r>
              <a:rPr lang="fr-FR" sz="6800" dirty="0"/>
              <a:t>CT9 : Achat de produit </a:t>
            </a:r>
          </a:p>
          <a:p>
            <a:pPr lvl="0"/>
            <a:r>
              <a:rPr lang="fr-FR" sz="6800" dirty="0"/>
              <a:t>CT10 : Revente de produit </a:t>
            </a:r>
          </a:p>
          <a:p>
            <a:pPr lvl="0"/>
            <a:r>
              <a:rPr lang="fr-FR" sz="6800" dirty="0"/>
              <a:t>CT11 : Affichage des produits achetés </a:t>
            </a:r>
          </a:p>
          <a:p>
            <a:pPr lvl="0"/>
            <a:r>
              <a:rPr lang="fr-FR" sz="6800" dirty="0"/>
              <a:t>CT12 : Accès à l’espace Administrateur </a:t>
            </a:r>
          </a:p>
          <a:p>
            <a:pPr lvl="0"/>
            <a:r>
              <a:rPr lang="fr-FR" sz="6800" dirty="0"/>
              <a:t>CT13 : Déconnexion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2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Résultats des tests d'interface utilisateur</a:t>
            </a:r>
            <a:endParaRPr lang="fr-FR" sz="3600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70638"/>
              </p:ext>
            </p:extLst>
          </p:nvPr>
        </p:nvGraphicFramePr>
        <p:xfrm>
          <a:off x="1271953" y="1406769"/>
          <a:ext cx="9800493" cy="536239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266831">
                  <a:extLst>
                    <a:ext uri="{9D8B030D-6E8A-4147-A177-3AD203B41FA5}">
                      <a16:colId xmlns:a16="http://schemas.microsoft.com/office/drawing/2014/main" val="2569917082"/>
                    </a:ext>
                  </a:extLst>
                </a:gridCol>
                <a:gridCol w="3266831">
                  <a:extLst>
                    <a:ext uri="{9D8B030D-6E8A-4147-A177-3AD203B41FA5}">
                      <a16:colId xmlns:a16="http://schemas.microsoft.com/office/drawing/2014/main" val="1051628465"/>
                    </a:ext>
                  </a:extLst>
                </a:gridCol>
                <a:gridCol w="3266831">
                  <a:extLst>
                    <a:ext uri="{9D8B030D-6E8A-4147-A177-3AD203B41FA5}">
                      <a16:colId xmlns:a16="http://schemas.microsoft.com/office/drawing/2014/main" val="615712385"/>
                    </a:ext>
                  </a:extLst>
                </a:gridCol>
              </a:tblGrid>
              <a:tr h="298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Cas de Test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Résultat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Conclusion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2766708895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CT1: </a:t>
                      </a:r>
                      <a:r>
                        <a:rPr lang="fr-FR" sz="1100" dirty="0" smtClean="0"/>
                        <a:t>Création de compte utilisateur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La création de compte fonctionne correctement.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1641226698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CT2: </a:t>
                      </a:r>
                      <a:r>
                        <a:rPr lang="fr-FR" sz="1100" dirty="0" smtClean="0"/>
                        <a:t>Authentification normale User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L'authentification normale est réussie.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787291300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CT3: </a:t>
                      </a:r>
                      <a:r>
                        <a:rPr lang="fr-FR" sz="1100" dirty="0" smtClean="0"/>
                        <a:t>Authentification erronée User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L'application gère correctement les cas d'authentification erronée.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2347833415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CT4: </a:t>
                      </a:r>
                      <a:r>
                        <a:rPr lang="fr-FR" sz="1100" dirty="0" smtClean="0"/>
                        <a:t>Navigation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La navigation est testée manuellement avec succès.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1976570526"/>
                  </a:ext>
                </a:extLst>
              </a:tr>
              <a:tr h="4595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CT5: </a:t>
                      </a:r>
                      <a:r>
                        <a:rPr lang="fr-FR" sz="1100" dirty="0" smtClean="0"/>
                        <a:t>Affichage de détails du produit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Les détails du produit sont correctement affichés.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3499296642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CT6: </a:t>
                      </a:r>
                      <a:r>
                        <a:rPr lang="fr-FR" sz="1100" dirty="0" smtClean="0"/>
                        <a:t>Achat de produit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L'achat de produit fonctionne comme prévu.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503443530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CT7: </a:t>
                      </a:r>
                      <a:r>
                        <a:rPr lang="fr-FR" sz="1100" dirty="0" smtClean="0"/>
                        <a:t>Revente de produit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La revente de produit est réussie.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3355464088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CT8: </a:t>
                      </a:r>
                      <a:r>
                        <a:rPr lang="fr-FR" sz="1100" dirty="0" smtClean="0"/>
                        <a:t>Affichage des produits achetés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Les produits achetés sont correctement affichés.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3802351031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CT9: </a:t>
                      </a:r>
                      <a:r>
                        <a:rPr lang="fr-FR" sz="1100" dirty="0" smtClean="0"/>
                        <a:t>Affichage du solde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Le solde de l'utilisateur est affiché et mis à jour correctement.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2103231550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CT10:</a:t>
                      </a:r>
                      <a:r>
                        <a:rPr lang="fr-FR" sz="1100" baseline="0" dirty="0" smtClean="0">
                          <a:effectLst/>
                        </a:rPr>
                        <a:t> </a:t>
                      </a:r>
                      <a:r>
                        <a:rPr lang="fr-FR" sz="1100" dirty="0" smtClean="0"/>
                        <a:t>Accès à l’espace utilisateur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Echec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L'absence de lien d'accès à l'espace utilisateur empêche le test.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3268689556"/>
                  </a:ext>
                </a:extLst>
              </a:tr>
              <a:tr h="44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CT11: </a:t>
                      </a:r>
                      <a:r>
                        <a:rPr lang="fr-FR" sz="1100" dirty="0" smtClean="0"/>
                        <a:t>Déconnexion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La déconnexion de l'utilisateur fonctionne correctement.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2" marR="63982" marT="0" marB="0"/>
                </a:tc>
                <a:extLst>
                  <a:ext uri="{0D108BD9-81ED-4DB2-BD59-A6C34878D82A}">
                    <a16:rowId xmlns:a16="http://schemas.microsoft.com/office/drawing/2014/main" val="366934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9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 smtClean="0"/>
              <a:t>Conclusion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5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Résultats de Test d'Interface Utilisateur :</a:t>
            </a:r>
          </a:p>
          <a:p>
            <a:r>
              <a:rPr lang="fr-FR" dirty="0"/>
              <a:t>Succès : </a:t>
            </a:r>
            <a:r>
              <a:rPr lang="fr-FR" dirty="0" smtClean="0"/>
              <a:t>10 </a:t>
            </a:r>
            <a:r>
              <a:rPr lang="fr-FR" dirty="0"/>
              <a:t>cas de test (</a:t>
            </a:r>
            <a:r>
              <a:rPr lang="fr-FR" dirty="0" smtClean="0"/>
              <a:t>91%)</a:t>
            </a:r>
            <a:endParaRPr lang="fr-FR" dirty="0"/>
          </a:p>
          <a:p>
            <a:r>
              <a:rPr lang="fr-FR" dirty="0"/>
              <a:t>Échec : 1 cas de test </a:t>
            </a:r>
            <a:r>
              <a:rPr lang="fr-FR" dirty="0" smtClean="0"/>
              <a:t>(</a:t>
            </a:r>
            <a:r>
              <a:rPr lang="fr-FR" dirty="0"/>
              <a:t>9</a:t>
            </a:r>
            <a:r>
              <a:rPr lang="fr-FR" dirty="0" smtClean="0"/>
              <a:t>%)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200" u="sng" dirty="0" smtClean="0"/>
              <a:t>Conclusion:</a:t>
            </a:r>
          </a:p>
          <a:p>
            <a:r>
              <a:rPr lang="fr-FR" dirty="0" smtClean="0"/>
              <a:t>Un bon fonctionnement général de l’interface utilisateur. </a:t>
            </a:r>
          </a:p>
          <a:p>
            <a:r>
              <a:rPr lang="fr-FR" dirty="0" smtClean="0"/>
              <a:t>CT4: La navigation a été testée manuellement 	    interface fluide </a:t>
            </a:r>
            <a:r>
              <a:rPr lang="fr-FR" dirty="0"/>
              <a:t>et </a:t>
            </a:r>
            <a:r>
              <a:rPr lang="fr-FR" dirty="0" smtClean="0"/>
              <a:t>intuitive</a:t>
            </a:r>
          </a:p>
          <a:p>
            <a:r>
              <a:rPr lang="fr-FR" dirty="0"/>
              <a:t>CT10: Accès à l’espace </a:t>
            </a:r>
            <a:r>
              <a:rPr lang="fr-FR" dirty="0" smtClean="0"/>
              <a:t>utilisateur : anomalie       l'absence </a:t>
            </a:r>
            <a:r>
              <a:rPr lang="fr-FR" dirty="0"/>
              <a:t>de lien pour accéder à l'espace </a:t>
            </a:r>
            <a:r>
              <a:rPr lang="fr-FR" dirty="0"/>
              <a:t>utilisateur.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u="sng" dirty="0" smtClean="0"/>
          </a:p>
        </p:txBody>
      </p:sp>
      <p:sp>
        <p:nvSpPr>
          <p:cNvPr id="6" name="Flèche droite 5"/>
          <p:cNvSpPr/>
          <p:nvPr/>
        </p:nvSpPr>
        <p:spPr>
          <a:xfrm>
            <a:off x="6837680" y="5090160"/>
            <a:ext cx="274320" cy="19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6700520" y="5516880"/>
            <a:ext cx="274320" cy="19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23899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/>
              <a:t>Résultats </a:t>
            </a:r>
            <a:r>
              <a:rPr lang="fr-FR" sz="3600" b="1" dirty="0"/>
              <a:t>des tests d'interface </a:t>
            </a:r>
            <a:r>
              <a:rPr lang="fr-FR" sz="3600" b="1" dirty="0" smtClean="0"/>
              <a:t>administrateur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3729"/>
              </p:ext>
            </p:extLst>
          </p:nvPr>
        </p:nvGraphicFramePr>
        <p:xfrm>
          <a:off x="1217734" y="1504951"/>
          <a:ext cx="9908931" cy="51429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302977">
                  <a:extLst>
                    <a:ext uri="{9D8B030D-6E8A-4147-A177-3AD203B41FA5}">
                      <a16:colId xmlns:a16="http://schemas.microsoft.com/office/drawing/2014/main" val="1147012202"/>
                    </a:ext>
                  </a:extLst>
                </a:gridCol>
                <a:gridCol w="3302977">
                  <a:extLst>
                    <a:ext uri="{9D8B030D-6E8A-4147-A177-3AD203B41FA5}">
                      <a16:colId xmlns:a16="http://schemas.microsoft.com/office/drawing/2014/main" val="2673209661"/>
                    </a:ext>
                  </a:extLst>
                </a:gridCol>
                <a:gridCol w="3302977">
                  <a:extLst>
                    <a:ext uri="{9D8B030D-6E8A-4147-A177-3AD203B41FA5}">
                      <a16:colId xmlns:a16="http://schemas.microsoft.com/office/drawing/2014/main" val="1775291751"/>
                    </a:ext>
                  </a:extLst>
                </a:gridCol>
              </a:tblGrid>
              <a:tr h="384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Cas de Test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Résultat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Conclusion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2399883615"/>
                  </a:ext>
                </a:extLst>
              </a:tr>
              <a:tr h="4440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CT1: Authentification </a:t>
                      </a:r>
                      <a:r>
                        <a:rPr lang="fr-FR" sz="1100" dirty="0">
                          <a:effectLst/>
                        </a:rPr>
                        <a:t>valide Admin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L'authentification de l'administrateur fonctionne correctement.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311076629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CT2: Authentification </a:t>
                      </a:r>
                      <a:r>
                        <a:rPr lang="fr-FR" sz="1100" dirty="0">
                          <a:effectLst/>
                        </a:rPr>
                        <a:t>invalide Admin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L'application gère correctement les cas d'authentification </a:t>
                      </a:r>
                      <a:r>
                        <a:rPr lang="fr-FR" sz="1100" dirty="0" smtClean="0">
                          <a:effectLst/>
                        </a:rPr>
                        <a:t>invalides.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2129929089"/>
                  </a:ext>
                </a:extLst>
              </a:tr>
              <a:tr h="2974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CT3: Mise </a:t>
                      </a:r>
                      <a:r>
                        <a:rPr lang="fr-FR" sz="1100" dirty="0">
                          <a:effectLst/>
                        </a:rPr>
                        <a:t>à jour un ou plusieurs produits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Échec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La mise à jour des produits échoue.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3209508279"/>
                  </a:ext>
                </a:extLst>
              </a:tr>
              <a:tr h="2974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CT4: Suppression </a:t>
                      </a:r>
                      <a:r>
                        <a:rPr lang="fr-FR" sz="1100" dirty="0">
                          <a:effectLst/>
                        </a:rPr>
                        <a:t>d'un ou plusieurs produits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Échec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La suppression des produits échoue.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1423136569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CT5: Mise </a:t>
                      </a:r>
                      <a:r>
                        <a:rPr lang="fr-FR" sz="1100" dirty="0">
                          <a:effectLst/>
                        </a:rPr>
                        <a:t>à jour des informations des utilisateurs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Échec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La mise à jour des informations des utilisateurs échoue.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2545768683"/>
                  </a:ext>
                </a:extLst>
              </a:tr>
              <a:tr h="2974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CT6: Suppression </a:t>
                      </a:r>
                      <a:r>
                        <a:rPr lang="fr-FR" sz="1100" dirty="0">
                          <a:effectLst/>
                        </a:rPr>
                        <a:t>des utilisateurs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Échec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La suppression des utilisateurs échoue.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2416411024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CT7: Navigation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La navigation dans l'application est testée manuellement avec succès.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3996595469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CT8: Affichage </a:t>
                      </a:r>
                      <a:r>
                        <a:rPr lang="fr-FR" sz="1100" dirty="0">
                          <a:effectLst/>
                        </a:rPr>
                        <a:t>de détails du produit sélectionné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Succès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Les détails du produit sélectionné sont correctement affichés.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2210025633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CT9: Achat </a:t>
                      </a:r>
                      <a:r>
                        <a:rPr lang="fr-FR" sz="1100" dirty="0">
                          <a:effectLst/>
                        </a:rPr>
                        <a:t>de produit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Bloqué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L'achat de produit est bloqué et ne peut pas être testé.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2216633694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CT10: Revente </a:t>
                      </a:r>
                      <a:r>
                        <a:rPr lang="fr-FR" sz="1100" dirty="0">
                          <a:effectLst/>
                        </a:rPr>
                        <a:t>de produit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Bloqué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La revente de produit est bloquée et ne peut pas être testée.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505625761"/>
                  </a:ext>
                </a:extLst>
              </a:tr>
              <a:tr h="2974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CT11: Affichage </a:t>
                      </a:r>
                      <a:r>
                        <a:rPr lang="fr-FR" sz="1100" dirty="0">
                          <a:effectLst/>
                        </a:rPr>
                        <a:t>des produits achetés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Bloqué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L'affichage des produits achetés n'est pas testable.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448976731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CT12: Accès </a:t>
                      </a:r>
                      <a:r>
                        <a:rPr lang="fr-FR" sz="1100" dirty="0">
                          <a:effectLst/>
                        </a:rPr>
                        <a:t>à l’espace administrateur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effectLst/>
                        </a:rPr>
                        <a:t>Échec</a:t>
                      </a:r>
                      <a:endParaRPr lang="fr-FR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L'accès à l'espace administrateur est bloqué et ne peut pas être testé.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3687561709"/>
                  </a:ext>
                </a:extLst>
              </a:tr>
              <a:tr h="4461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CT13: Déconnexion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Succès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La déconnexion de l'administrateur fonctionne correctement.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98" marR="57998" marT="0" marB="0"/>
                </a:tc>
                <a:extLst>
                  <a:ext uri="{0D108BD9-81ED-4DB2-BD59-A6C34878D82A}">
                    <a16:rowId xmlns:a16="http://schemas.microsoft.com/office/drawing/2014/main" val="9167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 smtClean="0"/>
              <a:t>Conclusion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67987"/>
            <a:ext cx="9601200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 smtClean="0"/>
              <a:t>Résultats </a:t>
            </a:r>
            <a:r>
              <a:rPr lang="fr-FR" sz="2200" u="sng" dirty="0"/>
              <a:t>de Test d'Interface Administrateur :</a:t>
            </a:r>
          </a:p>
          <a:p>
            <a:r>
              <a:rPr lang="fr-FR" dirty="0" smtClean="0"/>
              <a:t>Succès </a:t>
            </a:r>
            <a:r>
              <a:rPr lang="fr-FR" dirty="0"/>
              <a:t>: 5 cas de test (38.5%)</a:t>
            </a:r>
          </a:p>
          <a:p>
            <a:r>
              <a:rPr lang="fr-FR" dirty="0"/>
              <a:t>Échec : </a:t>
            </a:r>
            <a:r>
              <a:rPr lang="fr-FR" dirty="0" smtClean="0"/>
              <a:t>5 </a:t>
            </a:r>
            <a:r>
              <a:rPr lang="fr-FR" dirty="0"/>
              <a:t>cas de test (</a:t>
            </a:r>
            <a:r>
              <a:rPr lang="fr-FR" dirty="0" smtClean="0"/>
              <a:t>38.5%)</a:t>
            </a:r>
            <a:endParaRPr lang="fr-FR" dirty="0"/>
          </a:p>
          <a:p>
            <a:r>
              <a:rPr lang="fr-FR" dirty="0" smtClean="0"/>
              <a:t>Bloqué </a:t>
            </a:r>
            <a:r>
              <a:rPr lang="fr-FR" dirty="0"/>
              <a:t>: 3 cas de test (</a:t>
            </a:r>
            <a:r>
              <a:rPr lang="fr-FR" dirty="0" smtClean="0"/>
              <a:t>23.0%)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200" u="sng" dirty="0" smtClean="0"/>
              <a:t>Conclusion:</a:t>
            </a:r>
          </a:p>
          <a:p>
            <a:r>
              <a:rPr lang="fr-FR" dirty="0" smtClean="0"/>
              <a:t>Un mauvais fonctionnement général de l’interface administrateur. </a:t>
            </a:r>
          </a:p>
          <a:p>
            <a:r>
              <a:rPr lang="fr-FR" dirty="0" smtClean="0"/>
              <a:t>La nécessité d’une gestion prioritaire des anomalies liées à la gestion des produits et des </a:t>
            </a:r>
            <a:r>
              <a:rPr lang="fr-FR" dirty="0"/>
              <a:t>utilisateurs. </a:t>
            </a:r>
          </a:p>
          <a:p>
            <a:pPr marL="0" indent="0">
              <a:buNone/>
            </a:pPr>
            <a:endParaRPr lang="fr-FR" u="sng" dirty="0" smtClean="0"/>
          </a:p>
        </p:txBody>
      </p:sp>
    </p:spTree>
    <p:extLst>
      <p:ext uri="{BB962C8B-B14F-4D97-AF65-F5344CB8AC3E}">
        <p14:creationId xmlns:p14="http://schemas.microsoft.com/office/powerpoint/2010/main" val="15286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smtClean="0"/>
              <a:t>Présentation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325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endParaRPr lang="fr-FR" i="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 smtClean="0"/>
              <a:t> </a:t>
            </a:r>
            <a:r>
              <a:rPr lang="fr-FR" i="0" dirty="0"/>
              <a:t>Introduction au </a:t>
            </a:r>
            <a:r>
              <a:rPr lang="fr-FR" i="0" dirty="0" smtClean="0"/>
              <a:t>projet</a:t>
            </a:r>
            <a:endParaRPr lang="fr-FR" i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/>
              <a:t> Présentation de l'équipe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/>
              <a:t> Planning (diagramme de GANTT)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/>
              <a:t> Présentation de l'application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/>
              <a:t> Liste des fonctionnalités découvertes et exigences implicites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/>
              <a:t> Diagrammes de cas d'utilisation et d'activité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/>
              <a:t> Liste des Cas de test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/>
              <a:t> Résultats des tests d'interface </a:t>
            </a:r>
            <a:r>
              <a:rPr lang="fr-FR" i="0" dirty="0" smtClean="0"/>
              <a:t>utilisateur &amp; administrateur</a:t>
            </a:r>
            <a:endParaRPr lang="fr-FR" i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i="0" dirty="0"/>
              <a:t>Conclusion &amp; Perspectives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4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b="1" dirty="0"/>
              <a:t/>
            </a:r>
            <a:br>
              <a:rPr lang="fr-FR" sz="4000" b="1" dirty="0"/>
            </a:br>
            <a:r>
              <a:rPr lang="fr-FR" sz="4000" b="1" dirty="0"/>
              <a:t>Introduction au projet</a:t>
            </a:r>
            <a:br>
              <a:rPr lang="fr-FR" sz="4000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0" y="2312377"/>
            <a:ext cx="7473462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Le projet consiste à explorer et tester une application e-commerce en Python.  Notre mission comprend l'exploration des fonctionnalités de l'application, la conception de cas de test sur Squash-TM, la création de diagrammes UML (notamment des diagrammes de cas d'utilisation et d'activité), la réalisation de tests automatisés de l'interface utilisateur à l'aide de Robot-Framework, et enfin la présentation de nos conclusions sur les résultats des tests dans ce rapport.</a:t>
            </a:r>
          </a:p>
        </p:txBody>
      </p:sp>
    </p:spTree>
    <p:extLst>
      <p:ext uri="{BB962C8B-B14F-4D97-AF65-F5344CB8AC3E}">
        <p14:creationId xmlns:p14="http://schemas.microsoft.com/office/powerpoint/2010/main" val="297772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smtClean="0"/>
              <a:t>Présentation </a:t>
            </a:r>
            <a:r>
              <a:rPr lang="fr-FR" sz="3600" b="1" dirty="0"/>
              <a:t>de l'équipe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Yassine FARHAT :	Master 2 : Management des entreprises</a:t>
            </a:r>
            <a:endParaRPr lang="fr-FR" sz="2200" dirty="0"/>
          </a:p>
          <a:p>
            <a:pPr marL="0" indent="0">
              <a:buNone/>
            </a:pPr>
            <a:r>
              <a:rPr lang="fr-FR" sz="2200" dirty="0" smtClean="0"/>
              <a:t>			Carrière : Marketing Digital – acquisition de Traffic</a:t>
            </a:r>
          </a:p>
          <a:p>
            <a:pPr marL="0" indent="0">
              <a:buNone/>
            </a:pPr>
            <a:r>
              <a:rPr lang="fr-FR" sz="2200" dirty="0" smtClean="0"/>
              <a:t>	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Andrey </a:t>
            </a:r>
            <a:r>
              <a:rPr lang="fr-FR" sz="2200" dirty="0" smtClean="0"/>
              <a:t>CHAHOVSKY :	Master 2 </a:t>
            </a:r>
            <a:r>
              <a:rPr lang="fr-FR" sz="2200" dirty="0" smtClean="0"/>
              <a:t>: Sciences informatiques </a:t>
            </a:r>
            <a:r>
              <a:rPr lang="fr-FR" sz="2800" dirty="0"/>
              <a:t>	</a:t>
            </a:r>
            <a:r>
              <a:rPr lang="fr-FR" sz="2800" dirty="0" smtClean="0"/>
              <a:t>		</a:t>
            </a:r>
            <a:r>
              <a:rPr lang="fr-FR" sz="2800" dirty="0" smtClean="0"/>
              <a:t>			</a:t>
            </a:r>
            <a:r>
              <a:rPr lang="fr-FR" sz="2200" dirty="0" smtClean="0"/>
              <a:t>Carrière </a:t>
            </a:r>
            <a:r>
              <a:rPr lang="fr-FR" sz="2200" dirty="0" smtClean="0"/>
              <a:t>: </a:t>
            </a:r>
            <a:r>
              <a:rPr lang="fr-FR" sz="2200" dirty="0" smtClean="0"/>
              <a:t>Informaticien depuis 2006</a:t>
            </a:r>
            <a:r>
              <a:rPr lang="fr-FR" sz="2200" dirty="0"/>
              <a:t>	</a:t>
            </a:r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116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/>
              <a:t>Planning (diagramme de GANTT)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pic>
        <p:nvPicPr>
          <p:cNvPr id="1026" name="Picture 2" descr="https://cdn.discordapp.com/attachments/1176515236883333211/1207251660758327367/activity-gantt.jpg?ex=65def7b9&amp;is=65cc82b9&amp;hm=2e1e9246b4d87412bceb4a3349499d84c70d76e1f792f9f50429a5d020501bbb&amp;=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7982"/>
            <a:ext cx="9591525" cy="32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smtClean="0"/>
              <a:t>Présentation </a:t>
            </a:r>
            <a:r>
              <a:rPr lang="fr-FR" sz="3600" b="1" dirty="0"/>
              <a:t>de l'application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2519" y="2268416"/>
            <a:ext cx="8959362" cy="358140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Application </a:t>
            </a:r>
            <a:r>
              <a:rPr lang="fr-FR" dirty="0"/>
              <a:t>de commerce en ligne spécialisée dans la vente de smartphones, tablettes, ordinateurs portables et autres appareils électroniques.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Elle </a:t>
            </a:r>
            <a:r>
              <a:rPr lang="fr-FR" dirty="0"/>
              <a:t>offre deux types d’accès 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Accès utilisateurs : Achat &amp; </a:t>
            </a:r>
            <a:r>
              <a:rPr lang="fr-FR" dirty="0" smtClean="0"/>
              <a:t>vente</a:t>
            </a:r>
            <a:endParaRPr lang="fr-FR" dirty="0"/>
          </a:p>
          <a:p>
            <a:r>
              <a:rPr lang="fr-FR" dirty="0"/>
              <a:t>Accès administrateurs: Gestion des produits et </a:t>
            </a:r>
            <a:r>
              <a:rPr lang="fr-FR" dirty="0" smtClean="0"/>
              <a:t>utilisateurs, </a:t>
            </a:r>
            <a:r>
              <a:rPr lang="fr-FR" dirty="0"/>
              <a:t>Achat &amp; </a:t>
            </a:r>
            <a:r>
              <a:rPr lang="fr-FR" dirty="0" smtClean="0"/>
              <a:t>vente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9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smtClean="0"/>
              <a:t>Liste </a:t>
            </a:r>
            <a:r>
              <a:rPr lang="fr-FR" sz="3600" b="1" dirty="0"/>
              <a:t>des fonctionnalités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34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600" u="sng" dirty="0"/>
              <a:t>Fonctionnalités liées à l’accès utilisateur :</a:t>
            </a:r>
          </a:p>
          <a:p>
            <a:pPr marL="0" indent="0">
              <a:buNone/>
            </a:pPr>
            <a:endParaRPr lang="fr-FR" u="sng" dirty="0"/>
          </a:p>
          <a:p>
            <a:r>
              <a:rPr lang="fr-FR" sz="2200" dirty="0"/>
              <a:t>Création de compte utilisateur </a:t>
            </a:r>
          </a:p>
          <a:p>
            <a:r>
              <a:rPr lang="fr-FR" sz="2200" dirty="0"/>
              <a:t>Authentification</a:t>
            </a:r>
          </a:p>
          <a:p>
            <a:r>
              <a:rPr lang="fr-FR" sz="2200" dirty="0"/>
              <a:t>Navigation</a:t>
            </a:r>
          </a:p>
          <a:p>
            <a:r>
              <a:rPr lang="fr-FR" sz="2200" dirty="0"/>
              <a:t>Affichage des détails de produit</a:t>
            </a:r>
          </a:p>
          <a:p>
            <a:r>
              <a:rPr lang="fr-FR" sz="2200" dirty="0"/>
              <a:t>Gestion des opérations achat et revente</a:t>
            </a:r>
          </a:p>
          <a:p>
            <a:r>
              <a:rPr lang="fr-FR" sz="2200" dirty="0"/>
              <a:t>Affichage de produits achetés  « </a:t>
            </a:r>
            <a:r>
              <a:rPr lang="fr-FR" sz="2200" dirty="0" err="1"/>
              <a:t>Owned</a:t>
            </a:r>
            <a:r>
              <a:rPr lang="fr-FR" sz="2200" dirty="0"/>
              <a:t> Items »</a:t>
            </a:r>
          </a:p>
          <a:p>
            <a:r>
              <a:rPr lang="fr-FR" sz="2200" dirty="0"/>
              <a:t>Affichage de solde </a:t>
            </a:r>
          </a:p>
          <a:p>
            <a:r>
              <a:rPr lang="fr-FR" sz="2200" dirty="0"/>
              <a:t>Accès à l’espace utilisateur</a:t>
            </a:r>
          </a:p>
          <a:p>
            <a:r>
              <a:rPr lang="fr-FR" sz="2200" dirty="0"/>
              <a:t>Déconnexion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4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smtClean="0"/>
              <a:t>Liste </a:t>
            </a:r>
            <a:r>
              <a:rPr lang="fr-FR" sz="3600" b="1" dirty="0"/>
              <a:t>des fonctionnalités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34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400" u="sng" dirty="0"/>
              <a:t>Fonctionnalités liées à l’accès administrateur :</a:t>
            </a:r>
          </a:p>
          <a:p>
            <a:pPr marL="0" indent="0">
              <a:buNone/>
            </a:pPr>
            <a:endParaRPr lang="fr-FR" sz="2800" u="sng" dirty="0"/>
          </a:p>
          <a:p>
            <a:r>
              <a:rPr lang="fr-FR" sz="2800" dirty="0"/>
              <a:t>Authentification</a:t>
            </a:r>
          </a:p>
          <a:p>
            <a:r>
              <a:rPr lang="fr-FR" sz="2800" dirty="0"/>
              <a:t>Gestion de produits </a:t>
            </a:r>
          </a:p>
          <a:p>
            <a:r>
              <a:rPr lang="fr-FR" sz="2800" dirty="0"/>
              <a:t>Gestion des utilisateurs</a:t>
            </a:r>
          </a:p>
          <a:p>
            <a:r>
              <a:rPr lang="fr-FR" sz="2800" dirty="0"/>
              <a:t>Navigation sur l’espace utilisateur</a:t>
            </a:r>
          </a:p>
          <a:p>
            <a:r>
              <a:rPr lang="fr-FR" sz="2800" dirty="0"/>
              <a:t>Affichage des détails du produit </a:t>
            </a:r>
          </a:p>
          <a:p>
            <a:r>
              <a:rPr lang="fr-FR" sz="2800" dirty="0"/>
              <a:t>Gestion des opérations achats et reventes</a:t>
            </a:r>
          </a:p>
          <a:p>
            <a:r>
              <a:rPr lang="fr-FR" sz="2800" dirty="0"/>
              <a:t>Affichage des produits achetés</a:t>
            </a:r>
          </a:p>
          <a:p>
            <a:r>
              <a:rPr lang="fr-FR" sz="2800" dirty="0"/>
              <a:t>Accès à l’espace Administrateur </a:t>
            </a:r>
          </a:p>
          <a:p>
            <a:r>
              <a:rPr lang="fr-FR" sz="2800" dirty="0"/>
              <a:t>Déconnexion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smtClean="0"/>
              <a:t>Liste </a:t>
            </a:r>
            <a:r>
              <a:rPr lang="fr-FR" sz="3600" b="1" dirty="0"/>
              <a:t>des exigences implicites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Accessibilité </a:t>
            </a:r>
            <a:r>
              <a:rPr lang="fr-FR" dirty="0"/>
              <a:t>multiplateforme</a:t>
            </a:r>
          </a:p>
          <a:p>
            <a:r>
              <a:rPr lang="fr-FR" dirty="0"/>
              <a:t>Performance </a:t>
            </a:r>
          </a:p>
          <a:p>
            <a:r>
              <a:rPr lang="fr-FR" dirty="0"/>
              <a:t>Sécurité</a:t>
            </a:r>
          </a:p>
          <a:p>
            <a:r>
              <a:rPr lang="fr-FR" dirty="0" smtClean="0"/>
              <a:t>Fiabilité (La </a:t>
            </a:r>
            <a:r>
              <a:rPr lang="fr-FR" dirty="0" smtClean="0"/>
              <a:t>capacité </a:t>
            </a:r>
            <a:r>
              <a:rPr lang="fr-FR" dirty="0"/>
              <a:t>à fonctionner de manière cohérente et </a:t>
            </a:r>
            <a:r>
              <a:rPr lang="fr-FR" dirty="0" smtClean="0"/>
              <a:t>prévisible)</a:t>
            </a:r>
            <a:endParaRPr lang="fr-FR" dirty="0" smtClean="0"/>
          </a:p>
          <a:p>
            <a:r>
              <a:rPr lang="fr-FR" dirty="0" smtClean="0"/>
              <a:t>Respect des normes et réglementations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4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306</TotalTime>
  <Words>1123</Words>
  <Application>Microsoft Office PowerPoint</Application>
  <PresentationFormat>Grand écran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Times New Roman</vt:lpstr>
      <vt:lpstr>Wingdings</vt:lpstr>
      <vt:lpstr>Crop</vt:lpstr>
      <vt:lpstr>Projet de test d’une application de e-commerce</vt:lpstr>
      <vt:lpstr> Présentation</vt:lpstr>
      <vt:lpstr> Introduction au projet </vt:lpstr>
      <vt:lpstr> Présentation de l'équipe</vt:lpstr>
      <vt:lpstr> Planning (diagramme de GANTT) </vt:lpstr>
      <vt:lpstr> Présentation de l'application</vt:lpstr>
      <vt:lpstr> Liste des fonctionnalités</vt:lpstr>
      <vt:lpstr> Liste des fonctionnalités</vt:lpstr>
      <vt:lpstr> Liste des exigences implicites </vt:lpstr>
      <vt:lpstr> Diagrammes d'activités </vt:lpstr>
      <vt:lpstr> Diagrammes d'activités </vt:lpstr>
      <vt:lpstr> Diagramme de cas d’utilisation </vt:lpstr>
      <vt:lpstr> Liste des Cas de test </vt:lpstr>
      <vt:lpstr> Liste des Cas de test </vt:lpstr>
      <vt:lpstr> Liste des Cas de test </vt:lpstr>
      <vt:lpstr>Résultats des tests d'interface utilisateur</vt:lpstr>
      <vt:lpstr> Conclusion </vt:lpstr>
      <vt:lpstr>Résultats des tests d'interface administrateur </vt:lpstr>
      <vt:lpstr> Conclusion </vt:lpstr>
    </vt:vector>
  </TitlesOfParts>
  <Company>Docaposte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test d’une application de e-commerce</dc:title>
  <dc:creator>formation</dc:creator>
  <cp:lastModifiedBy>formation</cp:lastModifiedBy>
  <cp:revision>30</cp:revision>
  <dcterms:created xsi:type="dcterms:W3CDTF">2024-02-13T18:41:45Z</dcterms:created>
  <dcterms:modified xsi:type="dcterms:W3CDTF">2024-02-14T10:16:30Z</dcterms:modified>
</cp:coreProperties>
</file>