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Merriweathe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Слайд про озвучивание, зачем и почему (Лучше воспринимает на слух, понимает что от него требуется)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Разработка приложения для распознавания русскоязычных числительных с использованием нейронных сетей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Схема про это все снизу-справа (блок-схема)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Попытаться нарисовать схему как работают слои, возможно тоже блок схемой или просто схемой, как-то придумать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8" y="5830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 sz="3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Тема: “Нейронная сеть для распознавания голосовых образов 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русскоязычных числительных</a:t>
            </a:r>
            <a:r>
              <a:rPr lang="ru" sz="3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6126900" y="2961475"/>
            <a:ext cx="3696000" cy="20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Студент: 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Логунов Артем,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группа 4ИС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Научный руководитель: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ст. пр. Бойченко С. Е.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212675" y="2462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/>
              <a:t>Использование нейронной сети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4558536" y="2462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/>
              <a:t>Для предсказания того, что было сказано в аудио-файле, используется связка из трех обученных сетей, так как они тренировались на небольшом количестве входных данных. </a:t>
            </a:r>
            <a:br>
              <a:rPr lang="ru"/>
            </a:br>
            <a:br>
              <a:rPr lang="ru"/>
            </a:br>
            <a:r>
              <a:rPr lang="ru"/>
              <a:t>Если хотя бы две сети из трех выдали одинаковое предсказание, то оно и считается итоговым, иначе мы считаем что на вход получили либо тишину, либо шум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226825" y="267450"/>
            <a:ext cx="38697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/>
              <a:t>Простой сервер, для работы с нейронной сетью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4535475" y="31957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ru"/>
              <a:t>Импортируем нашу обученную нейронную сеть</a:t>
            </a:r>
            <a:br>
              <a:rPr lang="ru"/>
            </a:br>
            <a:br>
              <a:rPr lang="ru"/>
            </a:br>
            <a:r>
              <a:rPr lang="ru"/>
              <a:t>Для обработки отправленных данных будем использовать Flask</a:t>
            </a:r>
            <a:br>
              <a:rPr lang="ru"/>
            </a:br>
            <a:br>
              <a:rPr lang="ru"/>
            </a:br>
            <a:r>
              <a:rPr lang="ru"/>
              <a:t>Один рут для того, чтобы принять входящий аудиофайл от стороннего приложения и в респонсе выдать результат распознавания</a:t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 rotWithShape="1">
          <a:blip r:embed="rId3">
            <a:alphaModFix/>
          </a:blip>
          <a:srcRect b="10570" l="0" r="0" t="0"/>
          <a:stretch/>
        </p:blipFill>
        <p:spPr>
          <a:xfrm>
            <a:off x="7350" y="2662079"/>
            <a:ext cx="4308650" cy="2481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6000" y="2845275"/>
            <a:ext cx="4662126" cy="155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233900" y="253300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2300"/>
              <a:t>Прототип приложения, использующего нейронную сеть</a:t>
            </a:r>
            <a:endParaRPr sz="2300"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4423730" y="253300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Генерирует простые примеры на сложение и вычитание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Считывает звук с микрофона после нажатия на кнопку “Начать”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Отправляет на наш сервер записанный аудиофайл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Имеет три состояния: “верно”, “неверно”, “не распознано”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Имеет небольшую игровую составляющую в виде строки “угадано подряд”</a:t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74175"/>
            <a:ext cx="4315725" cy="326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3000"/>
              <a:t>Заключение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000"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3000"/>
              <a:t>Цель работы</a:t>
            </a:r>
            <a:endParaRPr sz="3000"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142350" y="522450"/>
            <a:ext cx="4166400" cy="12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</a:rPr>
              <a:t>Разработка приложения для распознавания русскоязычных числительных с использованием нейронных сетей</a:t>
            </a:r>
            <a:endParaRPr>
              <a:solidFill>
                <a:schemeClr val="lt2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4619425" y="2628425"/>
            <a:ext cx="35832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На основе проделанной работы, приложение может быть применено для обучению устному счету дошкольников</a:t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311725" y="272772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Актуальность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3000"/>
              <a:t>Задачи работы</a:t>
            </a:r>
            <a:endParaRPr sz="3000"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Arial"/>
              <a:buChar char="●"/>
            </a:pPr>
            <a:r>
              <a:rPr lang="ru">
                <a:solidFill>
                  <a:srgbClr val="666666"/>
                </a:solidFill>
              </a:rPr>
              <a:t>Ознакомиться с алгоритмами распознавания голосовых образов</a:t>
            </a:r>
            <a:endParaRPr>
              <a:solidFill>
                <a:srgbClr val="666666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Arial"/>
              <a:buChar char="●"/>
            </a:pPr>
            <a:r>
              <a:rPr lang="ru">
                <a:solidFill>
                  <a:srgbClr val="666666"/>
                </a:solidFill>
              </a:rPr>
              <a:t>Рассмотреть методики обучения нейронных сетей </a:t>
            </a:r>
            <a:endParaRPr>
              <a:solidFill>
                <a:srgbClr val="666666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Arial"/>
              <a:buChar char="●"/>
            </a:pPr>
            <a:r>
              <a:rPr lang="ru">
                <a:solidFill>
                  <a:srgbClr val="666666"/>
                </a:solidFill>
              </a:rPr>
              <a:t>Подготовка данных для обучения нейронной сети</a:t>
            </a:r>
            <a:endParaRPr>
              <a:solidFill>
                <a:srgbClr val="666666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Arial"/>
              <a:buChar char="●"/>
            </a:pPr>
            <a:r>
              <a:rPr lang="ru">
                <a:solidFill>
                  <a:srgbClr val="666666"/>
                </a:solidFill>
              </a:rPr>
              <a:t>Обучение нейронной сети</a:t>
            </a:r>
            <a:endParaRPr>
              <a:solidFill>
                <a:srgbClr val="666666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Noto Sans Symbols"/>
              <a:buChar char="●"/>
            </a:pPr>
            <a:r>
              <a:rPr lang="ru">
                <a:solidFill>
                  <a:srgbClr val="666666"/>
                </a:solidFill>
              </a:rPr>
              <a:t>Программное приложение для демонстрации работы нейронной сети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300"/>
              <a:buNone/>
            </a:pPr>
            <a:r>
              <a:t/>
            </a:r>
            <a:endParaRPr sz="22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2600"/>
              <a:t>Выбор языка программирования 	</a:t>
            </a:r>
            <a:endParaRPr sz="2600"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/>
              <a:t>Преимущества языка Python для решения поставленных задач: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Простота и лаконичность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Наличие широкого выбора библиотек для работы с большим количеством данных (numpy, pandas, ...)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Наличие спектра библиотек направленных на разработку нейронных сетей (TensorFlow, Keras, pyTorch, ...)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300" y="1949250"/>
            <a:ext cx="2438501" cy="182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2600"/>
              <a:t>Выбор фреймворка</a:t>
            </a:r>
            <a:r>
              <a:rPr lang="ru" sz="2900"/>
              <a:t>	</a:t>
            </a:r>
            <a:endParaRPr sz="2900"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309075" y="500925"/>
            <a:ext cx="4761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Самый популярный фреймворк для создания </a:t>
            </a:r>
            <a:b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</a:b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нейронных сетей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Простота использования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Наличие различных методов, которые обрабатывают данные для обучения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Берёт на себя оптимизацию ресурсов для вычислений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Большое сообщество людей, использующих эту библиотеку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За счёт популярности выше вероятность, </a:t>
            </a:r>
            <a:b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</a:b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найти решение какой-либо проблемы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025" y="2025750"/>
            <a:ext cx="1981251" cy="165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205600" y="2745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3000"/>
              <a:t>Начальный набор данных</a:t>
            </a:r>
            <a:endParaRPr sz="3000"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585040" y="2745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ru"/>
              <a:t>Для обучения нейронной сети необходимо иметь набор данных на котором она будет обучаться и тестироваться . В нашем случае это набор аудио-файлов, содержащих звуковые образы чисел от 1 до 10. Данные были получены путем начитки, с помощью простого самописного диктофона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84350" y="247700"/>
            <a:ext cx="3940500" cy="21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3000"/>
              <a:t>Преобразование аудиофайлов в вид, пригодный для обучения</a:t>
            </a:r>
            <a:endParaRPr sz="3000"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361210" y="353825"/>
            <a:ext cx="4158600" cy="28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Декодирование WAV файла 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Преобразование сигналов в спектрограммы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 rotWithShape="1">
          <a:blip r:embed="rId3">
            <a:alphaModFix/>
          </a:blip>
          <a:srcRect b="9673" l="8705" r="4148" t="0"/>
          <a:stretch/>
        </p:blipFill>
        <p:spPr>
          <a:xfrm>
            <a:off x="4751575" y="1542375"/>
            <a:ext cx="4158600" cy="135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 rotWithShape="1">
          <a:blip r:embed="rId4">
            <a:alphaModFix/>
          </a:blip>
          <a:srcRect b="17228" l="11931" r="3630" t="5688"/>
          <a:stretch/>
        </p:blipFill>
        <p:spPr>
          <a:xfrm>
            <a:off x="5086900" y="3643600"/>
            <a:ext cx="3162501" cy="128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/>
          <p:nvPr/>
        </p:nvSpPr>
        <p:spPr>
          <a:xfrm>
            <a:off x="6501900" y="2893675"/>
            <a:ext cx="502200" cy="686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212675" y="267450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3000"/>
              <a:t>Задание слоев и компиляция нейронной сети</a:t>
            </a:r>
            <a:endParaRPr sz="3000"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4352675" y="28300"/>
            <a:ext cx="4260300" cy="23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ru" sz="1400">
                <a:solidFill>
                  <a:srgbClr val="666666"/>
                </a:solidFill>
                <a:highlight>
                  <a:schemeClr val="lt1"/>
                </a:highlight>
              </a:rPr>
              <a:t>Два сверточных слоя Conv2D с функцией активации relu, </a:t>
            </a:r>
            <a:r>
              <a:rPr lang="ru" sz="1450">
                <a:solidFill>
                  <a:srgbClr val="666666"/>
                </a:solidFill>
                <a:highlight>
                  <a:srgbClr val="FFFFFF"/>
                </a:highlight>
              </a:rPr>
              <a:t>для полного соединения слоев друг с другом</a:t>
            </a:r>
            <a:endParaRPr sz="14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ru" sz="1400">
                <a:solidFill>
                  <a:srgbClr val="666666"/>
                </a:solidFill>
                <a:highlight>
                  <a:srgbClr val="FFFFFF"/>
                </a:highlight>
              </a:rPr>
              <a:t>Два слоя Dropout, которые обнуляют часть весов, для предотвращения переобучения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ru" sz="1400">
                <a:solidFill>
                  <a:srgbClr val="666666"/>
                </a:solidFill>
                <a:highlight>
                  <a:srgbClr val="FFFFFF"/>
                </a:highlight>
              </a:rPr>
              <a:t>Слой подвыборки MaxPooling2D 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ru" sz="1400">
                <a:solidFill>
                  <a:srgbClr val="666666"/>
                </a:solidFill>
                <a:highlight>
                  <a:srgbClr val="FFFFFF"/>
                </a:highlight>
              </a:rPr>
              <a:t>Один выходной слой Dense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4683625" y="2571750"/>
            <a:ext cx="42237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Оптимизатор — это алгоритм, который изменяет веса и смещения во время обучения. В данном случае будем использовать “adam”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228625" y="246925"/>
            <a:ext cx="4023300" cy="15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00"/>
              <a:t>Обучение и сохранение нейронной сети</a:t>
            </a:r>
            <a:endParaRPr sz="3000"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4563919" y="246925"/>
            <a:ext cx="44034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/>
              <a:t>Для обучения модели необходимо выбрать данные для тренировки, количество эпох и размер пакетов, которые будут распространятся по сети.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ru"/>
              <a:t>Количество эпох было выбрано стандартное - 10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ru"/>
              <a:t>Сохраняем нашу модель для дальнейшего использования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