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644" r:id="rId5"/>
    <p:sldId id="643" r:id="rId6"/>
    <p:sldId id="645" r:id="rId7"/>
    <p:sldId id="646" r:id="rId8"/>
    <p:sldId id="647" r:id="rId9"/>
    <p:sldId id="648" r:id="rId10"/>
    <p:sldId id="649" r:id="rId11"/>
    <p:sldId id="651" r:id="rId12"/>
    <p:sldId id="650" r:id="rId13"/>
    <p:sldId id="652" r:id="rId14"/>
    <p:sldId id="654" r:id="rId15"/>
    <p:sldId id="653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66" r:id="rId27"/>
    <p:sldId id="667" r:id="rId28"/>
    <p:sldId id="668" r:id="rId29"/>
    <p:sldId id="665" r:id="rId30"/>
    <p:sldId id="669" r:id="rId31"/>
    <p:sldId id="670" r:id="rId32"/>
    <p:sldId id="671" r:id="rId33"/>
    <p:sldId id="672" r:id="rId34"/>
  </p:sldIdLst>
  <p:sldSz cx="6858000" cy="51435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4" userDrawn="1">
          <p15:clr>
            <a:srgbClr val="A4A3A4"/>
          </p15:clr>
        </p15:guide>
        <p15:guide id="2" orient="horz" pos="2934" userDrawn="1">
          <p15:clr>
            <a:srgbClr val="A4A3A4"/>
          </p15:clr>
        </p15:guide>
        <p15:guide id="3" orient="horz" pos="3060" userDrawn="1">
          <p15:clr>
            <a:srgbClr val="A4A3A4"/>
          </p15:clr>
        </p15:guide>
        <p15:guide id="4" orient="horz" pos="2141" userDrawn="1">
          <p15:clr>
            <a:srgbClr val="A4A3A4"/>
          </p15:clr>
        </p15:guide>
        <p15:guide id="5" orient="horz" pos="2000" userDrawn="1">
          <p15:clr>
            <a:srgbClr val="A4A3A4"/>
          </p15:clr>
        </p15:guide>
        <p15:guide id="6" orient="horz" pos="962" userDrawn="1">
          <p15:clr>
            <a:srgbClr val="A4A3A4"/>
          </p15:clr>
        </p15:guide>
        <p15:guide id="7" pos="2123" userDrawn="1">
          <p15:clr>
            <a:srgbClr val="A4A3A4"/>
          </p15:clr>
        </p15:guide>
        <p15:guide id="8" pos="263" userDrawn="1">
          <p15:clr>
            <a:srgbClr val="A4A3A4"/>
          </p15:clr>
        </p15:guide>
        <p15:guide id="9" pos="4176" userDrawn="1">
          <p15:clr>
            <a:srgbClr val="A4A3A4"/>
          </p15:clr>
        </p15:guide>
        <p15:guide id="10" pos="3695" userDrawn="1">
          <p15:clr>
            <a:srgbClr val="A4A3A4"/>
          </p15:clr>
        </p15:guide>
        <p15:guide id="11" orient="horz" pos="3053" userDrawn="1">
          <p15:clr>
            <a:srgbClr val="A4A3A4"/>
          </p15:clr>
        </p15:guide>
        <p15:guide id="12" orient="horz" pos="1107" userDrawn="1">
          <p15:clr>
            <a:srgbClr val="A4A3A4"/>
          </p15:clr>
        </p15:guide>
        <p15:guide id="13" orient="horz" pos="1426" userDrawn="1">
          <p15:clr>
            <a:srgbClr val="A4A3A4"/>
          </p15:clr>
        </p15:guide>
        <p15:guide id="14" orient="horz" pos="1301" userDrawn="1">
          <p15:clr>
            <a:srgbClr val="A4A3A4"/>
          </p15:clr>
        </p15:guide>
        <p15:guide id="15" orient="horz" pos="2302" userDrawn="1">
          <p15:clr>
            <a:srgbClr val="A4A3A4"/>
          </p15:clr>
        </p15:guide>
        <p15:guide id="16" orient="horz" pos="1309" userDrawn="1">
          <p15:clr>
            <a:srgbClr val="A4A3A4"/>
          </p15:clr>
        </p15:guide>
        <p15:guide id="17" orient="horz" pos="2532" userDrawn="1">
          <p15:clr>
            <a:srgbClr val="A4A3A4"/>
          </p15:clr>
        </p15:guide>
        <p15:guide id="18" orient="horz" pos="2339" userDrawn="1">
          <p15:clr>
            <a:srgbClr val="A4A3A4"/>
          </p15:clr>
        </p15:guide>
        <p15:guide id="19" pos="761" userDrawn="1">
          <p15:clr>
            <a:srgbClr val="A4A3A4"/>
          </p15:clr>
        </p15:guide>
        <p15:guide id="20" pos="685" userDrawn="1">
          <p15:clr>
            <a:srgbClr val="A4A3A4"/>
          </p15:clr>
        </p15:guide>
        <p15:guide id="21" pos="262" userDrawn="1">
          <p15:clr>
            <a:srgbClr val="A4A3A4"/>
          </p15:clr>
        </p15:guide>
        <p15:guide id="22" pos="3262" userDrawn="1">
          <p15:clr>
            <a:srgbClr val="A4A3A4"/>
          </p15:clr>
        </p15:guide>
        <p15:guide id="23" orient="horz" pos="1568" userDrawn="1">
          <p15:clr>
            <a:srgbClr val="A4A3A4"/>
          </p15:clr>
        </p15:guide>
        <p15:guide id="24" orient="horz" pos="3046" userDrawn="1">
          <p15:clr>
            <a:srgbClr val="A4A3A4"/>
          </p15:clr>
        </p15:guide>
        <p15:guide id="25" orient="horz" pos="880" userDrawn="1">
          <p15:clr>
            <a:srgbClr val="A4A3A4"/>
          </p15:clr>
        </p15:guide>
        <p15:guide id="26" orient="horz" pos="1721" userDrawn="1">
          <p15:clr>
            <a:srgbClr val="A4A3A4"/>
          </p15:clr>
        </p15:guide>
        <p15:guide id="27" pos="158" userDrawn="1">
          <p15:clr>
            <a:srgbClr val="A4A3A4"/>
          </p15:clr>
        </p15:guide>
        <p15:guide id="28" pos="4160" userDrawn="1">
          <p15:clr>
            <a:srgbClr val="A4A3A4"/>
          </p15:clr>
        </p15:guide>
        <p15:guide id="29" pos="1932" userDrawn="1">
          <p15:clr>
            <a:srgbClr val="A4A3A4"/>
          </p15:clr>
        </p15:guide>
        <p15:guide id="30" pos="1985" userDrawn="1">
          <p15:clr>
            <a:srgbClr val="A4A3A4"/>
          </p15:clr>
        </p15:guide>
        <p15:guide id="31" pos="2892" userDrawn="1">
          <p15:clr>
            <a:srgbClr val="A4A3A4"/>
          </p15:clr>
        </p15:guide>
        <p15:guide id="32" pos="1524" userDrawn="1">
          <p15:clr>
            <a:srgbClr val="A4A3A4"/>
          </p15:clr>
        </p15:guide>
        <p15:guide id="33" pos="3858" userDrawn="1">
          <p15:clr>
            <a:srgbClr val="A4A3A4"/>
          </p15:clr>
        </p15:guide>
        <p15:guide id="34" pos="2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E2E"/>
    <a:srgbClr val="00ADEE"/>
    <a:srgbClr val="FFFFFF"/>
    <a:srgbClr val="FF4700"/>
    <a:srgbClr val="FF510C"/>
    <a:srgbClr val="5CD2FF"/>
    <a:srgbClr val="143353"/>
    <a:srgbClr val="275791"/>
    <a:srgbClr val="0F2237"/>
    <a:srgbClr val="59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 autoAdjust="0"/>
    <p:restoredTop sz="93038" autoAdjust="0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>
        <p:guide orient="horz" pos="2374"/>
        <p:guide orient="horz" pos="2934"/>
        <p:guide orient="horz" pos="3060"/>
        <p:guide orient="horz" pos="2141"/>
        <p:guide orient="horz" pos="2000"/>
        <p:guide orient="horz" pos="962"/>
        <p:guide pos="2123"/>
        <p:guide pos="263"/>
        <p:guide pos="4176"/>
        <p:guide pos="3695"/>
        <p:guide orient="horz" pos="3053"/>
        <p:guide orient="horz" pos="1107"/>
        <p:guide orient="horz" pos="1426"/>
        <p:guide orient="horz" pos="1301"/>
        <p:guide orient="horz" pos="2302"/>
        <p:guide orient="horz" pos="1309"/>
        <p:guide orient="horz" pos="2532"/>
        <p:guide orient="horz" pos="2339"/>
        <p:guide pos="761"/>
        <p:guide pos="685"/>
        <p:guide pos="262"/>
        <p:guide pos="3262"/>
        <p:guide orient="horz" pos="1568"/>
        <p:guide orient="horz" pos="3046"/>
        <p:guide orient="horz" pos="880"/>
        <p:guide orient="horz" pos="1721"/>
        <p:guide pos="158"/>
        <p:guide pos="4160"/>
        <p:guide pos="1932"/>
        <p:guide pos="1985"/>
        <p:guide pos="2892"/>
        <p:guide pos="1524"/>
        <p:guide pos="3858"/>
        <p:guide pos="2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Arial"/>
                <a:cs typeface="Arial"/>
              </a:rPr>
              <a:pPr/>
              <a:t>10/21/15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Arial"/>
                <a:cs typeface="Arial"/>
              </a:rPr>
              <a:pPr/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22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256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74027C9-984B-6640-B41D-3E13A59B7426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emf"/><Relationship Id="rId11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6864343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9" name="Content Placeholder 126"/>
          <p:cNvSpPr>
            <a:spLocks noGrp="1"/>
          </p:cNvSpPr>
          <p:nvPr>
            <p:ph sz="quarter" idx="12" hasCustomPrompt="1"/>
          </p:nvPr>
        </p:nvSpPr>
        <p:spPr>
          <a:xfrm>
            <a:off x="422277" y="3390900"/>
            <a:ext cx="2809875" cy="3048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900" b="1" spc="0">
                <a:solidFill>
                  <a:schemeClr val="tx2">
                    <a:lumMod val="50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40" name="Content Placeholder 126"/>
          <p:cNvSpPr>
            <a:spLocks noGrp="1"/>
          </p:cNvSpPr>
          <p:nvPr>
            <p:ph sz="quarter" idx="13" hasCustomPrompt="1"/>
          </p:nvPr>
        </p:nvSpPr>
        <p:spPr>
          <a:xfrm>
            <a:off x="422277" y="3606800"/>
            <a:ext cx="2809875" cy="304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750" b="1" kern="800" spc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41" name="Content Placeholder 126"/>
          <p:cNvSpPr>
            <a:spLocks noGrp="1"/>
          </p:cNvSpPr>
          <p:nvPr>
            <p:ph sz="quarter" idx="14" hasCustomPrompt="1"/>
          </p:nvPr>
        </p:nvSpPr>
        <p:spPr>
          <a:xfrm>
            <a:off x="422277" y="3975100"/>
            <a:ext cx="2809875" cy="304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750" b="0" kern="800" spc="0" baseline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8" name="Title 20"/>
          <p:cNvSpPr>
            <a:spLocks noGrp="1"/>
          </p:cNvSpPr>
          <p:nvPr>
            <p:ph type="title" hasCustomPrompt="1"/>
          </p:nvPr>
        </p:nvSpPr>
        <p:spPr>
          <a:xfrm>
            <a:off x="422277" y="1209690"/>
            <a:ext cx="6092823" cy="142345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050" b="1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THIS IS THE</a:t>
            </a:r>
            <a:br>
              <a:rPr lang="en-US" dirty="0" smtClean="0"/>
            </a:br>
            <a:r>
              <a:rPr lang="en-US" dirty="0" smtClean="0"/>
              <a:t>SLIDE DIVIDER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416431" y="4555150"/>
            <a:ext cx="4482974" cy="388903"/>
            <a:chOff x="555240" y="4555149"/>
            <a:chExt cx="5977299" cy="388903"/>
          </a:xfrm>
        </p:grpSpPr>
        <p:grpSp>
          <p:nvGrpSpPr>
            <p:cNvPr id="38" name="Group 27"/>
            <p:cNvGrpSpPr/>
            <p:nvPr userDrawn="1"/>
          </p:nvGrpSpPr>
          <p:grpSpPr>
            <a:xfrm>
              <a:off x="555240" y="4555149"/>
              <a:ext cx="4020401" cy="388903"/>
              <a:chOff x="680936" y="4552872"/>
              <a:chExt cx="4020401" cy="388903"/>
            </a:xfrm>
          </p:grpSpPr>
          <p:grpSp>
            <p:nvGrpSpPr>
              <p:cNvPr id="39" name="Group 28"/>
              <p:cNvGrpSpPr/>
              <p:nvPr userDrawn="1"/>
            </p:nvGrpSpPr>
            <p:grpSpPr>
              <a:xfrm>
                <a:off x="680936" y="4552872"/>
                <a:ext cx="4020401" cy="379977"/>
                <a:chOff x="575380" y="4271815"/>
                <a:chExt cx="6264554" cy="592078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 rotWithShape="1"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75380" y="4423609"/>
                  <a:ext cx="1103408" cy="329176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00219" y="4389581"/>
                  <a:ext cx="1354699" cy="474312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 userDrawn="1"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00890" y="4271815"/>
                  <a:ext cx="739044" cy="585911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 rotWithShape="1"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052701" y="4525127"/>
                  <a:ext cx="1948289" cy="224048"/>
                </a:xfrm>
                <a:prstGeom prst="rect">
                  <a:avLst/>
                </a:prstGeom>
              </p:spPr>
            </p:pic>
          </p:grpSp>
          <p:sp>
            <p:nvSpPr>
              <p:cNvPr id="40" name="Rectangle 39"/>
              <p:cNvSpPr/>
              <p:nvPr userDrawn="1"/>
            </p:nvSpPr>
            <p:spPr bwMode="gray">
              <a:xfrm>
                <a:off x="3297555" y="4850335"/>
                <a:ext cx="548640" cy="9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 userDrawn="1"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1679" y="4593625"/>
              <a:ext cx="770860" cy="25304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 userDrawn="1"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>
            <a:xfrm>
              <a:off x="4841777" y="4628137"/>
              <a:ext cx="667238" cy="218537"/>
            </a:xfrm>
            <a:prstGeom prst="rect">
              <a:avLst/>
            </a:prstGeom>
          </p:spPr>
        </p:pic>
      </p:grpSp>
      <p:pic>
        <p:nvPicPr>
          <p:cNvPr id="18" name="Picture 17" descr="REVEL_5415_1805_horizontal.eps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3" y="4590302"/>
            <a:ext cx="714375" cy="280148"/>
          </a:xfrm>
          <a:prstGeom prst="rect">
            <a:avLst/>
          </a:prstGeom>
        </p:spPr>
      </p:pic>
      <p:pic>
        <p:nvPicPr>
          <p:cNvPr id="20" name="Picture 19" descr="Harman TM Primary Logo Knockout 2-Colors_CMYK_CS6-01.png"/>
          <p:cNvPicPr>
            <a:picLocks noChangeAspect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>
          <a:xfrm>
            <a:off x="5231221" y="138230"/>
            <a:ext cx="1507166" cy="11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7175" y="2063750"/>
            <a:ext cx="1157288" cy="2414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61939" y="13398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Dolor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-1469633" y="3048591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179586" y="1399371"/>
            <a:ext cx="6509347" cy="3436154"/>
            <a:chOff x="239448" y="1399371"/>
            <a:chExt cx="8679129" cy="3299632"/>
          </a:xfrm>
        </p:grpSpPr>
        <p:cxnSp>
          <p:nvCxnSpPr>
            <p:cNvPr id="22" name="Straight Connector 21"/>
            <p:cNvCxnSpPr/>
            <p:nvPr userDrawn="1"/>
          </p:nvCxnSpPr>
          <p:spPr>
            <a:xfrm rot="5400000">
              <a:off x="-1409573" y="30483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7267968" y="30483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317629" y="3048393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061763" y="30483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3788962" y="30483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5533095" y="30483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562101" y="13398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862264" y="13398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152901" y="13398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7111" y="13398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r>
              <a:rPr lang="en-CA" dirty="0" err="1" smtClean="0"/>
              <a:t>Lorem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45087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optio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7175" y="2241550"/>
            <a:ext cx="1157288" cy="2414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1937" y="1187450"/>
            <a:ext cx="641508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61939" y="15176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Dolor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-1469633" y="3226391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-1469633" y="3226391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5038523" y="3226391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-174232" y="3226392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133869" y="3226392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2429268" y="3226394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3737368" y="3226394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562101" y="15176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862264" y="15176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152901" y="15176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7111" y="1517650"/>
            <a:ext cx="11572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r>
              <a:rPr lang="en-CA" dirty="0" err="1" smtClean="0"/>
              <a:t>Lorem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291676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35610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hidden">
          <a:xfrm>
            <a:off x="0" y="1"/>
            <a:ext cx="6858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146050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125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728" y="1320800"/>
            <a:ext cx="6512157" cy="2852460"/>
            <a:chOff x="472027" y="1320800"/>
            <a:chExt cx="8208000" cy="285246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72027" y="1891292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2027" y="2461784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2027" y="3032276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2027" y="3602768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027" y="4173260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2027" y="1320800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61938" y="203200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125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61938" y="260350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125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1938" y="317500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125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61938" y="374650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125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pic>
        <p:nvPicPr>
          <p:cNvPr id="27" name="Picture 26" descr="Harman Primary Logo Knockout B-W_CS6-01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5737860" y="142240"/>
            <a:ext cx="975360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6858000" cy="4076700"/>
          </a:xfrm>
          <a:prstGeom prst="rect">
            <a:avLst/>
          </a:prstGeom>
        </p:spPr>
        <p:txBody>
          <a:bodyPr vert="horz"/>
          <a:lstStyle>
            <a:lvl1pPr>
              <a:defRPr sz="1500"/>
            </a:lvl1pPr>
          </a:lstStyle>
          <a:p>
            <a:endParaRPr lang="en-US" dirty="0"/>
          </a:p>
        </p:txBody>
      </p:sp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hidden">
          <a:xfrm>
            <a:off x="0" y="1"/>
            <a:ext cx="6858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1938" y="118745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10" name="Picture 9" descr="Harman Primary Logo Knockout B-W_CS6-01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5737860" y="142240"/>
            <a:ext cx="975360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 with option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1938" y="1187450"/>
            <a:ext cx="61900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250031" y="1524000"/>
            <a:ext cx="5150644" cy="2628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050" b="1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050"/>
            </a:lvl2pPr>
            <a:lvl3pPr marL="128588" indent="-128588">
              <a:lnSpc>
                <a:spcPct val="125000"/>
              </a:lnSpc>
              <a:spcBef>
                <a:spcPts val="0"/>
              </a:spcBef>
              <a:buFont typeface="Arial"/>
              <a:buChar char="•"/>
              <a:defRPr sz="750" b="1"/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84555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only with option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1938" y="1187450"/>
            <a:ext cx="634246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250031" y="1524000"/>
            <a:ext cx="3107532" cy="31321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050" b="1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050"/>
            </a:lvl2pPr>
            <a:lvl3pPr marL="128588" indent="-128588">
              <a:lnSpc>
                <a:spcPct val="125000"/>
              </a:lnSpc>
              <a:spcBef>
                <a:spcPts val="0"/>
              </a:spcBef>
              <a:buFont typeface="Arial"/>
              <a:buChar char="•"/>
              <a:defRPr sz="750" b="1"/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79586" y="1577172"/>
            <a:ext cx="6509347" cy="3299629"/>
            <a:chOff x="239448" y="1577171"/>
            <a:chExt cx="8679129" cy="3299629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9291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26796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9"/>
          <p:cNvSpPr>
            <a:spLocks noGrp="1"/>
          </p:cNvSpPr>
          <p:nvPr>
            <p:ph sz="quarter" idx="15"/>
          </p:nvPr>
        </p:nvSpPr>
        <p:spPr>
          <a:xfrm>
            <a:off x="3496865" y="1524000"/>
            <a:ext cx="3107532" cy="31321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050" b="1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050"/>
            </a:lvl2pPr>
            <a:lvl3pPr marL="128588" indent="-128588">
              <a:lnSpc>
                <a:spcPct val="125000"/>
              </a:lnSpc>
              <a:spcBef>
                <a:spcPts val="0"/>
              </a:spcBef>
              <a:buFont typeface="Arial"/>
              <a:buChar char="•"/>
              <a:defRPr sz="750" b="1"/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99779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7175" y="1752600"/>
            <a:ext cx="2014538" cy="29035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79586" y="1409701"/>
            <a:ext cx="6509346" cy="3425825"/>
            <a:chOff x="239448" y="1856582"/>
            <a:chExt cx="8679128" cy="4533106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-2026311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866202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3758715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651229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9" y="2448292"/>
            <a:ext cx="801455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1938" y="1403350"/>
            <a:ext cx="2009775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19350" y="1403350"/>
            <a:ext cx="2009775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91050" y="1403350"/>
            <a:ext cx="2009775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419350" y="1752600"/>
            <a:ext cx="2014538" cy="29035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900"/>
            </a:lvl1pPr>
          </a:lstStyle>
          <a:p>
            <a:endParaRPr lang="en-US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591050" y="1752600"/>
            <a:ext cx="2014538" cy="29035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900"/>
            </a:lvl1pPr>
          </a:lstStyle>
          <a:p>
            <a:endParaRPr lang="en-US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8658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optio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7175" y="1866900"/>
            <a:ext cx="2014538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1937" y="1187450"/>
            <a:ext cx="641508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79586" y="1577172"/>
            <a:ext cx="6509346" cy="3299629"/>
            <a:chOff x="239448" y="1856582"/>
            <a:chExt cx="8679128" cy="4533106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-2026311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866202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3758715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651229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9" y="2448292"/>
            <a:ext cx="801455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1938" y="1517650"/>
            <a:ext cx="2009775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19350" y="1517650"/>
            <a:ext cx="2009775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91050" y="1517650"/>
            <a:ext cx="2009775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419350" y="1866900"/>
            <a:ext cx="2014538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591050" y="1866900"/>
            <a:ext cx="2014538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900"/>
            </a:lvl1pPr>
          </a:lstStyle>
          <a:p>
            <a:endParaRPr lang="en-US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360145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7175" y="1746250"/>
            <a:ext cx="1466850" cy="29098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9" y="2448292"/>
            <a:ext cx="801455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61939" y="1397000"/>
            <a:ext cx="14620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876425" y="1397000"/>
            <a:ext cx="148113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24451" y="1397000"/>
            <a:ext cx="147994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876425" y="1746250"/>
            <a:ext cx="1481138" cy="29098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500437" y="1746250"/>
            <a:ext cx="1481138" cy="29098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79587" y="1416051"/>
            <a:ext cx="4882307" cy="3419475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500437" y="1397000"/>
            <a:ext cx="148113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5123260" y="1746250"/>
            <a:ext cx="1481138" cy="29098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optio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7175" y="1866900"/>
            <a:ext cx="1466850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50031" y="4923713"/>
            <a:ext cx="2095019" cy="692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45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45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450" b="0" cap="none" dirty="0" smtClean="0">
                <a:solidFill>
                  <a:srgbClr val="7F7F7F"/>
                </a:solidFill>
              </a:rPr>
              <a:t>Copyright 2015.</a:t>
            </a:r>
            <a:endParaRPr lang="en-US" sz="450" b="0" cap="none" dirty="0">
              <a:solidFill>
                <a:srgbClr val="7F7F7F"/>
              </a:solidFill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6515098" y="4918647"/>
            <a:ext cx="355601" cy="223267"/>
          </a:xfrm>
          <a:prstGeom prst="rect">
            <a:avLst/>
          </a:prstGeom>
        </p:spPr>
        <p:txBody>
          <a:bodyPr vert="horz" lIns="68580" tIns="0" rIns="6858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6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1937" y="1187450"/>
            <a:ext cx="641508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9" y="2448292"/>
            <a:ext cx="801455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61939" y="1517650"/>
            <a:ext cx="146208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876425" y="1517650"/>
            <a:ext cx="148113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24451" y="1517650"/>
            <a:ext cx="1479947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876425" y="1866900"/>
            <a:ext cx="1481138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9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500437" y="1866900"/>
            <a:ext cx="1481138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900"/>
            </a:lvl1pPr>
          </a:lstStyle>
          <a:p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-1469633" y="3226391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7406" y="3226392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1784444" y="3226394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rot="5400000">
            <a:off x="3411483" y="3226394"/>
            <a:ext cx="3299629" cy="1191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500437" y="1517650"/>
            <a:ext cx="1481138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5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5123260" y="1866900"/>
            <a:ext cx="1481138" cy="27892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9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0542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6" y="554674"/>
            <a:ext cx="51435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7075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hidden">
          <a:xfrm>
            <a:off x="0" y="1"/>
            <a:ext cx="6858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arman TM Primary Logo Knockout 2-Colors_CMYK_CS6-01.png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>
          <a:xfrm>
            <a:off x="5749311" y="203201"/>
            <a:ext cx="910569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52" r:id="rId2"/>
    <p:sldLayoutId id="2147483751" r:id="rId3"/>
    <p:sldLayoutId id="2147483754" r:id="rId4"/>
    <p:sldLayoutId id="2147483760" r:id="rId5"/>
    <p:sldLayoutId id="2147483756" r:id="rId6"/>
    <p:sldLayoutId id="2147483753" r:id="rId7"/>
    <p:sldLayoutId id="2147483755" r:id="rId8"/>
    <p:sldLayoutId id="2147483757" r:id="rId9"/>
    <p:sldLayoutId id="2147483758" r:id="rId10"/>
    <p:sldLayoutId id="2147483759" r:id="rId11"/>
    <p:sldLayoutId id="214748374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lang="en-US" sz="2100" b="1" kern="1200" spc="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apple.com/library/prerelease/mac/referencelibrary/GettingStarted/RoadMapOSX/books/AcquireBasicProgrammingSkills/AcquireBasicSkills/AcquireBasicSkills.html" TargetMode="External"/><Relationship Id="rId3" Type="http://schemas.openxmlformats.org/officeDocument/2006/relationships/hyperlink" Target="https://developer.apple.com/library/prerelease/mac/referencelibrary/GettingStarted/RoadMapOSX/books/WriteObjective-CCode/WriteObjective-CCode/WriteObjective-CCode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22276" y="3316293"/>
            <a:ext cx="2809875" cy="228600"/>
          </a:xfrm>
        </p:spPr>
        <p:txBody>
          <a:bodyPr/>
          <a:lstStyle/>
          <a:p>
            <a:r>
              <a:rPr lang="en-US" b="0" dirty="0" smtClean="0"/>
              <a:t>Vyacheslav Kormushkin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22277" y="3935405"/>
            <a:ext cx="3813173" cy="1333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Acquire Foundational Programming Skills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22277" y="3744911"/>
            <a:ext cx="2809875" cy="1238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Objective-C:</a:t>
            </a:r>
            <a:br>
              <a:rPr lang="en-US" dirty="0" smtClean="0"/>
            </a:br>
            <a:r>
              <a:rPr lang="en-US" dirty="0" smtClean="0"/>
              <a:t>Foundation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Manual Memory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257176" y="1763079"/>
            <a:ext cx="6000792" cy="161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7176" y="122916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Objective-C uses reference </a:t>
            </a:r>
            <a:r>
              <a:rPr lang="en-US" smtClean="0"/>
              <a:t>counting system: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176" y="3539668"/>
            <a:ext cx="4870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en-US" sz="1500" dirty="0" smtClean="0">
                <a:solidFill>
                  <a:srgbClr val="2E0D6E"/>
                </a:solidFill>
                <a:latin typeface="Menlo-Regular" charset="0"/>
              </a:rPr>
              <a:t>, retain, copy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increment reference count</a:t>
            </a:r>
          </a:p>
          <a:p>
            <a:r>
              <a:rPr lang="en-US" sz="1500" dirty="0">
                <a:solidFill>
                  <a:srgbClr val="2E0D6E"/>
                </a:solidFill>
                <a:latin typeface="Menlo-Regular" charset="0"/>
              </a:rPr>
              <a:t>r</a:t>
            </a:r>
            <a:r>
              <a:rPr lang="en-US" sz="1500" dirty="0" smtClean="0">
                <a:solidFill>
                  <a:srgbClr val="2E0D6E"/>
                </a:solidFill>
                <a:latin typeface="Menlo-Regular" charset="0"/>
              </a:rPr>
              <a:t>elease </a:t>
            </a:r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decrements reference count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Dealloc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6" y="1262266"/>
            <a:ext cx="587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</a:t>
            </a:r>
            <a:r>
              <a:rPr lang="en-US" dirty="0" err="1"/>
              <a:t>referenceCount</a:t>
            </a:r>
            <a:r>
              <a:rPr lang="en-US" dirty="0"/>
              <a:t>=0 </a:t>
            </a:r>
            <a:r>
              <a:rPr lang="en-US" dirty="0" err="1">
                <a:solidFill>
                  <a:srgbClr val="2E0D6E"/>
                </a:solidFill>
                <a:latin typeface="Menlo-Regular" charset="0"/>
              </a:rPr>
              <a:t>dealloc</a:t>
            </a:r>
            <a:r>
              <a:rPr lang="en-US" dirty="0"/>
              <a:t> method is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5" y="157042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dealloc</a:t>
            </a:r>
            <a:r>
              <a:rPr lang="en-US" dirty="0" smtClean="0"/>
              <a:t> all instance variable should be released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7174" y="2237975"/>
            <a:ext cx="5275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-(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dealloc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dirty="0" smtClean="0">
                <a:solidFill>
                  <a:srgbClr val="3F6E74"/>
                </a:solidFill>
                <a:latin typeface="Menlo-Regular" charset="0"/>
              </a:rPr>
              <a:t>iVar1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0D6E"/>
                </a:solidFill>
                <a:latin typeface="Menlo-Regular" charset="0"/>
              </a:rPr>
              <a:t>release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dirty="0" smtClean="0">
                <a:solidFill>
                  <a:srgbClr val="3F6E74"/>
                </a:solidFill>
                <a:latin typeface="Menlo-Regular" charset="0"/>
              </a:rPr>
              <a:t>iVar2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0D6E"/>
                </a:solidFill>
                <a:latin typeface="Menlo-Regular" charset="0"/>
              </a:rPr>
              <a:t>release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dirty="0" smtClean="0">
                <a:solidFill>
                  <a:srgbClr val="3F6E74"/>
                </a:solidFill>
                <a:latin typeface="Menlo-Regular" charset="0"/>
              </a:rPr>
              <a:t>iVar3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0D6E"/>
                </a:solidFill>
                <a:latin typeface="Menlo-Regular" charset="0"/>
              </a:rPr>
              <a:t>release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0D6E"/>
                </a:solidFill>
                <a:latin typeface="Menlo-Regular" charset="0"/>
              </a:rPr>
              <a:t>dealloc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4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ARC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pic>
        <p:nvPicPr>
          <p:cNvPr id="4" name="Picture 3" descr="ARC_Illust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" y="1186407"/>
            <a:ext cx="4725578" cy="2995173"/>
          </a:xfrm>
          <a:prstGeom prst="rect">
            <a:avLst/>
          </a:prstGeom>
          <a:ln w="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1162382" y="4303408"/>
            <a:ext cx="414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call </a:t>
            </a:r>
            <a:r>
              <a:rPr lang="en-US" dirty="0" err="1" smtClean="0"/>
              <a:t>dealloc</a:t>
            </a:r>
            <a:r>
              <a:rPr lang="en-US" dirty="0" smtClean="0"/>
              <a:t> directly using ARC!!!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6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Retain Cycles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Memory Management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69" y="2068145"/>
            <a:ext cx="4237234" cy="2315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669" y="122916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in retain cycle are never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ARC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6" y="122916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weak references to break </a:t>
            </a:r>
            <a:r>
              <a:rPr lang="en-US" smtClean="0"/>
              <a:t>retain cycles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175" y="1763079"/>
            <a:ext cx="4787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@property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weak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dirty="0" err="1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* name;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4" y="2438495"/>
            <a:ext cx="5311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- (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setTarget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__weak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)target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174" y="3113912"/>
            <a:ext cx="5444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__block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tmpSelf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methodThatTakesABlock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:^ 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tmpSelf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doSomething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Menlo-Regular" charset="0"/>
              </a:rPr>
              <a:t>}];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Mutable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6" y="1619312"/>
            <a:ext cx="6551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Mutable objects – object which state you can change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Most Framework classes are mutable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However there are few immutable classes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Immutable classes </a:t>
            </a:r>
            <a:r>
              <a:rPr lang="en-US" dirty="0" err="1" smtClean="0"/>
              <a:t>proivide</a:t>
            </a:r>
            <a:r>
              <a:rPr lang="en-US" dirty="0" smtClean="0"/>
              <a:t> the following benefits</a:t>
            </a:r>
            <a:r>
              <a:rPr lang="en-US" dirty="0"/>
              <a:t>: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Immutable object wont change in runtime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App performance is improved if the object is immutable</a:t>
            </a:r>
          </a:p>
        </p:txBody>
      </p:sp>
    </p:spTree>
    <p:extLst>
      <p:ext uri="{BB962C8B-B14F-4D97-AF65-F5344CB8AC3E}">
        <p14:creationId xmlns:p14="http://schemas.microsoft.com/office/powerpoint/2010/main" val="161140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6" y="1224890"/>
            <a:ext cx="631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value object is an object that encapsulates a primitive value (of a C data type) and provides services related to that value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176" y="2308531"/>
            <a:ext cx="6174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Grande" charset="0"/>
              </a:rPr>
              <a:t>The Foundation framework provides you with the following </a:t>
            </a:r>
            <a:r>
              <a:rPr lang="en-US" dirty="0" smtClean="0">
                <a:latin typeface="LucidaGrande" charset="0"/>
              </a:rPr>
              <a:t>classes:</a:t>
            </a:r>
          </a:p>
          <a:p>
            <a:endParaRPr lang="en-US" dirty="0" smtClean="0">
              <a:latin typeface="LucidaGrand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NSString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NSMutableString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NSData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NSMutableData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NSDate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NSNumber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NSValue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2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NSString</a:t>
            </a:r>
            <a:r>
              <a:rPr lang="en-US" dirty="0" smtClean="0"/>
              <a:t> and String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6" y="122916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NSString</a:t>
            </a:r>
            <a:r>
              <a:rPr lang="en-US" dirty="0" smtClean="0"/>
              <a:t> is a wrapper for C strings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6" y="1975641"/>
            <a:ext cx="6174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Create the string "My String" plus carriage return.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@"My String\n"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Create the formatted string "1 String".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anotherString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stringWithFormat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@"%d %@"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@"String"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Create an Objective-C string from a C string.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fromCString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stringWithCString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"A C string"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encoding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NSASCIIStringEncoding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008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NSNumber</a:t>
            </a:r>
            <a:r>
              <a:rPr lang="en-US" dirty="0" smtClean="0"/>
              <a:t> and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6" y="132590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NSNumber</a:t>
            </a:r>
            <a:r>
              <a:rPr lang="en-US" dirty="0" smtClean="0"/>
              <a:t> wraps primitive C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6" y="1794007"/>
            <a:ext cx="64004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n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Value assigned to primitive type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numberObject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numberWithInt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:n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Value object created from primitive type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y = 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numberObject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intValue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Encapsulated value obtained from value object (y == n)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7176" y="3539097"/>
            <a:ext cx="61644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myIntValue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@32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myDoubleValue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</a:t>
            </a:r>
            <a:r>
              <a:rPr lang="en-US" sz="1400" dirty="0" smtClean="0">
                <a:solidFill>
                  <a:srgbClr val="1C00CF"/>
                </a:solidFill>
                <a:latin typeface="Menlo-Regular" charset="0"/>
              </a:rPr>
              <a:t>3.22346432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myBoolValue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@YES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myCharValue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@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'V'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myFloatValue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@3.2F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502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Dates and 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6" y="1195539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NSDate</a:t>
            </a:r>
            <a:r>
              <a:rPr lang="en-US" dirty="0" smtClean="0"/>
              <a:t> represents a moment in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6" y="1729455"/>
            <a:ext cx="62771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*now =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1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400" dirty="0" smtClean="0">
              <a:solidFill>
                <a:srgbClr val="5C2699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NSCalendar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*calendar = [[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NSCalendar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initWithCalendarIdentifier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NSGregorianCalendar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calendar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setTimeZone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NSTimeZone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systemTimeZone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]];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3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NSDateComponents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*dc = [calendar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NSHourCalendarUnit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|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NSMinuteCalendarUnit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|</a:t>
            </a:r>
          </a:p>
          <a:p>
            <a:r>
              <a:rPr lang="de-DE" sz="1400" dirty="0" err="1" smtClean="0">
                <a:solidFill>
                  <a:srgbClr val="2E0D6E"/>
                </a:solidFill>
                <a:latin typeface="Menlo-Regular" charset="0"/>
              </a:rPr>
              <a:t>NSSecondCalendarUnit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de-DE" sz="1400" dirty="0" err="1">
                <a:solidFill>
                  <a:srgbClr val="2E0D6E"/>
                </a:solidFill>
                <a:latin typeface="Menlo-Regular" charset="0"/>
              </a:rPr>
              <a:t>fromDate</a:t>
            </a:r>
            <a:r>
              <a:rPr lang="de-DE" sz="1400" dirty="0" err="1">
                <a:solidFill>
                  <a:srgbClr val="000000"/>
                </a:solidFill>
                <a:latin typeface="Menlo-Regular" charset="0"/>
              </a:rPr>
              <a:t>:now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];  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// 4</a:t>
            </a:r>
            <a:endParaRPr lang="de-DE" sz="14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2E0D6E"/>
                </a:solidFill>
                <a:latin typeface="Menlo-Regular" charset="0"/>
              </a:rPr>
              <a:t>NSLog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@"The time is %d:%d:%d"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[dc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hour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], [dc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minute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], [dc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second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]);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67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50"/>
          <p:cNvSpPr/>
          <p:nvPr/>
        </p:nvSpPr>
        <p:spPr>
          <a:xfrm>
            <a:off x="179586" y="1641474"/>
            <a:ext cx="6499823" cy="348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586" y="1989863"/>
            <a:ext cx="6512157" cy="1616711"/>
            <a:chOff x="472027" y="1320800"/>
            <a:chExt cx="8208000" cy="285246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72027" y="1891292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2027" y="2461784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2027" y="3032276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2027" y="3602768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027" y="4173260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2027" y="1320800"/>
              <a:ext cx="8208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4"/>
          <p:cNvSpPr txBox="1">
            <a:spLocks/>
          </p:cNvSpPr>
          <p:nvPr/>
        </p:nvSpPr>
        <p:spPr>
          <a:xfrm>
            <a:off x="247256" y="1772283"/>
            <a:ext cx="6148388" cy="2375212"/>
          </a:xfrm>
          <a:prstGeom prst="rect">
            <a:avLst/>
          </a:prstGeom>
        </p:spPr>
        <p:txBody>
          <a:bodyPr lIns="0" t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1. </a:t>
            </a:r>
            <a:r>
              <a:rPr lang="en-US" sz="1125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The Role of Foundation</a:t>
            </a:r>
          </a:p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2. The Root Class and Objective-C Objects</a:t>
            </a:r>
          </a:p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3. Object Creation</a:t>
            </a:r>
            <a:endParaRPr lang="en-US" sz="1125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4. </a:t>
            </a:r>
            <a:r>
              <a:rPr lang="en-US" sz="1125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Memory Management</a:t>
            </a:r>
            <a:endParaRPr lang="en-US" sz="1125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5. </a:t>
            </a:r>
            <a:r>
              <a:rPr lang="en-US" sz="1125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Value Classes</a:t>
            </a:r>
            <a:endParaRPr lang="en-US" sz="1125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6. </a:t>
            </a:r>
            <a:r>
              <a:rPr lang="en-US" sz="1125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Collections</a:t>
            </a:r>
            <a:endParaRPr lang="en-US" sz="1125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0" indent="0">
              <a:spcBef>
                <a:spcPts val="0"/>
              </a:spcBef>
              <a:spcAft>
                <a:spcPts val="1125"/>
              </a:spcAft>
              <a:buNone/>
              <a:tabLst>
                <a:tab pos="2571750" algn="l"/>
              </a:tabLst>
              <a:defRPr/>
            </a:pPr>
            <a:r>
              <a:rPr lang="en-US" sz="1125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7. </a:t>
            </a:r>
            <a:r>
              <a:rPr lang="en-US" sz="1125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Object Introspection</a:t>
            </a:r>
            <a:endParaRPr lang="en-US" sz="1125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0" indent="0">
              <a:spcBef>
                <a:spcPts val="0"/>
              </a:spcBef>
              <a:spcAft>
                <a:spcPts val="2025"/>
              </a:spcAft>
              <a:buNone/>
              <a:tabLst>
                <a:tab pos="2571750" algn="l"/>
              </a:tabLst>
              <a:defRPr/>
            </a:pPr>
            <a:endParaRPr lang="en-US" sz="1125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5" name="Title Placeholder 1"/>
          <p:cNvSpPr txBox="1">
            <a:spLocks/>
          </p:cNvSpPr>
          <p:nvPr/>
        </p:nvSpPr>
        <p:spPr>
          <a:xfrm>
            <a:off x="247257" y="1096138"/>
            <a:ext cx="5238751" cy="249299"/>
          </a:xfrm>
          <a:prstGeom prst="rect">
            <a:avLst/>
          </a:prstGeom>
          <a:ln>
            <a:noFill/>
          </a:ln>
        </p:spPr>
        <p:txBody>
          <a:bodyPr vert="horz" wrap="square" lIns="0" tIns="0" rIns="68580" bIns="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b="1" kern="1200" spc="0" baseline="0">
                <a:solidFill>
                  <a:srgbClr val="0F3A5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8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77" y="1983412"/>
            <a:ext cx="3949700" cy="271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6" y="1165265"/>
            <a:ext cx="6400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C3C3C"/>
                </a:solidFill>
                <a:latin typeface="LucidaGrande" charset="0"/>
              </a:rPr>
              <a:t>A collection is an object that stores other objects in a certain way and allows clients to access those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93" y="1081123"/>
            <a:ext cx="677580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Creating Arrays: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Compose a static array of string objects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4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de-DE" sz="1400" dirty="0" err="1">
                <a:solidFill>
                  <a:srgbClr val="000000"/>
                </a:solidFill>
                <a:latin typeface="Menlo-Regular" charset="0"/>
              </a:rPr>
              <a:t>objs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sz="14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] = {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400" dirty="0" err="1">
                <a:solidFill>
                  <a:srgbClr val="C41A16"/>
                </a:solidFill>
                <a:latin typeface="Menlo-Regular" charset="0"/>
              </a:rPr>
              <a:t>One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400" dirty="0" err="1">
                <a:solidFill>
                  <a:srgbClr val="C41A16"/>
                </a:solidFill>
                <a:latin typeface="Menlo-Regular" charset="0"/>
              </a:rPr>
              <a:t>Two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400" dirty="0" err="1">
                <a:solidFill>
                  <a:srgbClr val="C41A16"/>
                </a:solidFill>
                <a:latin typeface="Menlo-Regular" charset="0"/>
              </a:rPr>
              <a:t>Three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};</a:t>
            </a:r>
          </a:p>
          <a:p>
            <a:r>
              <a:rPr lang="de-DE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Create an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array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object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with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the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static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array</a:t>
            </a:r>
            <a:endParaRPr lang="de-DE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400" dirty="0" err="1" smtClean="0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de-DE" sz="1400" dirty="0" err="1">
                <a:solidFill>
                  <a:srgbClr val="000000"/>
                </a:solidFill>
                <a:latin typeface="Menlo-Regular" charset="0"/>
              </a:rPr>
              <a:t>arrayOne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de-DE" sz="1400" dirty="0" err="1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2E0D6E"/>
                </a:solidFill>
                <a:latin typeface="Menlo-Regular" charset="0"/>
              </a:rPr>
              <a:t>arrayWithObjects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:&amp;(*</a:t>
            </a:r>
            <a:r>
              <a:rPr lang="de-DE" sz="1400" dirty="0" err="1">
                <a:solidFill>
                  <a:srgbClr val="000000"/>
                </a:solidFill>
                <a:latin typeface="Menlo-Regular" charset="0"/>
              </a:rPr>
              <a:t>objs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de-DE" sz="1400" dirty="0">
                <a:solidFill>
                  <a:srgbClr val="2E0D6E"/>
                </a:solidFill>
                <a:latin typeface="Menlo-Regular" charset="0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de-DE" sz="14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de-DE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Create an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array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with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a nil-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terminated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list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of</a:t>
            </a:r>
            <a:r>
              <a:rPr lang="de-DE" sz="14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007400"/>
                </a:solidFill>
                <a:latin typeface="Menlo-Regular" charset="0"/>
              </a:rPr>
              <a:t>objects</a:t>
            </a:r>
            <a:endParaRPr lang="de-DE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400" dirty="0" err="1" smtClean="0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de-DE" sz="1400" dirty="0" err="1">
                <a:solidFill>
                  <a:srgbClr val="000000"/>
                </a:solidFill>
                <a:latin typeface="Menlo-Regular" charset="0"/>
              </a:rPr>
              <a:t>arrayTwo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de-DE" sz="1400" dirty="0" err="1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de-DE" sz="1400" dirty="0" err="1">
                <a:solidFill>
                  <a:srgbClr val="2E0D6E"/>
                </a:solidFill>
                <a:latin typeface="Menlo-Regular" charset="0"/>
              </a:rPr>
              <a:t>initWithObjects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400" dirty="0" err="1">
                <a:solidFill>
                  <a:srgbClr val="C41A16"/>
                </a:solidFill>
                <a:latin typeface="Menlo-Regular" charset="0"/>
              </a:rPr>
              <a:t>One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400" dirty="0" err="1">
                <a:solidFill>
                  <a:srgbClr val="C41A16"/>
                </a:solidFill>
                <a:latin typeface="Menlo-Regular" charset="0"/>
              </a:rPr>
              <a:t>Two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400" dirty="0" err="1">
                <a:solidFill>
                  <a:srgbClr val="C41A16"/>
                </a:solidFill>
                <a:latin typeface="Menlo-Regular" charset="0"/>
              </a:rPr>
              <a:t>Three</a:t>
            </a:r>
            <a:r>
              <a:rPr lang="de-DE" sz="14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400" dirty="0" err="1">
                <a:solidFill>
                  <a:srgbClr val="AA0D91"/>
                </a:solidFill>
                <a:latin typeface="Menlo-Regular" charset="0"/>
              </a:rPr>
              <a:t>nil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endParaRPr lang="de-DE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@[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@"Hello World"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@67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193" y="3758779"/>
            <a:ext cx="6350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Accessing objects: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arrayTwo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objectAtIndex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theObject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296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Fast Enumeration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41" y="1186756"/>
            <a:ext cx="64826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get array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NSString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cityName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cityName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isEqualToString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@"Cupertino"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NSLog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@"We're near the </a:t>
            </a:r>
            <a:r>
              <a:rPr lang="en-US" sz="1400" dirty="0" err="1">
                <a:solidFill>
                  <a:srgbClr val="C41A16"/>
                </a:solidFill>
                <a:latin typeface="Menlo-Regular" charset="0"/>
              </a:rPr>
              <a:t>mothership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!"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6233" y="2950408"/>
            <a:ext cx="6508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get array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enumerateObjectsUsingBlock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:^(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NSUInteger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*stop)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isEqual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@"Cupertino"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NSLog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@"We're near the </a:t>
            </a:r>
            <a:r>
              <a:rPr lang="en-US" sz="1400" dirty="0" err="1">
                <a:solidFill>
                  <a:srgbClr val="C41A16"/>
                </a:solidFill>
                <a:latin typeface="Menlo-Regular" charset="0"/>
              </a:rPr>
              <a:t>mothership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!"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        *</a:t>
            </a:r>
            <a:r>
              <a:rPr lang="de-DE" sz="1400" dirty="0" err="1">
                <a:solidFill>
                  <a:srgbClr val="000000"/>
                </a:solidFill>
                <a:latin typeface="Menlo-Regular" charset="0"/>
              </a:rPr>
              <a:t>stop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e-DE" sz="1400" dirty="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}];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983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584556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400"/>
                </a:solidFill>
                <a:latin typeface="Menlo-Regular" charset="0"/>
              </a:rPr>
              <a:t>// First create an array of keys and a complementary array of values</a:t>
            </a:r>
            <a:endParaRPr lang="en-US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 smtClean="0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keyArray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2E0D6E"/>
                </a:solidFill>
                <a:latin typeface="Menlo-Regular" charset="0"/>
              </a:rPr>
              <a:t>arrayWithObjects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IssueDate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IssueName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IssueIcon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200" dirty="0">
                <a:solidFill>
                  <a:srgbClr val="AA0D91"/>
                </a:solidFill>
                <a:latin typeface="Menlo-Regular" charset="0"/>
              </a:rPr>
              <a:t>nil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 smtClean="0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valueArray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NSArray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arrayWithObjects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:[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NSDate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date], 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@"Numerology Today</a:t>
            </a:r>
            <a:r>
              <a:rPr lang="en-US" sz="12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 err="1" smtClean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de-DE" sz="1200" dirty="0" err="1" smtClean="0">
                <a:solidFill>
                  <a:srgbClr val="000000"/>
                </a:solidFill>
                <a:latin typeface="Menlo-Regular" charset="0"/>
              </a:rPr>
              <a:t>.currentIssueIcon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 err="1">
                <a:solidFill>
                  <a:srgbClr val="AA0D91"/>
                </a:solidFill>
                <a:latin typeface="Menlo-Regular" charset="0"/>
              </a:rPr>
              <a:t>nil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endParaRPr lang="de-DE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2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Create a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dictionary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,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passing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in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the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key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array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and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value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array</a:t>
            </a:r>
            <a:endParaRPr lang="de-DE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200" dirty="0" err="1" smtClean="0">
                <a:solidFill>
                  <a:srgbClr val="5C2699"/>
                </a:solidFill>
                <a:latin typeface="Menlo-Regular" charset="0"/>
              </a:rPr>
              <a:t>NSDictionary</a:t>
            </a:r>
            <a:r>
              <a:rPr lang="de-DE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dictionaryOne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de-DE" sz="1200" dirty="0" err="1">
                <a:solidFill>
                  <a:srgbClr val="5C2699"/>
                </a:solidFill>
                <a:latin typeface="Menlo-Regular" charset="0"/>
              </a:rPr>
              <a:t>NSDictionary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2E0D6E"/>
                </a:solidFill>
                <a:latin typeface="Menlo-Regular" charset="0"/>
              </a:rPr>
              <a:t>dictionaryWithObjects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:valueArray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2E0D6E"/>
                </a:solidFill>
                <a:latin typeface="Menlo-Regular" charset="0"/>
              </a:rPr>
              <a:t>forKeys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:keyArray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endParaRPr lang="de-DE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2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Create a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dictionary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by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alternating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value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and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key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and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terminating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with</a:t>
            </a:r>
            <a:r>
              <a:rPr lang="de-DE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7400"/>
                </a:solidFill>
                <a:latin typeface="Menlo-Regular" charset="0"/>
              </a:rPr>
              <a:t>nil</a:t>
            </a:r>
            <a:endParaRPr lang="de-DE" sz="1200" dirty="0">
              <a:solidFill>
                <a:srgbClr val="5C2699"/>
              </a:solidFill>
              <a:latin typeface="Menlo-Regular" charset="0"/>
            </a:endParaRPr>
          </a:p>
          <a:p>
            <a:r>
              <a:rPr lang="de-DE" sz="1200" dirty="0" err="1" smtClean="0">
                <a:solidFill>
                  <a:srgbClr val="5C2699"/>
                </a:solidFill>
                <a:latin typeface="Menlo-Regular" charset="0"/>
              </a:rPr>
              <a:t>NSDictionary</a:t>
            </a:r>
            <a:r>
              <a:rPr lang="de-DE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dictionaryTwo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de-DE" sz="1200" dirty="0" err="1">
                <a:solidFill>
                  <a:srgbClr val="7030A0"/>
                </a:solidFill>
                <a:latin typeface="Menlo-Regular" charset="0"/>
              </a:rPr>
              <a:t>NSDictionary</a:t>
            </a:r>
            <a:r>
              <a:rPr lang="de-DE" sz="1200" dirty="0">
                <a:solidFill>
                  <a:srgbClr val="7030A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alloc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de-DE" sz="1200" dirty="0" err="1">
                <a:solidFill>
                  <a:srgbClr val="7030A0"/>
                </a:solidFill>
                <a:latin typeface="Menlo-Regular" charset="0"/>
              </a:rPr>
              <a:t>initWithObjectsAndKeys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:[</a:t>
            </a:r>
            <a:r>
              <a:rPr lang="de-DE" sz="1200" dirty="0" err="1">
                <a:solidFill>
                  <a:srgbClr val="7030A0"/>
                </a:solidFill>
                <a:latin typeface="Menlo-Regular" charset="0"/>
              </a:rPr>
              <a:t>NSDate</a:t>
            </a:r>
            <a:r>
              <a:rPr lang="de-DE" sz="1200" dirty="0">
                <a:solidFill>
                  <a:srgbClr val="7030A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date</a:t>
            </a:r>
            <a:r>
              <a:rPr lang="de-DE" sz="1200" dirty="0" smtClean="0">
                <a:solidFill>
                  <a:srgbClr val="000000"/>
                </a:solidFill>
                <a:latin typeface="Menlo-Regular" charset="0"/>
              </a:rPr>
              <a:t>],</a:t>
            </a:r>
            <a:r>
              <a:rPr lang="de-DE" sz="1200" dirty="0" smtClean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200" dirty="0" err="1">
                <a:solidFill>
                  <a:srgbClr val="C41A16"/>
                </a:solidFill>
                <a:latin typeface="Menlo-Regular" charset="0"/>
              </a:rPr>
              <a:t>IssueDate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200" dirty="0" err="1">
                <a:solidFill>
                  <a:srgbClr val="C41A16"/>
                </a:solidFill>
                <a:latin typeface="Menlo-Regular" charset="0"/>
              </a:rPr>
              <a:t>Numerology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 Today"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200" dirty="0" err="1">
                <a:solidFill>
                  <a:srgbClr val="C41A16"/>
                </a:solidFill>
                <a:latin typeface="Menlo-Regular" charset="0"/>
              </a:rPr>
              <a:t>IssueName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 err="1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de-DE" sz="1200" dirty="0" err="1">
                <a:solidFill>
                  <a:srgbClr val="000000"/>
                </a:solidFill>
                <a:latin typeface="Menlo-Regular" charset="0"/>
              </a:rPr>
              <a:t>.currentIssueIcon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200" dirty="0" err="1">
                <a:solidFill>
                  <a:srgbClr val="C41A16"/>
                </a:solidFill>
                <a:latin typeface="Menlo-Regular" charset="0"/>
              </a:rPr>
              <a:t>IssueIcon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sz="1200" dirty="0" err="1">
                <a:solidFill>
                  <a:srgbClr val="AA0D91"/>
                </a:solidFill>
                <a:latin typeface="Menlo-Regular" charset="0"/>
              </a:rPr>
              <a:t>nil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119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Dictionary creation: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552328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5C2699"/>
                </a:solidFill>
                <a:latin typeface="Menlo-Regular" charset="0"/>
              </a:rPr>
              <a:t>NSDictionary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200" dirty="0" err="1" smtClean="0">
                <a:solidFill>
                  <a:srgbClr val="000000"/>
                </a:solidFill>
                <a:latin typeface="Menlo-Regular" charset="0"/>
              </a:rPr>
              <a:t>myDictionary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200" dirty="0" smtClean="0">
                <a:solidFill>
                  <a:srgbClr val="1C00CF"/>
                </a:solidFill>
                <a:latin typeface="Menlo-Regular" charset="0"/>
              </a:rPr>
              <a:t>@{</a:t>
            </a:r>
            <a:endParaRPr lang="en-US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de-DE" sz="1200" dirty="0" smtClean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200" dirty="0" err="1">
                <a:solidFill>
                  <a:srgbClr val="C41A16"/>
                </a:solidFill>
                <a:latin typeface="Menlo-Regular" charset="0"/>
              </a:rPr>
              <a:t>name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: </a:t>
            </a:r>
            <a:r>
              <a:rPr lang="de-DE" sz="1200" dirty="0" err="1">
                <a:solidFill>
                  <a:srgbClr val="2E0D6E"/>
                </a:solidFill>
                <a:latin typeface="Menlo-Regular" charset="0"/>
              </a:rPr>
              <a:t>NSUserName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(),</a:t>
            </a:r>
          </a:p>
          <a:p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de-DE" sz="1200" dirty="0" smtClean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de-DE" sz="1200" dirty="0" err="1">
                <a:solidFill>
                  <a:srgbClr val="C41A16"/>
                </a:solidFill>
                <a:latin typeface="Menlo-Regular" charset="0"/>
              </a:rPr>
              <a:t>date</a:t>
            </a:r>
            <a:r>
              <a:rPr lang="de-DE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: [</a:t>
            </a:r>
            <a:r>
              <a:rPr lang="de-DE" sz="1200" dirty="0" err="1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200" dirty="0" err="1">
                <a:solidFill>
                  <a:srgbClr val="2E0D6E"/>
                </a:solidFill>
                <a:latin typeface="Menlo-Regular" charset="0"/>
              </a:rPr>
              <a:t>date</a:t>
            </a:r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                       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200" dirty="0" smtClean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processInfo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: [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NSProcessInfo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2E0D6E"/>
                </a:solidFill>
                <a:latin typeface="Menlo-Regular" charset="0"/>
              </a:rPr>
              <a:t>processInfo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de-DE" sz="1200" dirty="0">
                <a:solidFill>
                  <a:srgbClr val="000000"/>
                </a:solidFill>
                <a:latin typeface="Menlo-Regular" charset="0"/>
              </a:rPr>
              <a:t>                           </a:t>
            </a:r>
            <a:r>
              <a:rPr lang="de-DE" sz="1200" dirty="0" smtClean="0">
                <a:solidFill>
                  <a:srgbClr val="1C00CF"/>
                </a:solidFill>
                <a:latin typeface="Menlo-Regular" charset="0"/>
              </a:rPr>
              <a:t>}</a:t>
            </a:r>
            <a:r>
              <a:rPr lang="de-DE" sz="1200" dirty="0" smtClean="0">
                <a:solidFill>
                  <a:srgbClr val="000000"/>
                </a:solidFill>
                <a:latin typeface="Menlo-Regular" charset="0"/>
              </a:rPr>
              <a:t>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3464239"/>
            <a:ext cx="6277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*date = [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dictionaryTwo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objectForKey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IssueDate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0" y="3869706"/>
            <a:ext cx="6042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theName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myDictionary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@"name"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161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Literal: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9664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Accessing Objects: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37" y="1781329"/>
            <a:ext cx="6600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5C2699"/>
                </a:solidFill>
                <a:latin typeface="Menlo-Regular" charset="0"/>
              </a:rPr>
              <a:t>NSSet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simpleSet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NSSet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setWithObjects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@"Hello, World!"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smtClean="0">
                <a:solidFill>
                  <a:srgbClr val="1C00CF"/>
                </a:solidFill>
                <a:latin typeface="Menlo-Regular" charset="0"/>
              </a:rPr>
              <a:t>@42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aValue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anObject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nil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937" y="2657315"/>
            <a:ext cx="646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LucidaGrande" charset="0"/>
              </a:rPr>
              <a:t>Sets only store one reference to an individual object, even if you try and add an object more than once: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37" y="1221983"/>
            <a:ext cx="3901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Grande" charset="0"/>
              </a:rPr>
              <a:t>Sets Are Unordered Collections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937" y="3590134"/>
            <a:ext cx="64621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NSNumber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*number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@42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NSSet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numberSet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NSSet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setWithObjects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:number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number, number, number,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nil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en-US" sz="1400" dirty="0" err="1">
                <a:solidFill>
                  <a:srgbClr val="007400"/>
                </a:solidFill>
                <a:latin typeface="Menlo-Regular" charset="0"/>
              </a:rPr>
              <a:t>numberSet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 only contains one object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170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Mutable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Foundation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6" y="1229163"/>
            <a:ext cx="16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Mutable Array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176" y="1598495"/>
            <a:ext cx="6600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NSMutableArray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myMutableArray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NSMutableArray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arrayWithCapacity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400" dirty="0" err="1" smtClean="0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*today = 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myMutableArray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 = today;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6" y="267106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Mutable Dictionary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176" y="3024536"/>
            <a:ext cx="64621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NSMutableDictionary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mutableDict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NSMutableDictionary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mutableDict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@"name"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@"John Doe"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7176" y="386580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Mutable Set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175" y="4189393"/>
            <a:ext cx="6349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NSMutableSet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mutableSet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NSMutableSet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mutableSet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 charset="0"/>
              </a:rPr>
              <a:t>addObject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C41A16"/>
                </a:solidFill>
                <a:latin typeface="Menlo-Regular" charset="0"/>
              </a:rPr>
              <a:t>@"John Doe"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490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 Introspection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6" y="1181686"/>
            <a:ext cx="6600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There are three important types of information that an object can divulge about itself at runtime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1">
              <a:buChar char="•"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Whether it’s an instance of a particular class or subclass</a:t>
            </a:r>
          </a:p>
          <a:p>
            <a:pPr lvl="1">
              <a:buChar char="•"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Whether it responds to a message</a:t>
            </a:r>
          </a:p>
          <a:p>
            <a:pPr lvl="1">
              <a:buChar char="•"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Whether it conforms to a 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76" y="3033038"/>
            <a:ext cx="66008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sum = </a:t>
            </a:r>
            <a:r>
              <a:rPr lang="en-US" sz="14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item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([item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isKindOfClass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NSNumber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class]])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(</a:t>
            </a:r>
            <a:r>
              <a:rPr lang="en-US" sz="1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)[item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intValue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ro-RO" sz="1400" dirty="0" err="1">
                <a:solidFill>
                  <a:srgbClr val="000000"/>
                </a:solidFill>
                <a:latin typeface="Menlo-Regular" charset="0"/>
              </a:rPr>
              <a:t>sum</a:t>
            </a:r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 += i;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  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3016" y="2683788"/>
            <a:ext cx="4233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Checking for being an instance of a particular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9073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 Introspection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5" y="1466762"/>
            <a:ext cx="64723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([item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respondsToSelector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@selector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:)])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{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item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setState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NSOnState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7175" y="1064579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 whether an object responds to selector: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4" y="2649277"/>
            <a:ext cx="5907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Grande" charset="0"/>
              </a:rPr>
              <a:t>Discover Whether an Object Conforms to a Protocol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174" y="3247017"/>
            <a:ext cx="66008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setDelegate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__weak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{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643820"/>
                </a:solidFill>
                <a:latin typeface="Menlo-Regular" charset="0"/>
              </a:rPr>
              <a:t>	</a:t>
            </a:r>
            <a:r>
              <a:rPr lang="en-US" sz="1400" dirty="0" err="1" smtClean="0">
                <a:solidFill>
                  <a:srgbClr val="643820"/>
                </a:solidFill>
                <a:latin typeface="Menlo-Regular" charset="0"/>
              </a:rPr>
              <a:t>NSParameterAssert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conformsToProtocol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	@</a:t>
            </a: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protocol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SubviewTableViewControllerDataSourceProtocol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)]);</a:t>
            </a:r>
          </a:p>
          <a:p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sz="1400" dirty="0" smtClean="0">
                <a:solidFill>
                  <a:srgbClr val="000000"/>
                </a:solidFill>
                <a:latin typeface="Menlo-Regular" charset="0"/>
              </a:rPr>
              <a:t>delegate </a:t>
            </a:r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ro-RO" sz="1400" dirty="0" err="1">
                <a:solidFill>
                  <a:srgbClr val="000000"/>
                </a:solidFill>
                <a:latin typeface="Menlo-Regular" charset="0"/>
              </a:rPr>
              <a:t>obj</a:t>
            </a:r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Compare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6" y="1360124"/>
            <a:ext cx="6523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compare two objects by using the </a:t>
            </a:r>
            <a:r>
              <a:rPr lang="en-US" sz="1400" dirty="0" err="1"/>
              <a:t>isEqual</a:t>
            </a:r>
            <a:r>
              <a:rPr lang="en-US" sz="1400" dirty="0"/>
              <a:t>: method. The object receiving the message is compared to the passed-in object; if they’re the same, the method returns YES. For example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57176" y="2723489"/>
            <a:ext cx="6164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objectsAreEqual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[obj1 isEqual:obj2];</a:t>
            </a:r>
          </a:p>
          <a:p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objectsAreEqual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 charset="0"/>
              </a:rPr>
              <a:t>// do something...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Foundation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5" y="1279089"/>
            <a:ext cx="632855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The Foundation </a:t>
            </a:r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framework is </a:t>
            </a: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the foundational toolkit for all programming for both iOS and OS X. You need to become familiar with this toolkit to be a successful developer for these platforms</a:t>
            </a:r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Wingdings" charset="2"/>
              <a:buChar char="Ø"/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Foundation defines dozens of classes and protocols for a variety of purposes, but three categories of classes and protocols stand out as particularly fundamental</a:t>
            </a:r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85750" indent="-285750">
              <a:buFont typeface="Wingdings" charset="2"/>
              <a:buChar char="Ø"/>
            </a:pPr>
            <a:endParaRPr lang="en-US" sz="1500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500" dirty="0" smtClean="0"/>
              <a:t>The </a:t>
            </a:r>
            <a:r>
              <a:rPr lang="en-US" sz="1500" dirty="0"/>
              <a:t>root class and related </a:t>
            </a:r>
            <a:r>
              <a:rPr lang="en-US" sz="1500" dirty="0" smtClean="0"/>
              <a:t>protocols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500" dirty="0"/>
              <a:t>Value </a:t>
            </a:r>
            <a:r>
              <a:rPr lang="en-US" sz="1500" dirty="0" smtClean="0"/>
              <a:t>classes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500" dirty="0"/>
              <a:t>Collection classes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09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5" y="1322650"/>
            <a:ext cx="5784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ucidaGrande" charset="0"/>
              </a:rPr>
              <a:t>You make a copy of an object by sending a </a:t>
            </a:r>
            <a:r>
              <a:rPr lang="en-US" sz="1400" dirty="0">
                <a:latin typeface="Courier" charset="0"/>
              </a:rPr>
              <a:t>copy</a:t>
            </a:r>
            <a:r>
              <a:rPr lang="en-US" sz="1400" dirty="0">
                <a:latin typeface="LucidaGrande" charset="0"/>
              </a:rPr>
              <a:t> message to it: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75" y="1950635"/>
            <a:ext cx="5681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5C2699"/>
                </a:solidFill>
                <a:latin typeface="Menlo-Regular" charset="0"/>
              </a:rPr>
              <a:t>NSArray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yourArray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copy];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7175" y="2578620"/>
            <a:ext cx="61847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ucidaGrande" charset="0"/>
              </a:rPr>
              <a:t>To be copied, the class of the receiving object must conform to the </a:t>
            </a:r>
            <a:r>
              <a:rPr lang="en-US" sz="1400" dirty="0" err="1">
                <a:latin typeface="Courier" charset="0"/>
              </a:rPr>
              <a:t>NSCopying</a:t>
            </a:r>
            <a:r>
              <a:rPr lang="en-US" sz="1400" dirty="0">
                <a:latin typeface="LucidaGrande" charset="0"/>
              </a:rPr>
              <a:t> protocol. If you want your objects to be </a:t>
            </a:r>
            <a:r>
              <a:rPr lang="en-US" sz="1400" dirty="0" err="1">
                <a:latin typeface="LucidaGrande" charset="0"/>
              </a:rPr>
              <a:t>copyable</a:t>
            </a:r>
            <a:r>
              <a:rPr lang="en-US" sz="1400" dirty="0">
                <a:latin typeface="LucidaGrande" charset="0"/>
              </a:rPr>
              <a:t>, you must adopt and implement the </a:t>
            </a:r>
            <a:r>
              <a:rPr lang="en-US" sz="1400" dirty="0">
                <a:latin typeface="Courier" charset="0"/>
              </a:rPr>
              <a:t>copy</a:t>
            </a:r>
            <a:r>
              <a:rPr lang="en-US" sz="1400" dirty="0">
                <a:latin typeface="LucidaGrande" charset="0"/>
              </a:rPr>
              <a:t> method of this protocol.</a:t>
            </a:r>
          </a:p>
        </p:txBody>
      </p:sp>
    </p:spTree>
    <p:extLst>
      <p:ext uri="{BB962C8B-B14F-4D97-AF65-F5344CB8AC3E}">
        <p14:creationId xmlns:p14="http://schemas.microsoft.com/office/powerpoint/2010/main" val="8525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NSObject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Root Class and Objective-C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7" y="1229163"/>
            <a:ext cx="615389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Ø"/>
            </a:pPr>
            <a:r>
              <a:rPr lang="en-US" sz="1300" dirty="0" err="1"/>
              <a:t>NSObject</a:t>
            </a:r>
            <a:r>
              <a:rPr lang="en-US" sz="1300" dirty="0"/>
              <a:t> is the root class of Objective-C class </a:t>
            </a:r>
            <a:r>
              <a:rPr lang="en-US" sz="1300" dirty="0" smtClean="0"/>
              <a:t>hierarchies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Ø"/>
            </a:pPr>
            <a:r>
              <a:rPr lang="en-US" sz="1300" dirty="0" err="1"/>
              <a:t>NSObject</a:t>
            </a:r>
            <a:r>
              <a:rPr lang="en-US" sz="1300" dirty="0"/>
              <a:t> instance cannot do anything useful beyond being a simple </a:t>
            </a:r>
            <a:r>
              <a:rPr lang="en-US" sz="1300" dirty="0" smtClean="0"/>
              <a:t>object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Ø"/>
            </a:pPr>
            <a:r>
              <a:rPr lang="en-US" sz="1300" dirty="0" err="1"/>
              <a:t>NSObject</a:t>
            </a:r>
            <a:r>
              <a:rPr lang="en-US" sz="1300" dirty="0"/>
              <a:t> adopts the </a:t>
            </a:r>
            <a:r>
              <a:rPr lang="en-US" sz="1300" dirty="0" err="1"/>
              <a:t>NSObject</a:t>
            </a:r>
            <a:r>
              <a:rPr lang="en-US" sz="1300" dirty="0"/>
              <a:t> protocol, which declares additional methods common to the interfaces of all objects</a:t>
            </a:r>
            <a:r>
              <a:rPr lang="en-US" sz="13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Ø"/>
            </a:pPr>
            <a:r>
              <a:rPr lang="en-US" sz="1300" dirty="0" err="1"/>
              <a:t>NSObject</a:t>
            </a:r>
            <a:r>
              <a:rPr lang="en-US" sz="1300" dirty="0"/>
              <a:t> adopts the </a:t>
            </a:r>
            <a:r>
              <a:rPr lang="en-US" sz="1300" dirty="0" err="1"/>
              <a:t>NSCopying</a:t>
            </a:r>
            <a:r>
              <a:rPr lang="en-US" sz="1300" dirty="0"/>
              <a:t>, </a:t>
            </a:r>
            <a:r>
              <a:rPr lang="en-US" sz="1300" dirty="0" err="1"/>
              <a:t>NSMutableCopying</a:t>
            </a:r>
            <a:r>
              <a:rPr lang="en-US" sz="1300" dirty="0"/>
              <a:t>, and </a:t>
            </a:r>
            <a:r>
              <a:rPr lang="en-US" sz="1300" dirty="0" err="1"/>
              <a:t>NSCoding</a:t>
            </a:r>
            <a:r>
              <a:rPr lang="en-US" sz="1300" dirty="0"/>
              <a:t> </a:t>
            </a:r>
            <a:r>
              <a:rPr lang="en-US" sz="1300" dirty="0" smtClean="0"/>
              <a:t>protocols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Ø"/>
            </a:pPr>
            <a:r>
              <a:rPr lang="en-US" sz="1300" dirty="0"/>
              <a:t>The </a:t>
            </a:r>
            <a:r>
              <a:rPr lang="en-US" sz="1300" dirty="0" err="1"/>
              <a:t>NSObject</a:t>
            </a:r>
            <a:r>
              <a:rPr lang="en-US" sz="1300" dirty="0"/>
              <a:t> class and related protocols define methods </a:t>
            </a:r>
            <a:r>
              <a:rPr lang="en-US" sz="1300" dirty="0" smtClean="0"/>
              <a:t>for: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/>
              <a:t>creating objects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/>
              <a:t>navigating </a:t>
            </a:r>
            <a:r>
              <a:rPr lang="en-US" sz="1300" dirty="0"/>
              <a:t>the inheritance </a:t>
            </a:r>
            <a:r>
              <a:rPr lang="en-US" sz="1300" dirty="0" smtClean="0"/>
              <a:t>chain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/>
              <a:t>interrogating </a:t>
            </a:r>
            <a:r>
              <a:rPr lang="en-US" sz="1300" dirty="0"/>
              <a:t>objects about their characteristics and </a:t>
            </a:r>
            <a:r>
              <a:rPr lang="en-US" sz="1300" dirty="0" smtClean="0"/>
              <a:t>capabilities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/>
              <a:t>comparing objects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/>
              <a:t>copying </a:t>
            </a:r>
            <a:r>
              <a:rPr lang="en-US" sz="1300" dirty="0" err="1" smtClean="0"/>
              <a:t>obcjets</a:t>
            </a:r>
            <a:endParaRPr lang="en-US" sz="1300" dirty="0" smtClean="0"/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/>
              <a:t>encoding </a:t>
            </a:r>
            <a:r>
              <a:rPr lang="en-US" sz="13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0365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Root Class and Objective-C Objects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902" y="109487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in terms of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2" y="1494501"/>
            <a:ext cx="2684052" cy="2707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36" y="1483167"/>
            <a:ext cx="2695288" cy="2718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39" y="4366517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Strongly coupled objects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44182" y="4371452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Loosely coupled objects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3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Allocation and 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047" y="1413829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creation consist of two steps: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Memory allocation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Object initialization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3518" y="2584795"/>
            <a:ext cx="694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 - (</a:t>
            </a:r>
            <a:r>
              <a:rPr lang="en-US" sz="1200" dirty="0" err="1" smtClean="0">
                <a:solidFill>
                  <a:srgbClr val="AA0D91"/>
                </a:solidFill>
                <a:latin typeface="Menlo-Regular" charset="0"/>
              </a:rPr>
              <a:t>instancetype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latin typeface="Menlo-Regular" charset="0"/>
              </a:rPr>
              <a:t>initFileURLWithPath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2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 *)path 							    </a:t>
            </a:r>
            <a:r>
              <a:rPr lang="en-US" sz="1200" dirty="0" err="1" smtClean="0">
                <a:solidFill>
                  <a:srgbClr val="000000"/>
                </a:solidFill>
                <a:latin typeface="Menlo-Regular" charset="0"/>
              </a:rPr>
              <a:t>isDirectory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200" dirty="0" smtClean="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latin typeface="Menlo-Regular" charset="0"/>
              </a:rPr>
              <a:t>isDir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2742" y="3294096"/>
            <a:ext cx="6755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C2699"/>
                </a:solidFill>
                <a:latin typeface="Menlo-Regular" charset="0"/>
              </a:rPr>
              <a:t>NSURL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aURL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en-US" sz="1200" dirty="0">
                <a:solidFill>
                  <a:srgbClr val="5C2699"/>
                </a:solidFill>
                <a:latin typeface="Menlo-Regular" charset="0"/>
              </a:rPr>
              <a:t>NSURL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 smtClean="0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sz="1200" dirty="0" err="1" smtClean="0">
                <a:solidFill>
                  <a:srgbClr val="2E0D6E"/>
                </a:solidFill>
                <a:latin typeface="Menlo-Regular" charset="0"/>
              </a:rPr>
              <a:t>initFileURLWithPath</a:t>
            </a:r>
            <a:r>
              <a:rPr lang="en-US" sz="1200" dirty="0" err="1" smtClean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200" dirty="0" err="1" smtClean="0">
                <a:solidFill>
                  <a:srgbClr val="2E0D6E"/>
                </a:solidFill>
                <a:latin typeface="Menlo-Regular" charset="0"/>
              </a:rPr>
              <a:t>NSTemporaryDirectory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() </a:t>
            </a:r>
          </a:p>
          <a:p>
            <a:r>
              <a:rPr lang="de-DE" sz="1200" dirty="0" smtClean="0">
                <a:solidFill>
                  <a:srgbClr val="2E0D6E"/>
                </a:solidFill>
                <a:latin typeface="Menlo-Regular" charset="0"/>
              </a:rPr>
              <a:t>							  </a:t>
            </a:r>
            <a:r>
              <a:rPr lang="de-DE" sz="1200" dirty="0" err="1" smtClean="0">
                <a:solidFill>
                  <a:srgbClr val="2E0D6E"/>
                </a:solidFill>
                <a:latin typeface="Menlo-Regular" charset="0"/>
              </a:rPr>
              <a:t>isDirectory</a:t>
            </a:r>
            <a:r>
              <a:rPr lang="de-DE" sz="1200" dirty="0" err="1" smtClean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de-DE" sz="1200" dirty="0" err="1" smtClean="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de-DE" sz="1200" dirty="0" smtClean="0">
                <a:solidFill>
                  <a:srgbClr val="000000"/>
                </a:solidFill>
                <a:latin typeface="Menlo-Regular" charset="0"/>
              </a:rPr>
              <a:t>];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975792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NSObject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* object = [[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NSObject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2E0D6E"/>
                </a:solidFill>
                <a:latin typeface="Menlo-Regular" charset="0"/>
              </a:rPr>
              <a:t>alloc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sz="1200" dirty="0" err="1">
                <a:solidFill>
                  <a:srgbClr val="2E0D6E"/>
                </a:solidFill>
                <a:latin typeface="Menlo-Regular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718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Initializer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Creation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983" y="1578216"/>
            <a:ext cx="6308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-(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instancetype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=[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0D6E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{</a:t>
            </a:r>
            <a:endParaRPr lang="de-DE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3F6E74"/>
                </a:solidFill>
                <a:latin typeface="Menlo-Regular" charset="0"/>
              </a:rPr>
              <a:t>_</a:t>
            </a:r>
            <a:r>
              <a:rPr lang="en-US" dirty="0" err="1" smtClean="0">
                <a:solidFill>
                  <a:srgbClr val="3F6E74"/>
                </a:solidFill>
                <a:latin typeface="Menlo-Regular" charset="0"/>
              </a:rPr>
              <a:t>iVar</a:t>
            </a:r>
            <a:r>
              <a:rPr lang="en-US" dirty="0" smtClean="0">
                <a:solidFill>
                  <a:srgbClr val="3F6E74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dirty="0" err="1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Parameterized Initializer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176" y="1763150"/>
            <a:ext cx="63080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-(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instancetype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initWithIVar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dirty="0" err="1">
                <a:solidFill>
                  <a:srgbClr val="5C2699"/>
                </a:solidFill>
                <a:latin typeface="Menlo-Regular" charset="0"/>
              </a:rPr>
              <a:t>NSInteger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iVar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=[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0D6E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3F6E74"/>
                </a:solidFill>
                <a:latin typeface="Menlo-Regular" charset="0"/>
              </a:rPr>
              <a:t>_</a:t>
            </a:r>
            <a:r>
              <a:rPr lang="en-US" smtClean="0">
                <a:solidFill>
                  <a:srgbClr val="3F6E74"/>
                </a:solidFill>
                <a:latin typeface="Menlo-Regular" charset="0"/>
              </a:rPr>
              <a:t>iVar</a:t>
            </a:r>
            <a:r>
              <a:rPr lang="en-US" smtClean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iVar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dirty="0" err="1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7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Class 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6" y="1229163"/>
            <a:ext cx="6379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factory methods are class methods (+) that intended to create an object. They should be of the following form:</a:t>
            </a:r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/>
              <a:t>(type)</a:t>
            </a:r>
            <a:r>
              <a:rPr lang="en-US" dirty="0" err="1"/>
              <a:t>className</a:t>
            </a:r>
            <a:r>
              <a:rPr lang="en-US" dirty="0"/>
              <a:t>... (where </a:t>
            </a:r>
            <a:r>
              <a:rPr lang="en-US" dirty="0" err="1"/>
              <a:t>className</a:t>
            </a:r>
            <a:r>
              <a:rPr lang="en-US" dirty="0"/>
              <a:t> excludes any prefix)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6" y="2575686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Example: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257176" y="2891157"/>
            <a:ext cx="6143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- (</a:t>
            </a:r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instancetype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initWithFormat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*)format, ... 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;</a:t>
            </a:r>
            <a:endParaRPr lang="en-US" sz="12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176" y="3198934"/>
            <a:ext cx="6143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+ (</a:t>
            </a:r>
            <a:r>
              <a:rPr lang="en-US" sz="1200" dirty="0" err="1" smtClean="0">
                <a:solidFill>
                  <a:srgbClr val="AA0D91"/>
                </a:solidFill>
                <a:latin typeface="Menlo-Regular" charset="0"/>
              </a:rPr>
              <a:t>instancetype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latin typeface="Menlo-Regular" charset="0"/>
              </a:rPr>
              <a:t>stringWithFormat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200" dirty="0" err="1" smtClean="0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 *)format, ...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7176" y="3814488"/>
            <a:ext cx="614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C2699"/>
                </a:solidFill>
                <a:latin typeface="Menlo-Regular" charset="0"/>
              </a:rPr>
              <a:t>NSString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myString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NSString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stringWithFormat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@"Customer: %@"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.record.customerName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789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MAN">
      <a:dk1>
        <a:sysClr val="windowText" lastClr="000000"/>
      </a:dk1>
      <a:lt1>
        <a:sysClr val="window" lastClr="FFFFFF"/>
      </a:lt1>
      <a:dk2>
        <a:srgbClr val="1F497D"/>
      </a:dk2>
      <a:lt2>
        <a:srgbClr val="8EB4E3"/>
      </a:lt2>
      <a:accent1>
        <a:srgbClr val="4F81BD"/>
      </a:accent1>
      <a:accent2>
        <a:srgbClr val="00ADEE"/>
      </a:accent2>
      <a:accent3>
        <a:srgbClr val="10253F"/>
      </a:accent3>
      <a:accent4>
        <a:srgbClr val="B7DEE8"/>
      </a:accent4>
      <a:accent5>
        <a:srgbClr val="31859C"/>
      </a:accent5>
      <a:accent6>
        <a:srgbClr val="F79646"/>
      </a:accent6>
      <a:hlink>
        <a:srgbClr val="4A865E"/>
      </a:hlink>
      <a:folHlink>
        <a:srgbClr val="8EB4E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503380CB5FD43816B8DC66FB77F0D" ma:contentTypeVersion="1" ma:contentTypeDescription="Create a new document." ma:contentTypeScope="" ma:versionID="154f5ea29c492c7159fdc533bc7359c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A6A1A2D-0CEE-48D8-9012-D089962D3E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B0D0C-B71A-4081-851D-E348597A5C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E0F78-D8B1-4F8A-8E95-4B260F6D0F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23842</TotalTime>
  <Words>1697</Words>
  <Application>Microsoft Macintosh PowerPoint</Application>
  <PresentationFormat>Custom</PresentationFormat>
  <Paragraphs>284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Courier</vt:lpstr>
      <vt:lpstr>LucidaGrande</vt:lpstr>
      <vt:lpstr>Menlo-Regular</vt:lpstr>
      <vt:lpstr>Wingdings</vt:lpstr>
      <vt:lpstr>Office Theme</vt:lpstr>
      <vt:lpstr>Objective-C: Foundation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Вячеслав Кормушкин</cp:lastModifiedBy>
  <cp:revision>2018</cp:revision>
  <cp:lastPrinted>2013-08-12T18:00:33Z</cp:lastPrinted>
  <dcterms:created xsi:type="dcterms:W3CDTF">2014-10-02T15:43:54Z</dcterms:created>
  <dcterms:modified xsi:type="dcterms:W3CDTF">2015-10-21T08:15:27Z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0x010100611503380CB5FD43816B8DC66FB77F0D</vt:lpwstr>
  </property>
</Properties>
</file>