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79" r:id="rId2"/>
    <p:sldId id="257" r:id="rId3"/>
    <p:sldId id="278" r:id="rId4"/>
    <p:sldId id="258" r:id="rId5"/>
    <p:sldId id="259" r:id="rId6"/>
    <p:sldId id="260" r:id="rId7"/>
    <p:sldId id="261" r:id="rId8"/>
    <p:sldId id="262" r:id="rId9"/>
    <p:sldId id="270" r:id="rId10"/>
    <p:sldId id="268" r:id="rId11"/>
    <p:sldId id="265" r:id="rId12"/>
    <p:sldId id="266" r:id="rId13"/>
    <p:sldId id="271" r:id="rId14"/>
    <p:sldId id="267" r:id="rId15"/>
    <p:sldId id="276" r:id="rId16"/>
    <p:sldId id="277" r:id="rId17"/>
    <p:sldId id="263" r:id="rId18"/>
    <p:sldId id="269" r:id="rId19"/>
    <p:sldId id="272" r:id="rId20"/>
    <p:sldId id="273" r:id="rId21"/>
    <p:sldId id="274" r:id="rId22"/>
    <p:sldId id="275" r:id="rId23"/>
    <p:sldId id="264"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2"/>
  </p:normalViewPr>
  <p:slideViewPr>
    <p:cSldViewPr snapToGrid="0" snapToObjects="1">
      <p:cViewPr>
        <p:scale>
          <a:sx n="100" d="100"/>
          <a:sy n="100" d="100"/>
        </p:scale>
        <p:origin x="14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6C4CE-5473-5741-9568-D573E45D04BD}" type="datetimeFigureOut">
              <a:rPr lang="en-US" smtClean="0"/>
              <a:t>4/13/17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2961E-E4A3-1E46-B85D-781622324E07}" type="slidenum">
              <a:rPr lang="en-US" smtClean="0"/>
              <a:t>‹#›</a:t>
            </a:fld>
            <a:endParaRPr lang="en-US"/>
          </a:p>
        </p:txBody>
      </p:sp>
    </p:spTree>
    <p:extLst>
      <p:ext uri="{BB962C8B-B14F-4D97-AF65-F5344CB8AC3E}">
        <p14:creationId xmlns:p14="http://schemas.microsoft.com/office/powerpoint/2010/main" val="444988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security purposes, an iOS app’s interactions with the file system are limited to the directories inside the app’s sandbox directory. During installation of a new app, the installer creates a number of container directories for the app inside the sandbox directory. Each container directory has a specific role. The bundle container directory holds the app’s bundle, whereas the data container directory holds data for both the app and the user. The data container directory is further divided into a number of subdirectories that the app can use to sort and organize its data. The app may also request access to additional container directories—for example, the iCloud container—at runtime.</a:t>
            </a:r>
            <a:endParaRPr lang="en-US" dirty="0"/>
          </a:p>
        </p:txBody>
      </p:sp>
      <p:sp>
        <p:nvSpPr>
          <p:cNvPr id="4" name="Slide Number Placeholder 3"/>
          <p:cNvSpPr>
            <a:spLocks noGrp="1"/>
          </p:cNvSpPr>
          <p:nvPr>
            <p:ph type="sldNum" sz="quarter" idx="10"/>
          </p:nvPr>
        </p:nvSpPr>
        <p:spPr/>
        <p:txBody>
          <a:bodyPr/>
          <a:lstStyle/>
          <a:p>
            <a:fld id="{7012961E-E4A3-1E46-B85D-781622324E07}" type="slidenum">
              <a:rPr lang="en-US" smtClean="0"/>
              <a:t>2</a:t>
            </a:fld>
            <a:endParaRPr lang="en-US"/>
          </a:p>
        </p:txBody>
      </p:sp>
    </p:spTree>
    <p:extLst>
      <p:ext uri="{BB962C8B-B14F-4D97-AF65-F5344CB8AC3E}">
        <p14:creationId xmlns:p14="http://schemas.microsoft.com/office/powerpoint/2010/main" val="147560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opted out</a:t>
            </a:r>
            <a:endParaRPr lang="en-US" dirty="0"/>
          </a:p>
        </p:txBody>
      </p:sp>
      <p:sp>
        <p:nvSpPr>
          <p:cNvPr id="4" name="Slide Number Placeholder 3"/>
          <p:cNvSpPr>
            <a:spLocks noGrp="1"/>
          </p:cNvSpPr>
          <p:nvPr>
            <p:ph type="sldNum" sz="quarter" idx="10"/>
          </p:nvPr>
        </p:nvSpPr>
        <p:spPr/>
        <p:txBody>
          <a:bodyPr/>
          <a:lstStyle/>
          <a:p>
            <a:fld id="{7012961E-E4A3-1E46-B85D-781622324E07}" type="slidenum">
              <a:rPr lang="en-US" smtClean="0"/>
              <a:t>7</a:t>
            </a:fld>
            <a:endParaRPr lang="en-US"/>
          </a:p>
        </p:txBody>
      </p:sp>
    </p:spTree>
    <p:extLst>
      <p:ext uri="{BB962C8B-B14F-4D97-AF65-F5344CB8AC3E}">
        <p14:creationId xmlns:p14="http://schemas.microsoft.com/office/powerpoint/2010/main" val="15812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12961E-E4A3-1E46-B85D-781622324E07}" type="slidenum">
              <a:rPr lang="en-US" smtClean="0"/>
              <a:t>8</a:t>
            </a:fld>
            <a:endParaRPr lang="en-US"/>
          </a:p>
        </p:txBody>
      </p:sp>
    </p:spTree>
    <p:extLst>
      <p:ext uri="{BB962C8B-B14F-4D97-AF65-F5344CB8AC3E}">
        <p14:creationId xmlns:p14="http://schemas.microsoft.com/office/powerpoint/2010/main" val="44247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707254-D1FC-404E-AC65-DBB985068459}" type="datetimeFigureOut">
              <a:rPr lang="en-US" smtClean="0"/>
              <a:t>4/13/17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1CBF8-26C0-E842-8EB5-2043B9E5A22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707254-D1FC-404E-AC65-DBB985068459}" type="datetimeFigureOut">
              <a:rPr lang="en-US" smtClean="0"/>
              <a:t>4/13/17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1CBF8-26C0-E842-8EB5-2043B9E5A2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707254-D1FC-404E-AC65-DBB985068459}" type="datetimeFigureOut">
              <a:rPr lang="en-US" smtClean="0"/>
              <a:t>4/13/17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1CBF8-26C0-E842-8EB5-2043B9E5A2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707254-D1FC-404E-AC65-DBB985068459}" type="datetimeFigureOut">
              <a:rPr lang="en-US" smtClean="0"/>
              <a:t>4/13/17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1CBF8-26C0-E842-8EB5-2043B9E5A2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707254-D1FC-404E-AC65-DBB985068459}" type="datetimeFigureOut">
              <a:rPr lang="en-US" smtClean="0"/>
              <a:t>4/13/17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1CBF8-26C0-E842-8EB5-2043B9E5A22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707254-D1FC-404E-AC65-DBB985068459}" type="datetimeFigureOut">
              <a:rPr lang="en-US" smtClean="0"/>
              <a:t>4/13/17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1CBF8-26C0-E842-8EB5-2043B9E5A2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707254-D1FC-404E-AC65-DBB985068459}" type="datetimeFigureOut">
              <a:rPr lang="en-US" smtClean="0"/>
              <a:t>4/13/17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1CBF8-26C0-E842-8EB5-2043B9E5A2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707254-D1FC-404E-AC65-DBB985068459}" type="datetimeFigureOut">
              <a:rPr lang="en-US" smtClean="0"/>
              <a:t>4/13/17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1CBF8-26C0-E842-8EB5-2043B9E5A2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07254-D1FC-404E-AC65-DBB985068459}" type="datetimeFigureOut">
              <a:rPr lang="en-US" smtClean="0"/>
              <a:t>4/13/17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1CBF8-26C0-E842-8EB5-2043B9E5A2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07254-D1FC-404E-AC65-DBB985068459}" type="datetimeFigureOut">
              <a:rPr lang="en-US" smtClean="0"/>
              <a:t>4/13/17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1CBF8-26C0-E842-8EB5-2043B9E5A2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07254-D1FC-404E-AC65-DBB985068459}" type="datetimeFigureOut">
              <a:rPr lang="en-US" smtClean="0"/>
              <a:t>4/13/17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1CBF8-26C0-E842-8EB5-2043B9E5A22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07254-D1FC-404E-AC65-DBB985068459}" type="datetimeFigureOut">
              <a:rPr lang="en-US" smtClean="0"/>
              <a:t>4/13/17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1CBF8-26C0-E842-8EB5-2043B9E5A22D}" type="slidenum">
              <a:rPr lang="en-US" smtClean="0"/>
              <a:t>‹#›</a:t>
            </a:fld>
            <a:endParaRPr lang="en-US"/>
          </a:p>
        </p:txBody>
      </p:sp>
    </p:spTree>
    <p:extLst>
      <p:ext uri="{BB962C8B-B14F-4D97-AF65-F5344CB8AC3E}">
        <p14:creationId xmlns:p14="http://schemas.microsoft.com/office/powerpoint/2010/main" val="1379206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reference/uikit/uigesturerecognizer" TargetMode="Externa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3043" r="-1" b="14896"/>
          <a:stretch/>
        </p:blipFill>
        <p:spPr>
          <a:xfrm>
            <a:off x="1" y="1"/>
            <a:ext cx="9143999" cy="4239482"/>
          </a:xfrm>
          <a:prstGeom prst="rect">
            <a:avLst/>
          </a:prstGeom>
        </p:spPr>
      </p:pic>
      <p:sp>
        <p:nvSpPr>
          <p:cNvPr id="2" name="Title 1"/>
          <p:cNvSpPr>
            <a:spLocks noGrp="1"/>
          </p:cNvSpPr>
          <p:nvPr>
            <p:ph type="ctrTitle"/>
          </p:nvPr>
        </p:nvSpPr>
        <p:spPr>
          <a:xfrm>
            <a:off x="487837" y="4559523"/>
            <a:ext cx="8176103" cy="1236440"/>
          </a:xfrm>
          <a:noFill/>
        </p:spPr>
        <p:txBody>
          <a:bodyPr>
            <a:normAutofit fontScale="90000"/>
          </a:bodyPr>
          <a:lstStyle/>
          <a:p>
            <a:r>
              <a:rPr lang="en-US" sz="5400" dirty="0"/>
              <a:t>iOS Application Development Fundamentals</a:t>
            </a:r>
          </a:p>
        </p:txBody>
      </p:sp>
      <p:sp>
        <p:nvSpPr>
          <p:cNvPr id="3" name="Subtitle 2"/>
          <p:cNvSpPr>
            <a:spLocks noGrp="1"/>
          </p:cNvSpPr>
          <p:nvPr>
            <p:ph type="subTitle" idx="1"/>
          </p:nvPr>
        </p:nvSpPr>
        <p:spPr>
          <a:xfrm>
            <a:off x="487837" y="5795963"/>
            <a:ext cx="8176103" cy="560388"/>
          </a:xfrm>
          <a:noFill/>
        </p:spPr>
        <p:txBody>
          <a:bodyPr>
            <a:normAutofit/>
          </a:bodyPr>
          <a:lstStyle/>
          <a:p>
            <a:r>
              <a:rPr lang="en-US" dirty="0"/>
              <a:t>Harman </a:t>
            </a:r>
            <a:r>
              <a:rPr lang="en-US" dirty="0" smtClean="0"/>
              <a:t>Internship</a:t>
            </a:r>
          </a:p>
          <a:p>
            <a:endParaRPr lang="en-US" dirty="0"/>
          </a:p>
        </p:txBody>
      </p:sp>
      <p:sp>
        <p:nvSpPr>
          <p:cNvPr id="5" name="TextBox 4"/>
          <p:cNvSpPr txBox="1"/>
          <p:nvPr/>
        </p:nvSpPr>
        <p:spPr>
          <a:xfrm>
            <a:off x="3748953" y="6388102"/>
            <a:ext cx="1646093" cy="276999"/>
          </a:xfrm>
          <a:prstGeom prst="rect">
            <a:avLst/>
          </a:prstGeom>
          <a:noFill/>
        </p:spPr>
        <p:txBody>
          <a:bodyPr wrap="none" rtlCol="0">
            <a:spAutoFit/>
          </a:bodyPr>
          <a:lstStyle/>
          <a:p>
            <a:pPr algn="ctr"/>
            <a:r>
              <a:rPr lang="en-US" sz="1200" dirty="0" smtClean="0"/>
              <a:t>Vyacheslav Kormushkin</a:t>
            </a:r>
            <a:endParaRPr lang="en-US" sz="1200" dirty="0"/>
          </a:p>
        </p:txBody>
      </p:sp>
    </p:spTree>
    <p:extLst>
      <p:ext uri="{BB962C8B-B14F-4D97-AF65-F5344CB8AC3E}">
        <p14:creationId xmlns:p14="http://schemas.microsoft.com/office/powerpoint/2010/main" val="571914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Scheme</a:t>
            </a:r>
            <a:endParaRPr lang="en-US" dirty="0"/>
          </a:p>
        </p:txBody>
      </p:sp>
      <p:sp>
        <p:nvSpPr>
          <p:cNvPr id="3" name="Content Placeholder 2"/>
          <p:cNvSpPr>
            <a:spLocks noGrp="1"/>
          </p:cNvSpPr>
          <p:nvPr>
            <p:ph idx="1"/>
          </p:nvPr>
        </p:nvSpPr>
        <p:spPr/>
        <p:txBody>
          <a:bodyPr>
            <a:normAutofit/>
          </a:bodyPr>
          <a:lstStyle/>
          <a:p>
            <a:r>
              <a:rPr lang="en-US" dirty="0" smtClean="0">
                <a:latin typeface="Calibri" charset="0"/>
                <a:ea typeface="Calibri" charset="0"/>
                <a:cs typeface="Calibri" charset="0"/>
              </a:rPr>
              <a:t>Apps should register URL scheme they support with the system</a:t>
            </a:r>
          </a:p>
          <a:p>
            <a:r>
              <a:rPr lang="en-US" dirty="0" smtClean="0">
                <a:latin typeface="Calibri" charset="0"/>
                <a:ea typeface="Calibri" charset="0"/>
                <a:cs typeface="Calibri" charset="0"/>
              </a:rPr>
              <a:t>Apps can use custom URL schemes</a:t>
            </a:r>
          </a:p>
          <a:p>
            <a:r>
              <a:rPr lang="en-US" dirty="0"/>
              <a:t>If more than one third-party app registers to handle the same URL scheme, there is currently no process for determining which app will be given that scheme</a:t>
            </a:r>
            <a:endParaRPr lang="en-US" dirty="0" smtClean="0">
              <a:latin typeface="Calibri" charset="0"/>
              <a:ea typeface="Calibri" charset="0"/>
              <a:cs typeface="Calibri" charset="0"/>
            </a:endParaRPr>
          </a:p>
          <a:p>
            <a:pPr marL="0" indent="0">
              <a:buNone/>
            </a:pPr>
            <a:endParaRPr lang="en-US" sz="2000" dirty="0" smtClean="0">
              <a:solidFill>
                <a:srgbClr val="C42275"/>
              </a:solidFill>
              <a:latin typeface="Menlo" charset="0"/>
            </a:endParaRPr>
          </a:p>
          <a:p>
            <a:pPr marL="0" indent="0">
              <a:buNone/>
            </a:pPr>
            <a:r>
              <a:rPr lang="en-US" sz="2000" dirty="0" smtClean="0">
                <a:solidFill>
                  <a:srgbClr val="C42275"/>
                </a:solidFill>
                <a:latin typeface="Menlo" charset="0"/>
              </a:rPr>
              <a:t>let</a:t>
            </a:r>
            <a:r>
              <a:rPr lang="en-US" sz="2000" dirty="0" smtClean="0">
                <a:solidFill>
                  <a:srgbClr val="000000"/>
                </a:solidFill>
                <a:latin typeface="Menlo" charset="0"/>
              </a:rPr>
              <a:t> </a:t>
            </a:r>
            <a:r>
              <a:rPr lang="en-US" sz="2000" dirty="0" err="1">
                <a:solidFill>
                  <a:srgbClr val="000000"/>
                </a:solidFill>
                <a:latin typeface="Menlo" charset="0"/>
              </a:rPr>
              <a:t>phoneUrl</a:t>
            </a:r>
            <a:r>
              <a:rPr lang="en-US" sz="2000" dirty="0">
                <a:solidFill>
                  <a:srgbClr val="000000"/>
                </a:solidFill>
                <a:latin typeface="Menlo" charset="0"/>
              </a:rPr>
              <a:t> = </a:t>
            </a:r>
            <a:r>
              <a:rPr lang="en-US" sz="2000" dirty="0">
                <a:solidFill>
                  <a:srgbClr val="703DAA"/>
                </a:solidFill>
                <a:latin typeface="Menlo" charset="0"/>
              </a:rPr>
              <a:t>URL</a:t>
            </a:r>
            <a:r>
              <a:rPr lang="en-US" sz="2000" dirty="0">
                <a:solidFill>
                  <a:srgbClr val="000000"/>
                </a:solidFill>
                <a:latin typeface="Menlo" charset="0"/>
              </a:rPr>
              <a:t>(string: </a:t>
            </a:r>
            <a:r>
              <a:rPr lang="en-US" sz="2000" dirty="0">
                <a:solidFill>
                  <a:srgbClr val="C81B13"/>
                </a:solidFill>
                <a:latin typeface="Menlo" charset="0"/>
              </a:rPr>
              <a:t>"</a:t>
            </a:r>
            <a:r>
              <a:rPr lang="en-US" sz="2000" dirty="0" err="1">
                <a:solidFill>
                  <a:srgbClr val="C81B13"/>
                </a:solidFill>
                <a:latin typeface="Menlo" charset="0"/>
              </a:rPr>
              <a:t>tel</a:t>
            </a:r>
            <a:r>
              <a:rPr lang="en-US" sz="2000" dirty="0">
                <a:solidFill>
                  <a:srgbClr val="C81B13"/>
                </a:solidFill>
                <a:latin typeface="Menlo" charset="0"/>
              </a:rPr>
              <a:t>://1234567890"</a:t>
            </a:r>
            <a:r>
              <a:rPr lang="en-US" sz="2000" dirty="0">
                <a:solidFill>
                  <a:srgbClr val="000000"/>
                </a:solidFill>
                <a:latin typeface="Menlo" charset="0"/>
              </a:rPr>
              <a:t>)</a:t>
            </a:r>
          </a:p>
          <a:p>
            <a:pPr marL="0" indent="0">
              <a:buNone/>
            </a:pPr>
            <a:r>
              <a:rPr lang="en-US" sz="2000" dirty="0" err="1">
                <a:solidFill>
                  <a:srgbClr val="6122AE"/>
                </a:solidFill>
                <a:latin typeface="Menlo" charset="0"/>
              </a:rPr>
              <a:t>UIApplication</a:t>
            </a:r>
            <a:r>
              <a:rPr lang="en-US" sz="2000" dirty="0" err="1">
                <a:solidFill>
                  <a:srgbClr val="000000"/>
                </a:solidFill>
                <a:latin typeface="Menlo" charset="0"/>
              </a:rPr>
              <a:t>.</a:t>
            </a:r>
            <a:r>
              <a:rPr lang="en-US" sz="2000" dirty="0" err="1">
                <a:solidFill>
                  <a:srgbClr val="703DAA"/>
                </a:solidFill>
                <a:latin typeface="Menlo" charset="0"/>
              </a:rPr>
              <a:t>shared</a:t>
            </a:r>
            <a:r>
              <a:rPr lang="en-US" sz="2000" dirty="0" err="1">
                <a:solidFill>
                  <a:srgbClr val="000000"/>
                </a:solidFill>
                <a:latin typeface="Menlo" charset="0"/>
              </a:rPr>
              <a:t>.</a:t>
            </a:r>
            <a:r>
              <a:rPr lang="en-US" sz="2000" dirty="0" err="1">
                <a:solidFill>
                  <a:srgbClr val="3E1E81"/>
                </a:solidFill>
                <a:latin typeface="Menlo" charset="0"/>
              </a:rPr>
              <a:t>open</a:t>
            </a:r>
            <a:r>
              <a:rPr lang="en-US" sz="2000" dirty="0">
                <a:solidFill>
                  <a:srgbClr val="000000"/>
                </a:solidFill>
                <a:latin typeface="Menlo" charset="0"/>
              </a:rPr>
              <a:t>(</a:t>
            </a:r>
            <a:r>
              <a:rPr lang="en-US" sz="2000" dirty="0" err="1">
                <a:solidFill>
                  <a:srgbClr val="539AA4"/>
                </a:solidFill>
                <a:latin typeface="Menlo" charset="0"/>
              </a:rPr>
              <a:t>phoneUrl</a:t>
            </a:r>
            <a:r>
              <a:rPr lang="en-US" sz="2000" dirty="0" smtClean="0">
                <a:solidFill>
                  <a:srgbClr val="000000"/>
                </a:solidFill>
                <a:latin typeface="Menlo" charset="0"/>
              </a:rPr>
              <a:t>!)</a:t>
            </a:r>
            <a:endParaRPr lang="en-US" dirty="0" smtClean="0"/>
          </a:p>
          <a:p>
            <a:pPr marL="0" indent="0">
              <a:buNone/>
            </a:pPr>
            <a:endParaRPr lang="en-US" sz="2000" dirty="0">
              <a:solidFill>
                <a:srgbClr val="6122AE"/>
              </a:solidFill>
              <a:latin typeface="Menlo" charset="0"/>
            </a:endParaRPr>
          </a:p>
          <a:p>
            <a:pPr marL="0" indent="0">
              <a:buNone/>
            </a:pPr>
            <a:endParaRPr lang="en-US" sz="2000" dirty="0">
              <a:solidFill>
                <a:srgbClr val="6122AE"/>
              </a:solidFill>
              <a:latin typeface="Menlo" charset="0"/>
            </a:endParaRPr>
          </a:p>
        </p:txBody>
      </p:sp>
    </p:spTree>
    <p:extLst>
      <p:ext uri="{BB962C8B-B14F-4D97-AF65-F5344CB8AC3E}">
        <p14:creationId xmlns:p14="http://schemas.microsoft.com/office/powerpoint/2010/main" val="2125981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a:t>
            </a:r>
            <a:r>
              <a:rPr lang="en-US" dirty="0"/>
              <a:t>g</a:t>
            </a:r>
            <a:r>
              <a:rPr lang="en-US" dirty="0" smtClean="0"/>
              <a:t> an app to open URL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684" y="1477984"/>
            <a:ext cx="3882632" cy="5119747"/>
          </a:xfrm>
        </p:spPr>
      </p:pic>
    </p:spTree>
    <p:extLst>
      <p:ext uri="{BB962C8B-B14F-4D97-AF65-F5344CB8AC3E}">
        <p14:creationId xmlns:p14="http://schemas.microsoft.com/office/powerpoint/2010/main" val="208503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Waking a background app to open URL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876" y="2489200"/>
            <a:ext cx="5519124" cy="4186458"/>
          </a:xfrm>
        </p:spPr>
      </p:pic>
      <p:sp>
        <p:nvSpPr>
          <p:cNvPr id="6" name="Rectangle 5"/>
          <p:cNvSpPr/>
          <p:nvPr/>
        </p:nvSpPr>
        <p:spPr>
          <a:xfrm>
            <a:off x="628650" y="1690689"/>
            <a:ext cx="6610350" cy="646331"/>
          </a:xfrm>
          <a:prstGeom prst="rect">
            <a:avLst/>
          </a:prstGeom>
        </p:spPr>
        <p:txBody>
          <a:bodyPr wrap="square">
            <a:spAutoFit/>
          </a:bodyPr>
          <a:lstStyle/>
          <a:p>
            <a:r>
              <a:rPr lang="en-US" dirty="0" smtClean="0">
                <a:solidFill>
                  <a:srgbClr val="C42275"/>
                </a:solidFill>
                <a:latin typeface="Menlo" charset="0"/>
              </a:rPr>
              <a:t>let</a:t>
            </a:r>
            <a:r>
              <a:rPr lang="en-US" dirty="0" smtClean="0">
                <a:solidFill>
                  <a:srgbClr val="000000"/>
                </a:solidFill>
                <a:latin typeface="Menlo" charset="0"/>
              </a:rPr>
              <a:t> </a:t>
            </a:r>
            <a:r>
              <a:rPr lang="en-US" dirty="0" err="1" smtClean="0">
                <a:solidFill>
                  <a:srgbClr val="000000"/>
                </a:solidFill>
                <a:latin typeface="Menlo" charset="0"/>
              </a:rPr>
              <a:t>phoneUrl</a:t>
            </a:r>
            <a:r>
              <a:rPr lang="en-US" dirty="0" smtClean="0">
                <a:solidFill>
                  <a:srgbClr val="000000"/>
                </a:solidFill>
                <a:latin typeface="Menlo" charset="0"/>
              </a:rPr>
              <a:t> = </a:t>
            </a:r>
            <a:r>
              <a:rPr lang="en-US" dirty="0" smtClean="0">
                <a:solidFill>
                  <a:srgbClr val="703DAA"/>
                </a:solidFill>
                <a:latin typeface="Menlo" charset="0"/>
              </a:rPr>
              <a:t>URL</a:t>
            </a:r>
            <a:r>
              <a:rPr lang="en-US" dirty="0" smtClean="0">
                <a:solidFill>
                  <a:srgbClr val="000000"/>
                </a:solidFill>
                <a:latin typeface="Menlo" charset="0"/>
              </a:rPr>
              <a:t>(string: </a:t>
            </a:r>
            <a:r>
              <a:rPr lang="en-US" dirty="0" smtClean="0">
                <a:solidFill>
                  <a:srgbClr val="C81B13"/>
                </a:solidFill>
                <a:latin typeface="Menlo" charset="0"/>
              </a:rPr>
              <a:t>"</a:t>
            </a:r>
            <a:r>
              <a:rPr lang="en-US" dirty="0" err="1" smtClean="0">
                <a:solidFill>
                  <a:srgbClr val="C81B13"/>
                </a:solidFill>
                <a:latin typeface="Menlo" charset="0"/>
              </a:rPr>
              <a:t>tel</a:t>
            </a:r>
            <a:r>
              <a:rPr lang="en-US" dirty="0" smtClean="0">
                <a:solidFill>
                  <a:srgbClr val="C81B13"/>
                </a:solidFill>
                <a:latin typeface="Menlo" charset="0"/>
              </a:rPr>
              <a:t>://1234567890"</a:t>
            </a:r>
            <a:r>
              <a:rPr lang="en-US" dirty="0" smtClean="0">
                <a:solidFill>
                  <a:srgbClr val="000000"/>
                </a:solidFill>
                <a:latin typeface="Menlo" charset="0"/>
              </a:rPr>
              <a:t>)</a:t>
            </a:r>
          </a:p>
          <a:p>
            <a:r>
              <a:rPr lang="en-US" dirty="0" err="1" smtClean="0">
                <a:solidFill>
                  <a:srgbClr val="6122AE"/>
                </a:solidFill>
                <a:latin typeface="Menlo" charset="0"/>
              </a:rPr>
              <a:t>UIApplication</a:t>
            </a:r>
            <a:r>
              <a:rPr lang="en-US" dirty="0" err="1" smtClean="0">
                <a:solidFill>
                  <a:srgbClr val="000000"/>
                </a:solidFill>
                <a:latin typeface="Menlo" charset="0"/>
              </a:rPr>
              <a:t>.</a:t>
            </a:r>
            <a:r>
              <a:rPr lang="en-US" dirty="0" err="1" smtClean="0">
                <a:solidFill>
                  <a:srgbClr val="703DAA"/>
                </a:solidFill>
                <a:latin typeface="Menlo" charset="0"/>
              </a:rPr>
              <a:t>shared</a:t>
            </a:r>
            <a:r>
              <a:rPr lang="en-US" dirty="0" err="1" smtClean="0">
                <a:solidFill>
                  <a:srgbClr val="000000"/>
                </a:solidFill>
                <a:latin typeface="Menlo" charset="0"/>
              </a:rPr>
              <a:t>.</a:t>
            </a:r>
            <a:r>
              <a:rPr lang="en-US" dirty="0" err="1" smtClean="0">
                <a:solidFill>
                  <a:srgbClr val="3E1E81"/>
                </a:solidFill>
                <a:latin typeface="Menlo" charset="0"/>
              </a:rPr>
              <a:t>open</a:t>
            </a:r>
            <a:r>
              <a:rPr lang="en-US" dirty="0" smtClean="0">
                <a:solidFill>
                  <a:srgbClr val="000000"/>
                </a:solidFill>
                <a:latin typeface="Menlo" charset="0"/>
              </a:rPr>
              <a:t>(</a:t>
            </a:r>
            <a:r>
              <a:rPr lang="en-US" dirty="0" err="1" smtClean="0">
                <a:solidFill>
                  <a:srgbClr val="539AA4"/>
                </a:solidFill>
                <a:latin typeface="Menlo" charset="0"/>
              </a:rPr>
              <a:t>phoneUrl</a:t>
            </a:r>
            <a:r>
              <a:rPr lang="en-US" dirty="0" smtClean="0">
                <a:solidFill>
                  <a:srgbClr val="000000"/>
                </a:solidFill>
                <a:latin typeface="Menlo" charset="0"/>
              </a:rPr>
              <a:t>!)</a:t>
            </a:r>
            <a:endParaRPr lang="en-US" dirty="0" smtClean="0"/>
          </a:p>
        </p:txBody>
      </p:sp>
    </p:spTree>
    <p:extLst>
      <p:ext uri="{BB962C8B-B14F-4D97-AF65-F5344CB8AC3E}">
        <p14:creationId xmlns:p14="http://schemas.microsoft.com/office/powerpoint/2010/main" val="1494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AirDrop</a:t>
            </a:r>
            <a:endParaRPr lang="en-US" dirty="0"/>
          </a:p>
        </p:txBody>
      </p:sp>
      <p:sp>
        <p:nvSpPr>
          <p:cNvPr id="3" name="Content Placeholder 2"/>
          <p:cNvSpPr>
            <a:spLocks noGrp="1"/>
          </p:cNvSpPr>
          <p:nvPr>
            <p:ph idx="1"/>
          </p:nvPr>
        </p:nvSpPr>
        <p:spPr/>
        <p:txBody>
          <a:bodyPr/>
          <a:lstStyle/>
          <a:p>
            <a:r>
              <a:rPr lang="en-US" dirty="0" smtClean="0"/>
              <a:t>Use </a:t>
            </a:r>
            <a:r>
              <a:rPr lang="en-US" sz="2100" dirty="0" smtClean="0">
                <a:latin typeface="Menlo" charset="0"/>
                <a:ea typeface="Menlo" charset="0"/>
                <a:cs typeface="Menlo" charset="0"/>
              </a:rPr>
              <a:t>UIActivityViewController</a:t>
            </a:r>
            <a:r>
              <a:rPr lang="en-US" dirty="0" smtClean="0"/>
              <a:t> to send</a:t>
            </a:r>
          </a:p>
          <a:p>
            <a:r>
              <a:rPr lang="en-US" dirty="0" smtClean="0"/>
              <a:t>Use </a:t>
            </a:r>
            <a:r>
              <a:rPr lang="en-US" sz="2100" dirty="0">
                <a:latin typeface="Menlo" charset="0"/>
                <a:ea typeface="Menlo" charset="0"/>
                <a:cs typeface="Menlo" charset="0"/>
              </a:rPr>
              <a:t>application</a:t>
            </a:r>
            <a:r>
              <a:rPr lang="en-US" sz="2100" dirty="0" smtClean="0">
                <a:latin typeface="Menlo" charset="0"/>
                <a:ea typeface="Menlo" charset="0"/>
                <a:cs typeface="Menlo" charset="0"/>
              </a:rPr>
              <a:t>(_:</a:t>
            </a:r>
            <a:r>
              <a:rPr lang="en-US" sz="2100" dirty="0" err="1" smtClean="0">
                <a:latin typeface="Menlo" charset="0"/>
                <a:ea typeface="Menlo" charset="0"/>
                <a:cs typeface="Menlo" charset="0"/>
              </a:rPr>
              <a:t>open:options</a:t>
            </a:r>
            <a:r>
              <a:rPr lang="en-US" sz="2100" dirty="0" smtClean="0">
                <a:latin typeface="Menlo" charset="0"/>
                <a:ea typeface="Menlo" charset="0"/>
                <a:cs typeface="Menlo" charset="0"/>
              </a:rPr>
              <a:t>:) </a:t>
            </a:r>
            <a:r>
              <a:rPr lang="en-US" dirty="0" smtClean="0"/>
              <a:t>of </a:t>
            </a:r>
            <a:r>
              <a:rPr lang="en-US" dirty="0" err="1" smtClean="0"/>
              <a:t>UIApplicationDelegate</a:t>
            </a:r>
            <a:r>
              <a:rPr lang="en-US" dirty="0" smtClean="0"/>
              <a:t> to handle</a:t>
            </a:r>
            <a:endParaRPr lang="en-US" dirty="0"/>
          </a:p>
          <a:p>
            <a:r>
              <a:rPr lang="en-US" dirty="0"/>
              <a:t>Be prepared to look for files in your app’s Documents/Inbox directory and move them out of that directory as needed.</a:t>
            </a:r>
          </a:p>
          <a:p>
            <a:endParaRPr lang="en-US" dirty="0"/>
          </a:p>
        </p:txBody>
      </p:sp>
    </p:spTree>
    <p:extLst>
      <p:ext uri="{BB962C8B-B14F-4D97-AF65-F5344CB8AC3E}">
        <p14:creationId xmlns:p14="http://schemas.microsoft.com/office/powerpoint/2010/main" val="106151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Extensions</a:t>
            </a:r>
            <a:endParaRPr lang="en-US" dirty="0"/>
          </a:p>
        </p:txBody>
      </p:sp>
      <p:sp>
        <p:nvSpPr>
          <p:cNvPr id="3" name="Content Placeholder 2"/>
          <p:cNvSpPr>
            <a:spLocks noGrp="1"/>
          </p:cNvSpPr>
          <p:nvPr>
            <p:ph idx="1"/>
          </p:nvPr>
        </p:nvSpPr>
        <p:spPr>
          <a:xfrm>
            <a:off x="628650" y="1825625"/>
            <a:ext cx="3473450" cy="4351338"/>
          </a:xfrm>
        </p:spPr>
        <p:txBody>
          <a:bodyPr>
            <a:normAutofit/>
          </a:bodyPr>
          <a:lstStyle/>
          <a:p>
            <a:r>
              <a:rPr lang="en-US" dirty="0"/>
              <a:t>Action</a:t>
            </a:r>
          </a:p>
          <a:p>
            <a:r>
              <a:rPr lang="en-US" dirty="0"/>
              <a:t>Audio Unit</a:t>
            </a:r>
          </a:p>
          <a:p>
            <a:r>
              <a:rPr lang="en-US" dirty="0"/>
              <a:t>Content Blocker</a:t>
            </a:r>
          </a:p>
          <a:p>
            <a:r>
              <a:rPr lang="en-US" dirty="0"/>
              <a:t>Custom Keyboard</a:t>
            </a:r>
          </a:p>
          <a:p>
            <a:r>
              <a:rPr lang="en-US" dirty="0"/>
              <a:t>Document Provider</a:t>
            </a:r>
          </a:p>
          <a:p>
            <a:endParaRPr lang="en-US" dirty="0"/>
          </a:p>
        </p:txBody>
      </p:sp>
      <p:sp>
        <p:nvSpPr>
          <p:cNvPr id="4" name="Rectangle 3"/>
          <p:cNvSpPr/>
          <p:nvPr/>
        </p:nvSpPr>
        <p:spPr>
          <a:xfrm>
            <a:off x="4914900" y="1825625"/>
            <a:ext cx="3600450" cy="2544286"/>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t>Photo Editing</a:t>
            </a:r>
          </a:p>
          <a:p>
            <a:pPr marL="228600" indent="-228600">
              <a:lnSpc>
                <a:spcPct val="90000"/>
              </a:lnSpc>
              <a:spcBef>
                <a:spcPts val="1000"/>
              </a:spcBef>
              <a:buFont typeface="Arial" panose="020B0604020202020204" pitchFamily="34" charset="0"/>
              <a:buChar char="•"/>
            </a:pPr>
            <a:r>
              <a:rPr lang="en-US" sz="2800" dirty="0"/>
              <a:t>Share</a:t>
            </a:r>
          </a:p>
          <a:p>
            <a:pPr marL="228600" indent="-228600">
              <a:lnSpc>
                <a:spcPct val="90000"/>
              </a:lnSpc>
              <a:spcBef>
                <a:spcPts val="1000"/>
              </a:spcBef>
              <a:buFont typeface="Arial" panose="020B0604020202020204" pitchFamily="34" charset="0"/>
              <a:buChar char="•"/>
            </a:pPr>
            <a:r>
              <a:rPr lang="en-US" sz="2800" dirty="0"/>
              <a:t>Today</a:t>
            </a:r>
          </a:p>
          <a:p>
            <a:pPr marL="228600" indent="-228600">
              <a:lnSpc>
                <a:spcPct val="90000"/>
              </a:lnSpc>
              <a:spcBef>
                <a:spcPts val="1000"/>
              </a:spcBef>
              <a:buFont typeface="Arial" panose="020B0604020202020204" pitchFamily="34" charset="0"/>
              <a:buChar char="•"/>
            </a:pPr>
            <a:r>
              <a:rPr lang="en-US" sz="2800" dirty="0"/>
              <a:t>Intent</a:t>
            </a:r>
          </a:p>
          <a:p>
            <a:pPr marL="228600" indent="-228600">
              <a:lnSpc>
                <a:spcPct val="90000"/>
              </a:lnSpc>
              <a:spcBef>
                <a:spcPts val="1000"/>
              </a:spcBef>
              <a:buFont typeface="Arial" panose="020B0604020202020204" pitchFamily="34" charset="0"/>
              <a:buChar char="•"/>
            </a:pPr>
            <a:r>
              <a:rPr lang="en-US" sz="2800" dirty="0" err="1"/>
              <a:t>iMessage</a:t>
            </a:r>
            <a:endParaRPr lang="en-US" sz="2800" dirty="0"/>
          </a:p>
        </p:txBody>
      </p:sp>
    </p:spTree>
    <p:extLst>
      <p:ext uri="{BB962C8B-B14F-4D97-AF65-F5344CB8AC3E}">
        <p14:creationId xmlns:p14="http://schemas.microsoft.com/office/powerpoint/2010/main" val="203410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Extension 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272287"/>
            <a:ext cx="7886700" cy="3458014"/>
          </a:xfrm>
        </p:spPr>
      </p:pic>
    </p:spTree>
    <p:extLst>
      <p:ext uri="{BB962C8B-B14F-4D97-AF65-F5344CB8AC3E}">
        <p14:creationId xmlns:p14="http://schemas.microsoft.com/office/powerpoint/2010/main" val="1833025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Extension Communication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610065"/>
            <a:ext cx="7886700" cy="2782457"/>
          </a:xfrm>
        </p:spPr>
      </p:pic>
    </p:spTree>
    <p:extLst>
      <p:ext uri="{BB962C8B-B14F-4D97-AF65-F5344CB8AC3E}">
        <p14:creationId xmlns:p14="http://schemas.microsoft.com/office/powerpoint/2010/main" val="2013939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a:t>
            </a:r>
            <a:endParaRPr lang="en-US" dirty="0"/>
          </a:p>
        </p:txBody>
      </p:sp>
      <p:sp>
        <p:nvSpPr>
          <p:cNvPr id="3" name="Content Placeholder 2"/>
          <p:cNvSpPr>
            <a:spLocks noGrp="1"/>
          </p:cNvSpPr>
          <p:nvPr>
            <p:ph idx="1"/>
          </p:nvPr>
        </p:nvSpPr>
        <p:spPr/>
        <p:txBody>
          <a:bodyPr>
            <a:normAutofit/>
          </a:bodyPr>
          <a:lstStyle/>
          <a:p>
            <a:pPr fontAlgn="base"/>
            <a:r>
              <a:rPr lang="en-US" dirty="0" smtClean="0"/>
              <a:t>Local Notifications - your </a:t>
            </a:r>
            <a:r>
              <a:rPr lang="en-US" dirty="0"/>
              <a:t>app configures the notification details locally and passes those details to the system, which then handles the delivery of the notification when your app is not in the foreground. </a:t>
            </a:r>
            <a:endParaRPr lang="en-US" dirty="0" smtClean="0"/>
          </a:p>
          <a:p>
            <a:pPr fontAlgn="base"/>
            <a:r>
              <a:rPr lang="en-US" dirty="0" smtClean="0"/>
              <a:t>Remote Notifications - you use one of your company’s servers to push data to user devices via the Apple Push Notification service. </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5223669"/>
            <a:ext cx="7886700" cy="1314450"/>
          </a:xfrm>
          <a:prstGeom prst="rect">
            <a:avLst/>
          </a:prstGeom>
        </p:spPr>
      </p:pic>
    </p:spTree>
    <p:extLst>
      <p:ext uri="{BB962C8B-B14F-4D97-AF65-F5344CB8AC3E}">
        <p14:creationId xmlns:p14="http://schemas.microsoft.com/office/powerpoint/2010/main" val="200555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US" dirty="0"/>
          </a:p>
        </p:txBody>
      </p:sp>
      <p:pic>
        <p:nvPicPr>
          <p:cNvPr id="4" name="Picture 3"/>
          <p:cNvPicPr>
            <a:picLocks noChangeAspect="1"/>
          </p:cNvPicPr>
          <p:nvPr/>
        </p:nvPicPr>
        <p:blipFill>
          <a:blip r:embed="rId2"/>
          <a:stretch>
            <a:fillRect/>
          </a:stretch>
        </p:blipFill>
        <p:spPr>
          <a:xfrm>
            <a:off x="809480" y="2272294"/>
            <a:ext cx="7901405" cy="3137906"/>
          </a:xfrm>
          <a:prstGeom prst="rect">
            <a:avLst/>
          </a:prstGeom>
        </p:spPr>
      </p:pic>
    </p:spTree>
    <p:extLst>
      <p:ext uri="{BB962C8B-B14F-4D97-AF65-F5344CB8AC3E}">
        <p14:creationId xmlns:p14="http://schemas.microsoft.com/office/powerpoint/2010/main" val="45841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Responder Chain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095" y="1825625"/>
            <a:ext cx="7077809" cy="4351338"/>
          </a:xfrm>
        </p:spPr>
      </p:pic>
    </p:spTree>
    <p:extLst>
      <p:ext uri="{BB962C8B-B14F-4D97-AF65-F5344CB8AC3E}">
        <p14:creationId xmlns:p14="http://schemas.microsoft.com/office/powerpoint/2010/main" val="8383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Bundle and Sandbox</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8422" y="1690689"/>
            <a:ext cx="4627156" cy="4954617"/>
          </a:xfrm>
        </p:spPr>
      </p:pic>
    </p:spTree>
    <p:extLst>
      <p:ext uri="{BB962C8B-B14F-4D97-AF65-F5344CB8AC3E}">
        <p14:creationId xmlns:p14="http://schemas.microsoft.com/office/powerpoint/2010/main" val="1118169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Gestures</a:t>
            </a:r>
            <a:endParaRPr lang="en-US" dirty="0"/>
          </a:p>
        </p:txBody>
      </p:sp>
      <p:sp>
        <p:nvSpPr>
          <p:cNvPr id="3" name="Content Placeholder 2"/>
          <p:cNvSpPr>
            <a:spLocks noGrp="1"/>
          </p:cNvSpPr>
          <p:nvPr>
            <p:ph idx="1"/>
          </p:nvPr>
        </p:nvSpPr>
        <p:spPr/>
        <p:txBody>
          <a:bodyPr/>
          <a:lstStyle/>
          <a:p>
            <a:r>
              <a:rPr lang="en-US" dirty="0" smtClean="0"/>
              <a:t>Handled by gesture recognizers (</a:t>
            </a:r>
            <a:r>
              <a:rPr lang="en-US" dirty="0">
                <a:hlinkClick r:id="rId2"/>
              </a:rPr>
              <a:t>UIGesture​Recognizer</a:t>
            </a:r>
            <a:r>
              <a:rPr lang="en-US" dirty="0" smtClean="0"/>
              <a:t>)</a:t>
            </a:r>
          </a:p>
          <a:p>
            <a:r>
              <a:rPr lang="en-US" dirty="0" smtClean="0"/>
              <a:t>Some gestures are supported out of the box: Tap, Long-Press, Pan, Swipe, Pinch, Rotation</a:t>
            </a:r>
          </a:p>
          <a:p>
            <a:r>
              <a:rPr lang="en-US" dirty="0" smtClean="0"/>
              <a:t>Custom recognizers can be introduced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018" y="4238447"/>
            <a:ext cx="5478581" cy="2619553"/>
          </a:xfrm>
          <a:prstGeom prst="rect">
            <a:avLst/>
          </a:prstGeom>
        </p:spPr>
      </p:pic>
    </p:spTree>
    <p:extLst>
      <p:ext uri="{BB962C8B-B14F-4D97-AF65-F5344CB8AC3E}">
        <p14:creationId xmlns:p14="http://schemas.microsoft.com/office/powerpoint/2010/main" val="1042708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Touches</a:t>
            </a:r>
            <a:endParaRPr lang="en-US" dirty="0"/>
          </a:p>
        </p:txBody>
      </p:sp>
      <p:sp>
        <p:nvSpPr>
          <p:cNvPr id="3" name="Content Placeholder 2"/>
          <p:cNvSpPr>
            <a:spLocks noGrp="1"/>
          </p:cNvSpPr>
          <p:nvPr>
            <p:ph idx="1"/>
          </p:nvPr>
        </p:nvSpPr>
        <p:spPr>
          <a:xfrm>
            <a:off x="628650" y="1825625"/>
            <a:ext cx="8070850" cy="4351338"/>
          </a:xfrm>
        </p:spPr>
        <p:txBody>
          <a:bodyPr>
            <a:normAutofit/>
          </a:bodyPr>
          <a:lstStyle/>
          <a:p>
            <a:pPr marL="0" indent="0">
              <a:buNone/>
            </a:pPr>
            <a:r>
              <a:rPr lang="en-US" sz="1600" dirty="0" err="1" smtClean="0">
                <a:solidFill>
                  <a:srgbClr val="AA0D91"/>
                </a:solidFill>
                <a:latin typeface="Menlo" charset="0"/>
                <a:ea typeface="Menlo" charset="0"/>
                <a:cs typeface="Menlo" charset="0"/>
              </a:rPr>
              <a:t>func</a:t>
            </a:r>
            <a:r>
              <a:rPr lang="en-US" sz="1600" dirty="0" smtClean="0">
                <a:solidFill>
                  <a:srgbClr val="333333"/>
                </a:solidFill>
                <a:latin typeface="Menlo" charset="0"/>
                <a:ea typeface="Menlo" charset="0"/>
                <a:cs typeface="Menlo" charset="0"/>
              </a:rPr>
              <a:t> </a:t>
            </a:r>
            <a:r>
              <a:rPr lang="en-US" sz="1600" dirty="0" err="1" smtClean="0">
                <a:solidFill>
                  <a:srgbClr val="000000"/>
                </a:solidFill>
                <a:latin typeface="Menlo" charset="0"/>
                <a:ea typeface="Menlo" charset="0"/>
                <a:cs typeface="Menlo" charset="0"/>
              </a:rPr>
              <a:t>touchesBegan</a:t>
            </a:r>
            <a:r>
              <a:rPr lang="en-US" sz="1600" dirty="0" smtClean="0">
                <a:solidFill>
                  <a:srgbClr val="333333"/>
                </a:solidFill>
                <a:latin typeface="Menlo" charset="0"/>
                <a:ea typeface="Menlo" charset="0"/>
                <a:cs typeface="Menlo" charset="0"/>
              </a:rPr>
              <a:t>(</a:t>
            </a:r>
            <a:r>
              <a:rPr lang="en-US" sz="1600" dirty="0" smtClean="0">
                <a:solidFill>
                  <a:srgbClr val="000000"/>
                </a:solidFill>
                <a:latin typeface="Menlo" charset="0"/>
                <a:ea typeface="Menlo" charset="0"/>
                <a:cs typeface="Menlo" charset="0"/>
              </a:rPr>
              <a:t>_</a:t>
            </a:r>
            <a:r>
              <a:rPr lang="en-US" sz="1600" dirty="0" smtClean="0">
                <a:solidFill>
                  <a:srgbClr val="333333"/>
                </a:solidFill>
                <a:latin typeface="Menlo" charset="0"/>
                <a:ea typeface="Menlo" charset="0"/>
                <a:cs typeface="Menlo" charset="0"/>
              </a:rPr>
              <a:t> </a:t>
            </a:r>
            <a:r>
              <a:rPr lang="en-US" sz="1600" dirty="0" smtClean="0">
                <a:solidFill>
                  <a:srgbClr val="404040"/>
                </a:solidFill>
                <a:latin typeface="Menlo" charset="0"/>
                <a:ea typeface="Menlo" charset="0"/>
                <a:cs typeface="Menlo" charset="0"/>
              </a:rPr>
              <a:t>touches</a:t>
            </a:r>
            <a:r>
              <a:rPr lang="en-US" sz="1600" dirty="0" smtClean="0">
                <a:solidFill>
                  <a:srgbClr val="333333"/>
                </a:solidFill>
                <a:latin typeface="Menlo" charset="0"/>
                <a:ea typeface="Menlo" charset="0"/>
                <a:cs typeface="Menlo" charset="0"/>
              </a:rPr>
              <a:t>: </a:t>
            </a:r>
            <a:r>
              <a:rPr lang="en-US" sz="1600" dirty="0" smtClean="0">
                <a:solidFill>
                  <a:srgbClr val="5C2699"/>
                </a:solidFill>
                <a:latin typeface="Menlo" charset="0"/>
                <a:ea typeface="Menlo" charset="0"/>
                <a:cs typeface="Menlo" charset="0"/>
              </a:rPr>
              <a:t>Set</a:t>
            </a:r>
            <a:r>
              <a:rPr lang="en-US" sz="1600" dirty="0" smtClean="0">
                <a:solidFill>
                  <a:srgbClr val="333333"/>
                </a:solidFill>
                <a:latin typeface="Menlo" charset="0"/>
                <a:ea typeface="Menlo" charset="0"/>
                <a:cs typeface="Menlo" charset="0"/>
              </a:rPr>
              <a:t>&lt;</a:t>
            </a:r>
            <a:r>
              <a:rPr lang="en-US" sz="1600" dirty="0" err="1" smtClean="0">
                <a:solidFill>
                  <a:srgbClr val="5C2699"/>
                </a:solidFill>
                <a:latin typeface="Menlo" charset="0"/>
                <a:ea typeface="Menlo" charset="0"/>
                <a:cs typeface="Menlo" charset="0"/>
              </a:rPr>
              <a:t>UITouch</a:t>
            </a:r>
            <a:r>
              <a:rPr lang="en-US" sz="1600" dirty="0" smtClean="0">
                <a:solidFill>
                  <a:srgbClr val="333333"/>
                </a:solidFill>
                <a:latin typeface="Menlo" charset="0"/>
                <a:ea typeface="Menlo" charset="0"/>
                <a:cs typeface="Menlo" charset="0"/>
              </a:rPr>
              <a:t>&gt;, </a:t>
            </a:r>
            <a:r>
              <a:rPr lang="en-US" sz="1600" dirty="0" smtClean="0">
                <a:solidFill>
                  <a:srgbClr val="000000"/>
                </a:solidFill>
                <a:latin typeface="Menlo" charset="0"/>
                <a:ea typeface="Menlo" charset="0"/>
                <a:cs typeface="Menlo" charset="0"/>
              </a:rPr>
              <a:t>with</a:t>
            </a:r>
            <a:r>
              <a:rPr lang="en-US" sz="1600" dirty="0" smtClean="0">
                <a:solidFill>
                  <a:srgbClr val="333333"/>
                </a:solidFill>
                <a:latin typeface="Menlo" charset="0"/>
                <a:ea typeface="Menlo" charset="0"/>
                <a:cs typeface="Menlo" charset="0"/>
              </a:rPr>
              <a:t> </a:t>
            </a:r>
            <a:r>
              <a:rPr lang="en-US" sz="1600" dirty="0" smtClean="0">
                <a:solidFill>
                  <a:srgbClr val="404040"/>
                </a:solidFill>
                <a:latin typeface="Menlo" charset="0"/>
                <a:ea typeface="Menlo" charset="0"/>
                <a:cs typeface="Menlo" charset="0"/>
              </a:rPr>
              <a:t>event</a:t>
            </a:r>
            <a:r>
              <a:rPr lang="en-US" sz="1600" dirty="0" smtClean="0">
                <a:solidFill>
                  <a:srgbClr val="333333"/>
                </a:solidFill>
                <a:latin typeface="Menlo" charset="0"/>
                <a:ea typeface="Menlo" charset="0"/>
                <a:cs typeface="Menlo" charset="0"/>
              </a:rPr>
              <a:t>: </a:t>
            </a:r>
            <a:r>
              <a:rPr lang="en-US" sz="1600" dirty="0" err="1" smtClean="0">
                <a:solidFill>
                  <a:srgbClr val="5C2699"/>
                </a:solidFill>
                <a:latin typeface="Menlo" charset="0"/>
                <a:ea typeface="Menlo" charset="0"/>
                <a:cs typeface="Menlo" charset="0"/>
              </a:rPr>
              <a:t>UIEvent</a:t>
            </a:r>
            <a:r>
              <a:rPr lang="en-US" sz="1600" dirty="0" smtClean="0">
                <a:solidFill>
                  <a:srgbClr val="333333"/>
                </a:solidFill>
                <a:latin typeface="Menlo" charset="0"/>
                <a:ea typeface="Menlo" charset="0"/>
                <a:cs typeface="Menlo" charset="0"/>
              </a:rPr>
              <a:t>?)</a:t>
            </a:r>
            <a:r>
              <a:rPr lang="en-US" sz="1600" dirty="0" smtClean="0">
                <a:solidFill>
                  <a:srgbClr val="AA0D91"/>
                </a:solidFill>
                <a:latin typeface="Menlo" charset="0"/>
                <a:ea typeface="Menlo" charset="0"/>
                <a:cs typeface="Menlo" charset="0"/>
              </a:rPr>
              <a:t> </a:t>
            </a:r>
          </a:p>
          <a:p>
            <a:pPr marL="0" indent="0">
              <a:buNone/>
            </a:pPr>
            <a:r>
              <a:rPr lang="en-US" sz="1600" dirty="0" err="1" smtClean="0">
                <a:solidFill>
                  <a:srgbClr val="AA0D91"/>
                </a:solidFill>
                <a:latin typeface="Menlo" charset="0"/>
                <a:ea typeface="Menlo" charset="0"/>
                <a:cs typeface="Menlo" charset="0"/>
              </a:rPr>
              <a:t>func</a:t>
            </a:r>
            <a:r>
              <a:rPr lang="en-US" sz="1600" dirty="0" smtClean="0">
                <a:solidFill>
                  <a:srgbClr val="333333"/>
                </a:solidFill>
                <a:latin typeface="Menlo" charset="0"/>
                <a:ea typeface="Menlo" charset="0"/>
                <a:cs typeface="Menlo" charset="0"/>
              </a:rPr>
              <a:t> </a:t>
            </a:r>
            <a:r>
              <a:rPr lang="en-US" sz="1600" dirty="0" err="1" smtClean="0">
                <a:solidFill>
                  <a:srgbClr val="000000"/>
                </a:solidFill>
                <a:latin typeface="Menlo" charset="0"/>
                <a:ea typeface="Menlo" charset="0"/>
                <a:cs typeface="Menlo" charset="0"/>
              </a:rPr>
              <a:t>touchesEnded</a:t>
            </a:r>
            <a:r>
              <a:rPr lang="en-US" sz="1600" dirty="0" smtClean="0">
                <a:solidFill>
                  <a:srgbClr val="333333"/>
                </a:solidFill>
                <a:latin typeface="Menlo" charset="0"/>
                <a:ea typeface="Menlo" charset="0"/>
                <a:cs typeface="Menlo" charset="0"/>
              </a:rPr>
              <a:t>(</a:t>
            </a:r>
            <a:r>
              <a:rPr lang="en-US" sz="1600" dirty="0" smtClean="0">
                <a:solidFill>
                  <a:srgbClr val="000000"/>
                </a:solidFill>
                <a:latin typeface="Menlo" charset="0"/>
                <a:ea typeface="Menlo" charset="0"/>
                <a:cs typeface="Menlo" charset="0"/>
              </a:rPr>
              <a:t>_</a:t>
            </a:r>
            <a:r>
              <a:rPr lang="en-US" sz="1600" dirty="0" smtClean="0">
                <a:solidFill>
                  <a:srgbClr val="333333"/>
                </a:solidFill>
                <a:latin typeface="Menlo" charset="0"/>
                <a:ea typeface="Menlo" charset="0"/>
                <a:cs typeface="Menlo" charset="0"/>
              </a:rPr>
              <a:t> </a:t>
            </a:r>
            <a:r>
              <a:rPr lang="en-US" sz="1600" dirty="0" smtClean="0">
                <a:solidFill>
                  <a:srgbClr val="404040"/>
                </a:solidFill>
                <a:latin typeface="Menlo" charset="0"/>
                <a:ea typeface="Menlo" charset="0"/>
                <a:cs typeface="Menlo" charset="0"/>
              </a:rPr>
              <a:t>touches</a:t>
            </a:r>
            <a:r>
              <a:rPr lang="en-US" sz="1600" dirty="0" smtClean="0">
                <a:solidFill>
                  <a:srgbClr val="333333"/>
                </a:solidFill>
                <a:latin typeface="Menlo" charset="0"/>
                <a:ea typeface="Menlo" charset="0"/>
                <a:cs typeface="Menlo" charset="0"/>
              </a:rPr>
              <a:t>: </a:t>
            </a:r>
            <a:r>
              <a:rPr lang="en-US" sz="1600" dirty="0" smtClean="0">
                <a:solidFill>
                  <a:srgbClr val="5C2699"/>
                </a:solidFill>
                <a:latin typeface="Menlo" charset="0"/>
                <a:ea typeface="Menlo" charset="0"/>
                <a:cs typeface="Menlo" charset="0"/>
              </a:rPr>
              <a:t>Set</a:t>
            </a:r>
            <a:r>
              <a:rPr lang="en-US" sz="1600" dirty="0" smtClean="0">
                <a:solidFill>
                  <a:srgbClr val="333333"/>
                </a:solidFill>
                <a:latin typeface="Menlo" charset="0"/>
                <a:ea typeface="Menlo" charset="0"/>
                <a:cs typeface="Menlo" charset="0"/>
              </a:rPr>
              <a:t>&lt;</a:t>
            </a:r>
            <a:r>
              <a:rPr lang="en-US" sz="1600" dirty="0" err="1" smtClean="0">
                <a:solidFill>
                  <a:srgbClr val="5C2699"/>
                </a:solidFill>
                <a:latin typeface="Menlo" charset="0"/>
                <a:ea typeface="Menlo" charset="0"/>
                <a:cs typeface="Menlo" charset="0"/>
              </a:rPr>
              <a:t>UITouch</a:t>
            </a:r>
            <a:r>
              <a:rPr lang="en-US" sz="1600" dirty="0" smtClean="0">
                <a:solidFill>
                  <a:srgbClr val="333333"/>
                </a:solidFill>
                <a:latin typeface="Menlo" charset="0"/>
                <a:ea typeface="Menlo" charset="0"/>
                <a:cs typeface="Menlo" charset="0"/>
              </a:rPr>
              <a:t>&gt;, </a:t>
            </a:r>
            <a:r>
              <a:rPr lang="en-US" sz="1600" dirty="0" smtClean="0">
                <a:solidFill>
                  <a:srgbClr val="000000"/>
                </a:solidFill>
                <a:latin typeface="Menlo" charset="0"/>
                <a:ea typeface="Menlo" charset="0"/>
                <a:cs typeface="Menlo" charset="0"/>
              </a:rPr>
              <a:t>with</a:t>
            </a:r>
            <a:r>
              <a:rPr lang="en-US" sz="1600" dirty="0" smtClean="0">
                <a:solidFill>
                  <a:srgbClr val="333333"/>
                </a:solidFill>
                <a:latin typeface="Menlo" charset="0"/>
                <a:ea typeface="Menlo" charset="0"/>
                <a:cs typeface="Menlo" charset="0"/>
              </a:rPr>
              <a:t> </a:t>
            </a:r>
            <a:r>
              <a:rPr lang="en-US" sz="1600" dirty="0" smtClean="0">
                <a:solidFill>
                  <a:srgbClr val="404040"/>
                </a:solidFill>
                <a:latin typeface="Menlo" charset="0"/>
                <a:ea typeface="Menlo" charset="0"/>
                <a:cs typeface="Menlo" charset="0"/>
              </a:rPr>
              <a:t>event</a:t>
            </a:r>
            <a:r>
              <a:rPr lang="en-US" sz="1600" dirty="0" smtClean="0">
                <a:solidFill>
                  <a:srgbClr val="333333"/>
                </a:solidFill>
                <a:latin typeface="Menlo" charset="0"/>
                <a:ea typeface="Menlo" charset="0"/>
                <a:cs typeface="Menlo" charset="0"/>
              </a:rPr>
              <a:t>: </a:t>
            </a:r>
            <a:r>
              <a:rPr lang="en-US" sz="1600" dirty="0" err="1" smtClean="0">
                <a:solidFill>
                  <a:srgbClr val="5C2699"/>
                </a:solidFill>
                <a:latin typeface="Menlo" charset="0"/>
                <a:ea typeface="Menlo" charset="0"/>
                <a:cs typeface="Menlo" charset="0"/>
              </a:rPr>
              <a:t>UIEvent</a:t>
            </a:r>
            <a:r>
              <a:rPr lang="en-US" sz="1600" dirty="0" smtClean="0">
                <a:solidFill>
                  <a:srgbClr val="333333"/>
                </a:solidFill>
                <a:latin typeface="Menlo" charset="0"/>
                <a:ea typeface="Menlo" charset="0"/>
                <a:cs typeface="Menlo" charset="0"/>
              </a:rPr>
              <a:t>?)</a:t>
            </a:r>
          </a:p>
          <a:p>
            <a:pPr marL="0" indent="0">
              <a:buNone/>
            </a:pPr>
            <a:r>
              <a:rPr lang="en-US" sz="1600" dirty="0" err="1">
                <a:solidFill>
                  <a:srgbClr val="AA0D91"/>
                </a:solidFill>
                <a:latin typeface="Menlo" charset="0"/>
                <a:ea typeface="Menlo" charset="0"/>
                <a:cs typeface="Menlo" charset="0"/>
              </a:rPr>
              <a:t>func</a:t>
            </a:r>
            <a:r>
              <a:rPr lang="en-US" sz="1600" dirty="0">
                <a:solidFill>
                  <a:srgbClr val="333333"/>
                </a:solidFill>
                <a:latin typeface="Menlo" charset="0"/>
                <a:ea typeface="Menlo" charset="0"/>
                <a:cs typeface="Menlo" charset="0"/>
              </a:rPr>
              <a:t> </a:t>
            </a:r>
            <a:r>
              <a:rPr lang="en-US" sz="1600" dirty="0" err="1">
                <a:solidFill>
                  <a:srgbClr val="000000"/>
                </a:solidFill>
                <a:latin typeface="Menlo" charset="0"/>
                <a:ea typeface="Menlo" charset="0"/>
                <a:cs typeface="Menlo" charset="0"/>
              </a:rPr>
              <a:t>touchesMoved</a:t>
            </a:r>
            <a:r>
              <a:rPr lang="en-US" sz="1600" dirty="0">
                <a:solidFill>
                  <a:srgbClr val="333333"/>
                </a:solidFill>
                <a:latin typeface="Menlo" charset="0"/>
                <a:ea typeface="Menlo" charset="0"/>
                <a:cs typeface="Menlo" charset="0"/>
              </a:rPr>
              <a:t>(</a:t>
            </a:r>
            <a:r>
              <a:rPr lang="en-US" sz="1600" dirty="0">
                <a:solidFill>
                  <a:srgbClr val="000000"/>
                </a:solidFill>
                <a:latin typeface="Menlo" charset="0"/>
                <a:ea typeface="Menlo" charset="0"/>
                <a:cs typeface="Menlo" charset="0"/>
              </a:rPr>
              <a:t>_</a:t>
            </a:r>
            <a:r>
              <a:rPr lang="en-US" sz="1600" dirty="0">
                <a:solidFill>
                  <a:srgbClr val="333333"/>
                </a:solidFill>
                <a:latin typeface="Menlo" charset="0"/>
                <a:ea typeface="Menlo" charset="0"/>
                <a:cs typeface="Menlo" charset="0"/>
              </a:rPr>
              <a:t> </a:t>
            </a:r>
            <a:r>
              <a:rPr lang="en-US" sz="1600" dirty="0">
                <a:solidFill>
                  <a:srgbClr val="404040"/>
                </a:solidFill>
                <a:latin typeface="Menlo" charset="0"/>
                <a:ea typeface="Menlo" charset="0"/>
                <a:cs typeface="Menlo" charset="0"/>
              </a:rPr>
              <a:t>touches</a:t>
            </a:r>
            <a:r>
              <a:rPr lang="en-US" sz="1600" dirty="0">
                <a:solidFill>
                  <a:srgbClr val="333333"/>
                </a:solidFill>
                <a:latin typeface="Menlo" charset="0"/>
                <a:ea typeface="Menlo" charset="0"/>
                <a:cs typeface="Menlo" charset="0"/>
              </a:rPr>
              <a:t>: </a:t>
            </a:r>
            <a:r>
              <a:rPr lang="en-US" sz="1600" dirty="0">
                <a:solidFill>
                  <a:srgbClr val="5C2699"/>
                </a:solidFill>
                <a:latin typeface="Menlo" charset="0"/>
                <a:ea typeface="Menlo" charset="0"/>
                <a:cs typeface="Menlo" charset="0"/>
              </a:rPr>
              <a:t>Set</a:t>
            </a:r>
            <a:r>
              <a:rPr lang="en-US" sz="1600" dirty="0">
                <a:solidFill>
                  <a:srgbClr val="333333"/>
                </a:solidFill>
                <a:latin typeface="Menlo" charset="0"/>
                <a:ea typeface="Menlo" charset="0"/>
                <a:cs typeface="Menlo" charset="0"/>
              </a:rPr>
              <a:t>&lt;</a:t>
            </a:r>
            <a:r>
              <a:rPr lang="en-US" sz="1600" dirty="0" err="1">
                <a:solidFill>
                  <a:srgbClr val="5C2699"/>
                </a:solidFill>
                <a:latin typeface="Menlo" charset="0"/>
                <a:ea typeface="Menlo" charset="0"/>
                <a:cs typeface="Menlo" charset="0"/>
              </a:rPr>
              <a:t>UITouch</a:t>
            </a:r>
            <a:r>
              <a:rPr lang="en-US" sz="1600" dirty="0">
                <a:solidFill>
                  <a:srgbClr val="333333"/>
                </a:solidFill>
                <a:latin typeface="Menlo" charset="0"/>
                <a:ea typeface="Menlo" charset="0"/>
                <a:cs typeface="Menlo" charset="0"/>
              </a:rPr>
              <a:t>&gt;, </a:t>
            </a:r>
            <a:r>
              <a:rPr lang="en-US" sz="1600" dirty="0">
                <a:solidFill>
                  <a:srgbClr val="000000"/>
                </a:solidFill>
                <a:latin typeface="Menlo" charset="0"/>
                <a:ea typeface="Menlo" charset="0"/>
                <a:cs typeface="Menlo" charset="0"/>
              </a:rPr>
              <a:t>with</a:t>
            </a:r>
            <a:r>
              <a:rPr lang="en-US" sz="1600" dirty="0">
                <a:solidFill>
                  <a:srgbClr val="333333"/>
                </a:solidFill>
                <a:latin typeface="Menlo" charset="0"/>
                <a:ea typeface="Menlo" charset="0"/>
                <a:cs typeface="Menlo" charset="0"/>
              </a:rPr>
              <a:t> </a:t>
            </a:r>
            <a:r>
              <a:rPr lang="en-US" sz="1600" dirty="0">
                <a:solidFill>
                  <a:srgbClr val="404040"/>
                </a:solidFill>
                <a:latin typeface="Menlo" charset="0"/>
                <a:ea typeface="Menlo" charset="0"/>
                <a:cs typeface="Menlo" charset="0"/>
              </a:rPr>
              <a:t>event</a:t>
            </a:r>
            <a:r>
              <a:rPr lang="en-US" sz="1600" dirty="0">
                <a:solidFill>
                  <a:srgbClr val="333333"/>
                </a:solidFill>
                <a:latin typeface="Menlo" charset="0"/>
                <a:ea typeface="Menlo" charset="0"/>
                <a:cs typeface="Menlo" charset="0"/>
              </a:rPr>
              <a:t>: </a:t>
            </a:r>
            <a:r>
              <a:rPr lang="en-US" sz="1600" dirty="0" err="1">
                <a:solidFill>
                  <a:srgbClr val="5C2699"/>
                </a:solidFill>
                <a:latin typeface="Menlo" charset="0"/>
                <a:ea typeface="Menlo" charset="0"/>
                <a:cs typeface="Menlo" charset="0"/>
              </a:rPr>
              <a:t>UIEvent</a:t>
            </a:r>
            <a:r>
              <a:rPr lang="en-US" sz="1600" dirty="0">
                <a:solidFill>
                  <a:srgbClr val="333333"/>
                </a:solidFill>
                <a:latin typeface="Menlo" charset="0"/>
                <a:ea typeface="Menlo" charset="0"/>
                <a:cs typeface="Menlo" charset="0"/>
              </a:rPr>
              <a:t>?)</a:t>
            </a:r>
            <a:endParaRPr lang="en-US" sz="1600" dirty="0" smtClean="0">
              <a:solidFill>
                <a:srgbClr val="333333"/>
              </a:solidFill>
              <a:latin typeface="Menlo" charset="0"/>
              <a:ea typeface="Menlo" charset="0"/>
              <a:cs typeface="Menl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525" y="2940484"/>
            <a:ext cx="6515100" cy="3371415"/>
          </a:xfrm>
          <a:prstGeom prst="rect">
            <a:avLst/>
          </a:prstGeom>
        </p:spPr>
      </p:pic>
    </p:spTree>
    <p:extLst>
      <p:ext uri="{BB962C8B-B14F-4D97-AF65-F5344CB8AC3E}">
        <p14:creationId xmlns:p14="http://schemas.microsoft.com/office/powerpoint/2010/main" val="432263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 events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3069537"/>
            <a:ext cx="3648402" cy="21367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49399"/>
            <a:ext cx="4615452" cy="5177053"/>
          </a:xfrm>
          <a:prstGeom prst="rect">
            <a:avLst/>
          </a:prstGeom>
        </p:spPr>
      </p:pic>
    </p:spTree>
    <p:extLst>
      <p:ext uri="{BB962C8B-B14F-4D97-AF65-F5344CB8AC3E}">
        <p14:creationId xmlns:p14="http://schemas.microsoft.com/office/powerpoint/2010/main" val="826123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Tips</a:t>
            </a:r>
            <a:endParaRPr lang="en-US" dirty="0"/>
          </a:p>
        </p:txBody>
      </p:sp>
      <p:sp>
        <p:nvSpPr>
          <p:cNvPr id="3" name="Content Placeholder 2"/>
          <p:cNvSpPr>
            <a:spLocks noGrp="1"/>
          </p:cNvSpPr>
          <p:nvPr>
            <p:ph idx="1"/>
          </p:nvPr>
        </p:nvSpPr>
        <p:spPr/>
        <p:txBody>
          <a:bodyPr/>
          <a:lstStyle/>
          <a:p>
            <a:r>
              <a:rPr lang="en-US" dirty="0" smtClean="0"/>
              <a:t>Reduce power consumption</a:t>
            </a:r>
          </a:p>
          <a:p>
            <a:r>
              <a:rPr lang="en-US" dirty="0" smtClean="0"/>
              <a:t>Use memory efficiently </a:t>
            </a:r>
          </a:p>
          <a:p>
            <a:r>
              <a:rPr lang="en-US" dirty="0" smtClean="0"/>
              <a:t>Tune your network code</a:t>
            </a:r>
          </a:p>
          <a:p>
            <a:r>
              <a:rPr lang="en-US" dirty="0" smtClean="0"/>
              <a:t>Improve File Management</a:t>
            </a:r>
          </a:p>
          <a:p>
            <a:r>
              <a:rPr lang="en-US" dirty="0" smtClean="0"/>
              <a:t>Make app backups more efficient</a:t>
            </a:r>
          </a:p>
          <a:p>
            <a:r>
              <a:rPr lang="en-US" dirty="0" smtClean="0"/>
              <a:t>Move work off the main thread</a:t>
            </a:r>
            <a:endParaRPr lang="en-US" dirty="0"/>
          </a:p>
        </p:txBody>
      </p:sp>
    </p:spTree>
    <p:extLst>
      <p:ext uri="{BB962C8B-B14F-4D97-AF65-F5344CB8AC3E}">
        <p14:creationId xmlns:p14="http://schemas.microsoft.com/office/powerpoint/2010/main" val="1991369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2778126"/>
            <a:ext cx="7886700" cy="1325563"/>
          </a:xfrm>
        </p:spPr>
        <p:txBody>
          <a:bodyPr/>
          <a:lstStyle/>
          <a:p>
            <a:pPr algn="ctr"/>
            <a:r>
              <a:rPr lang="en-US" smtClean="0"/>
              <a:t>Questions?</a:t>
            </a:r>
            <a:endParaRPr lang="en-US"/>
          </a:p>
        </p:txBody>
      </p:sp>
    </p:spTree>
    <p:extLst>
      <p:ext uri="{BB962C8B-B14F-4D97-AF65-F5344CB8AC3E}">
        <p14:creationId xmlns:p14="http://schemas.microsoft.com/office/powerpoint/2010/main" val="29572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371336"/>
            <a:ext cx="7886700" cy="3259916"/>
          </a:xfrm>
        </p:spPr>
      </p:pic>
    </p:spTree>
    <p:extLst>
      <p:ext uri="{BB962C8B-B14F-4D97-AF65-F5344CB8AC3E}">
        <p14:creationId xmlns:p14="http://schemas.microsoft.com/office/powerpoint/2010/main" val="113641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an app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384" y="1825625"/>
            <a:ext cx="4949231" cy="4351338"/>
          </a:xfrm>
        </p:spPr>
      </p:pic>
    </p:spTree>
    <p:extLst>
      <p:ext uri="{BB962C8B-B14F-4D97-AF65-F5344CB8AC3E}">
        <p14:creationId xmlns:p14="http://schemas.microsoft.com/office/powerpoint/2010/main" val="184935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Run Loop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187" y="1825625"/>
            <a:ext cx="6513626" cy="4351338"/>
          </a:xfrm>
        </p:spPr>
      </p:pic>
    </p:spTree>
    <p:extLst>
      <p:ext uri="{BB962C8B-B14F-4D97-AF65-F5344CB8AC3E}">
        <p14:creationId xmlns:p14="http://schemas.microsoft.com/office/powerpoint/2010/main" val="35005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states for apps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242" y="1825625"/>
            <a:ext cx="3623515" cy="4351338"/>
          </a:xfrm>
        </p:spPr>
      </p:pic>
    </p:spTree>
    <p:extLst>
      <p:ext uri="{BB962C8B-B14F-4D97-AF65-F5344CB8AC3E}">
        <p14:creationId xmlns:p14="http://schemas.microsoft.com/office/powerpoint/2010/main" val="144971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execution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Finite-Length Tasks</a:t>
            </a:r>
          </a:p>
          <a:p>
            <a:r>
              <a:rPr lang="en-US" dirty="0" smtClean="0"/>
              <a:t>Downloading Sessions</a:t>
            </a:r>
          </a:p>
          <a:p>
            <a:r>
              <a:rPr lang="en-US" dirty="0" smtClean="0"/>
              <a:t>Long-Running Tasks</a:t>
            </a:r>
          </a:p>
          <a:p>
            <a:pPr lvl="1"/>
            <a:r>
              <a:rPr lang="en-US" dirty="0" smtClean="0"/>
              <a:t>Audio &amp; VOIP</a:t>
            </a:r>
          </a:p>
          <a:p>
            <a:pPr lvl="1"/>
            <a:r>
              <a:rPr lang="en-US" dirty="0" smtClean="0"/>
              <a:t>Location</a:t>
            </a:r>
          </a:p>
          <a:p>
            <a:pPr lvl="1"/>
            <a:r>
              <a:rPr lang="en-US" dirty="0" smtClean="0"/>
              <a:t>Newsstand downloads</a:t>
            </a:r>
          </a:p>
          <a:p>
            <a:pPr lvl="1"/>
            <a:r>
              <a:rPr lang="en-US" dirty="0" smtClean="0"/>
              <a:t>BLE and External Accessories</a:t>
            </a:r>
          </a:p>
          <a:p>
            <a:pPr lvl="1"/>
            <a:r>
              <a:rPr lang="en-US" dirty="0" smtClean="0"/>
              <a:t>Background fetch</a:t>
            </a:r>
          </a:p>
          <a:p>
            <a:pPr lvl="1"/>
            <a:r>
              <a:rPr lang="en-US" dirty="0" smtClean="0"/>
              <a:t>Remote </a:t>
            </a:r>
            <a:r>
              <a:rPr lang="en-US" dirty="0" smtClean="0"/>
              <a:t>notifications</a:t>
            </a:r>
          </a:p>
          <a:p>
            <a:r>
              <a:rPr lang="en-US" dirty="0" smtClean="0"/>
              <a:t>Background App Refresh</a:t>
            </a:r>
            <a:endParaRPr lang="en-US" dirty="0" smtClean="0"/>
          </a:p>
          <a:p>
            <a:pPr marL="457200" lvl="1" indent="0">
              <a:buNone/>
            </a:pPr>
            <a:endParaRPr lang="en-US" dirty="0"/>
          </a:p>
          <a:p>
            <a:pPr marL="0" indent="0">
              <a:buNone/>
            </a:pPr>
            <a:r>
              <a:rPr lang="en-US" dirty="0" smtClean="0"/>
              <a:t>Can be opted out</a:t>
            </a:r>
            <a:endParaRPr lang="en-US" dirty="0"/>
          </a:p>
        </p:txBody>
      </p:sp>
    </p:spTree>
    <p:extLst>
      <p:ext uri="{BB962C8B-B14F-4D97-AF65-F5344CB8AC3E}">
        <p14:creationId xmlns:p14="http://schemas.microsoft.com/office/powerpoint/2010/main" val="136713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Inter-App Communication</a:t>
            </a:r>
            <a:endParaRPr lang="en-US" dirty="0"/>
          </a:p>
        </p:txBody>
      </p:sp>
      <p:sp>
        <p:nvSpPr>
          <p:cNvPr id="3" name="Content Placeholder 2"/>
          <p:cNvSpPr>
            <a:spLocks noGrp="1"/>
          </p:cNvSpPr>
          <p:nvPr>
            <p:ph idx="1"/>
          </p:nvPr>
        </p:nvSpPr>
        <p:spPr/>
        <p:txBody>
          <a:bodyPr/>
          <a:lstStyle/>
          <a:p>
            <a:r>
              <a:rPr lang="en-US" dirty="0" err="1" smtClean="0"/>
              <a:t>UIPasteboard</a:t>
            </a:r>
            <a:endParaRPr lang="en-US" dirty="0" smtClean="0"/>
          </a:p>
          <a:p>
            <a:r>
              <a:rPr lang="en-US" dirty="0" smtClean="0"/>
              <a:t>URL scheme</a:t>
            </a:r>
          </a:p>
          <a:p>
            <a:r>
              <a:rPr lang="en-US" dirty="0" err="1" smtClean="0"/>
              <a:t>AirDrop</a:t>
            </a:r>
            <a:endParaRPr lang="en-US" dirty="0" smtClean="0"/>
          </a:p>
          <a:p>
            <a:r>
              <a:rPr lang="en-US" dirty="0" smtClean="0"/>
              <a:t>App Extensions</a:t>
            </a:r>
            <a:endParaRPr lang="en-US" dirty="0"/>
          </a:p>
        </p:txBody>
      </p:sp>
    </p:spTree>
    <p:extLst>
      <p:ext uri="{BB962C8B-B14F-4D97-AF65-F5344CB8AC3E}">
        <p14:creationId xmlns:p14="http://schemas.microsoft.com/office/powerpoint/2010/main" val="153052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UIPasteboard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098" y="1279525"/>
            <a:ext cx="4693804" cy="4351338"/>
          </a:xfrm>
        </p:spPr>
      </p:pic>
      <p:sp>
        <p:nvSpPr>
          <p:cNvPr id="5" name="Rectangle 4"/>
          <p:cNvSpPr/>
          <p:nvPr/>
        </p:nvSpPr>
        <p:spPr>
          <a:xfrm>
            <a:off x="628650" y="5963335"/>
            <a:ext cx="6775450" cy="369332"/>
          </a:xfrm>
          <a:prstGeom prst="rect">
            <a:avLst/>
          </a:prstGeom>
        </p:spPr>
        <p:txBody>
          <a:bodyPr wrap="square">
            <a:spAutoFit/>
          </a:bodyPr>
          <a:lstStyle/>
          <a:p>
            <a:r>
              <a:rPr lang="en-US" dirty="0" smtClean="0">
                <a:solidFill>
                  <a:srgbClr val="C42275"/>
                </a:solidFill>
                <a:effectLst/>
                <a:latin typeface="Menlo" charset="0"/>
              </a:rPr>
              <a:t>let</a:t>
            </a:r>
            <a:r>
              <a:rPr lang="en-US" dirty="0" smtClean="0">
                <a:solidFill>
                  <a:srgbClr val="000000"/>
                </a:solidFill>
                <a:effectLst/>
                <a:latin typeface="Menlo" charset="0"/>
              </a:rPr>
              <a:t> </a:t>
            </a:r>
            <a:r>
              <a:rPr lang="en-US" dirty="0" err="1" smtClean="0">
                <a:solidFill>
                  <a:srgbClr val="000000"/>
                </a:solidFill>
                <a:effectLst/>
                <a:latin typeface="Menlo" charset="0"/>
              </a:rPr>
              <a:t>lastString</a:t>
            </a:r>
            <a:r>
              <a:rPr lang="en-US" dirty="0" smtClean="0">
                <a:solidFill>
                  <a:srgbClr val="000000"/>
                </a:solidFill>
                <a:effectLst/>
                <a:latin typeface="Menlo" charset="0"/>
              </a:rPr>
              <a:t> = </a:t>
            </a:r>
            <a:r>
              <a:rPr lang="en-US" dirty="0" err="1" smtClean="0">
                <a:solidFill>
                  <a:srgbClr val="6122AE"/>
                </a:solidFill>
                <a:effectLst/>
                <a:latin typeface="Menlo" charset="0"/>
              </a:rPr>
              <a:t>UIPasteboard</a:t>
            </a:r>
            <a:r>
              <a:rPr lang="en-US" dirty="0" err="1" smtClean="0">
                <a:solidFill>
                  <a:srgbClr val="000000"/>
                </a:solidFill>
                <a:effectLst/>
                <a:latin typeface="Menlo" charset="0"/>
              </a:rPr>
              <a:t>.</a:t>
            </a:r>
            <a:r>
              <a:rPr lang="en-US" dirty="0" err="1" smtClean="0">
                <a:solidFill>
                  <a:srgbClr val="703DAA"/>
                </a:solidFill>
                <a:effectLst/>
                <a:latin typeface="Menlo" charset="0"/>
              </a:rPr>
              <a:t>general</a:t>
            </a:r>
            <a:r>
              <a:rPr lang="en-US" dirty="0" err="1" smtClean="0">
                <a:solidFill>
                  <a:srgbClr val="000000"/>
                </a:solidFill>
                <a:effectLst/>
                <a:latin typeface="Menlo" charset="0"/>
              </a:rPr>
              <a:t>.</a:t>
            </a:r>
            <a:r>
              <a:rPr lang="en-US" dirty="0" err="1" smtClean="0">
                <a:solidFill>
                  <a:srgbClr val="703DAA"/>
                </a:solidFill>
                <a:effectLst/>
                <a:latin typeface="Menlo" charset="0"/>
              </a:rPr>
              <a:t>string</a:t>
            </a:r>
            <a:endParaRPr lang="en-US" dirty="0">
              <a:solidFill>
                <a:srgbClr val="000000"/>
              </a:solidFill>
              <a:effectLst/>
              <a:latin typeface="Menlo" charset="0"/>
            </a:endParaRPr>
          </a:p>
        </p:txBody>
      </p:sp>
    </p:spTree>
    <p:extLst>
      <p:ext uri="{BB962C8B-B14F-4D97-AF65-F5344CB8AC3E}">
        <p14:creationId xmlns:p14="http://schemas.microsoft.com/office/powerpoint/2010/main" val="17566886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4584</TotalTime>
  <Words>458</Words>
  <Application>Microsoft Macintosh PowerPoint</Application>
  <PresentationFormat>On-screen Show (4:3)</PresentationFormat>
  <Paragraphs>83</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Menlo</vt:lpstr>
      <vt:lpstr>Office Theme</vt:lpstr>
      <vt:lpstr>iOS Application Development Fundamentals</vt:lpstr>
      <vt:lpstr>Application Bundle and Sandbox</vt:lpstr>
      <vt:lpstr>MVC</vt:lpstr>
      <vt:lpstr>Structure of an app</vt:lpstr>
      <vt:lpstr>Main Run Loop</vt:lpstr>
      <vt:lpstr>Execution states for apps</vt:lpstr>
      <vt:lpstr>Background execution</vt:lpstr>
      <vt:lpstr>Inter-App Communication</vt:lpstr>
      <vt:lpstr>UIPasteboard</vt:lpstr>
      <vt:lpstr>URL Scheme</vt:lpstr>
      <vt:lpstr>Launching an app to open URL</vt:lpstr>
      <vt:lpstr>Waking a background app to open URL</vt:lpstr>
      <vt:lpstr>AirDrop</vt:lpstr>
      <vt:lpstr>Application Extensions</vt:lpstr>
      <vt:lpstr>App Extension Lifecycle</vt:lpstr>
      <vt:lpstr>App Extension Communication</vt:lpstr>
      <vt:lpstr>Notifications</vt:lpstr>
      <vt:lpstr>Event Handling</vt:lpstr>
      <vt:lpstr>Responder Chain</vt:lpstr>
      <vt:lpstr>Gestures</vt:lpstr>
      <vt:lpstr>Touches</vt:lpstr>
      <vt:lpstr>Motion events</vt:lpstr>
      <vt:lpstr>Performance Tips</vt:lpstr>
      <vt:lpstr>Questions?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Kormushkin, Vyacheslav</dc:creator>
  <cp:lastModifiedBy>Kormushkin, Vyacheslav</cp:lastModifiedBy>
  <cp:revision>28</cp:revision>
  <dcterms:created xsi:type="dcterms:W3CDTF">2017-04-07T08:47:41Z</dcterms:created>
  <dcterms:modified xsi:type="dcterms:W3CDTF">2017-04-13T08:10:34Z</dcterms:modified>
</cp:coreProperties>
</file>