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3" r:id="rId3"/>
    <p:sldId id="257" r:id="rId4"/>
    <p:sldId id="261" r:id="rId5"/>
    <p:sldId id="260" r:id="rId6"/>
    <p:sldId id="295" r:id="rId7"/>
    <p:sldId id="262" r:id="rId8"/>
    <p:sldId id="265" r:id="rId9"/>
    <p:sldId id="292" r:id="rId10"/>
    <p:sldId id="267" r:id="rId11"/>
    <p:sldId id="264" r:id="rId12"/>
    <p:sldId id="259" r:id="rId13"/>
    <p:sldId id="294" r:id="rId14"/>
    <p:sldId id="280" r:id="rId15"/>
    <p:sldId id="271" r:id="rId16"/>
    <p:sldId id="279" r:id="rId17"/>
    <p:sldId id="273" r:id="rId18"/>
    <p:sldId id="276" r:id="rId19"/>
    <p:sldId id="274" r:id="rId20"/>
    <p:sldId id="277" r:id="rId21"/>
    <p:sldId id="275" r:id="rId22"/>
    <p:sldId id="278" r:id="rId23"/>
    <p:sldId id="268" r:id="rId24"/>
    <p:sldId id="270" r:id="rId25"/>
    <p:sldId id="269" r:id="rId26"/>
    <p:sldId id="293" r:id="rId27"/>
    <p:sldId id="285" r:id="rId28"/>
    <p:sldId id="266" r:id="rId29"/>
    <p:sldId id="286" r:id="rId30"/>
    <p:sldId id="287" r:id="rId31"/>
    <p:sldId id="281" r:id="rId32"/>
    <p:sldId id="288" r:id="rId33"/>
    <p:sldId id="282" r:id="rId34"/>
    <p:sldId id="291" r:id="rId35"/>
    <p:sldId id="284" r:id="rId36"/>
    <p:sldId id="272" r:id="rId37"/>
    <p:sldId id="290" r:id="rId38"/>
    <p:sldId id="283" r:id="rId39"/>
    <p:sldId id="289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471FF-5A84-40E6-8C5C-90F27785C2E3}" type="datetimeFigureOut">
              <a:rPr lang="ru-RU" smtClean="0"/>
              <a:t>16.03.2018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7743A-CAB8-4516-83E1-47A32AB084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19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7743A-CAB8-4516-83E1-47A32AB0849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315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CC8A-2BB4-4ED3-BA53-B9E6396BF8D2}" type="datetime1">
              <a:rPr lang="ru-RU" smtClean="0"/>
              <a:t>16.03.2018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29D6-5F0E-4CF4-86C5-BEF2BEB3B5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02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B760-B44E-41C7-8008-96923E8DF526}" type="datetime1">
              <a:rPr lang="ru-RU" smtClean="0"/>
              <a:t>16.03.2018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29D6-5F0E-4CF4-86C5-BEF2BEB3B5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1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3E0E-DC1F-4795-866E-26F730D72CB5}" type="datetime1">
              <a:rPr lang="ru-RU" smtClean="0"/>
              <a:t>16.03.2018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29D6-5F0E-4CF4-86C5-BEF2BEB3B5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86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8C6D-EB98-46A7-92F9-42101CF1F486}" type="datetime1">
              <a:rPr lang="ru-RU" smtClean="0"/>
              <a:t>16.03.2018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29D6-5F0E-4CF4-86C5-BEF2BEB3B5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99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1653-46AA-479F-9B49-DDB1BD4BC22E}" type="datetime1">
              <a:rPr lang="ru-RU" smtClean="0"/>
              <a:t>16.03.2018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29D6-5F0E-4CF4-86C5-BEF2BEB3B5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60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058F-133D-49D7-BC69-F4525D77B981}" type="datetime1">
              <a:rPr lang="ru-RU" smtClean="0"/>
              <a:t>16.03.2018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29D6-5F0E-4CF4-86C5-BEF2BEB3B5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75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7D01-2C01-4E7B-9C66-B848969BF314}" type="datetime1">
              <a:rPr lang="ru-RU" smtClean="0"/>
              <a:t>16.03.2018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29D6-5F0E-4CF4-86C5-BEF2BEB3B5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4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E9D5-460E-4153-9CA5-7291ADD99773}" type="datetime1">
              <a:rPr lang="ru-RU" smtClean="0"/>
              <a:t>16.03.2018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29D6-5F0E-4CF4-86C5-BEF2BEB3B5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03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1740-040C-4DD3-B59C-46A986C5B55D}" type="datetime1">
              <a:rPr lang="ru-RU" smtClean="0"/>
              <a:t>16.03.2018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29D6-5F0E-4CF4-86C5-BEF2BEB3B5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16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1A0E-2DA9-421B-8F3F-5F2A1D28CD75}" type="datetime1">
              <a:rPr lang="ru-RU" smtClean="0"/>
              <a:t>16.03.2018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29D6-5F0E-4CF4-86C5-BEF2BEB3B5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03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6805-E1C8-4557-8E8C-96A48F2829E0}" type="datetime1">
              <a:rPr lang="ru-RU" smtClean="0"/>
              <a:t>16.03.2018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29D6-5F0E-4CF4-86C5-BEF2BEB3B5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07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A096F-54CB-44ED-A2F7-C6A4160E01D4}" type="datetime1">
              <a:rPr lang="ru-RU" smtClean="0"/>
              <a:t>16.03.2018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729D6-5F0E-4CF4-86C5-BEF2BEB3B5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77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39338" y="1870509"/>
            <a:ext cx="10210800" cy="2387600"/>
          </a:xfrm>
        </p:spPr>
        <p:txBody>
          <a:bodyPr>
            <a:noAutofit/>
          </a:bodyPr>
          <a:lstStyle/>
          <a:p>
            <a:r>
              <a:rPr lang="ru-RU" sz="6600" dirty="0"/>
              <a:t>Паттерны корпоративных приложений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90996" y="4316933"/>
            <a:ext cx="9144000" cy="1655762"/>
          </a:xfrm>
        </p:spPr>
        <p:txBody>
          <a:bodyPr/>
          <a:lstStyle/>
          <a:p>
            <a:pPr fontAlgn="base"/>
            <a:r>
              <a:rPr lang="en-US" b="1" dirty="0"/>
              <a:t>Patterns of Enterprise Application Architecture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29D6-5F0E-4CF4-86C5-BEF2BEB3B5F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746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2130" y="165620"/>
            <a:ext cx="3567549" cy="44121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Remote Facade</a:t>
            </a:r>
            <a:endParaRPr lang="ru-RU" b="1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84016" y="1021202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Проблема:</a:t>
            </a: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284016" y="3613245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Решение: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284016" y="1462411"/>
            <a:ext cx="2608813" cy="2087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В одном адресном пространстве</a:t>
            </a:r>
            <a:r>
              <a:rPr lang="en-US" sz="1400" dirty="0"/>
              <a:t> “</a:t>
            </a:r>
            <a:r>
              <a:rPr lang="ru-RU" sz="1400" dirty="0"/>
              <a:t>мелкогранулярные</a:t>
            </a:r>
            <a:r>
              <a:rPr lang="en-US" sz="1400" dirty="0"/>
              <a:t>”</a:t>
            </a:r>
            <a:r>
              <a:rPr lang="ru-RU" sz="1400" dirty="0"/>
              <a:t> взаимодействия работаю хорошо, но всё меняется, когда происходит взаимодействие между процессами, т.к. удалённые вызовы значительно более затратны.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84016" y="4054455"/>
            <a:ext cx="2021378" cy="26372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Общий объединяющий интерфейс для набора методов объекта для улучшения эффективности сетевого взаимодействия.</a:t>
            </a:r>
          </a:p>
          <a:p>
            <a:r>
              <a:rPr lang="en-US" sz="1400" dirty="0"/>
              <a:t>Remote Façade </a:t>
            </a:r>
            <a:r>
              <a:rPr lang="ru-RU" sz="1400" dirty="0"/>
              <a:t>транслирует общие запросы в набор небольших запросов к подчиненным объектам.</a:t>
            </a:r>
          </a:p>
          <a:p>
            <a:endParaRPr lang="ru-RU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829" y="853319"/>
            <a:ext cx="8794531" cy="5151361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29D6-5F0E-4CF4-86C5-BEF2BEB3B5F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223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2130" y="165620"/>
            <a:ext cx="3567549" cy="44121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Registry</a:t>
            </a:r>
            <a:endParaRPr lang="ru-RU" b="1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84016" y="1021202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Проблема:</a:t>
            </a: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284016" y="3613245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Решение: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284016" y="1462411"/>
            <a:ext cx="3239188" cy="2087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Когда нужно найти какой-либо объект, обычно начинают с другого объекта, связанного с целевым. Например, если нужно найти все счета для покупателя, начинают, как раз с покупателя и используют его метод получения счетов. Тем не менее, в некоторых случаях нет подходящего объекта, с которого начать. Например, известен ID покупателя, но нет ссылки на него.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84016" y="4054455"/>
            <a:ext cx="2021378" cy="26372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Хорошо известный объект, который используется другими объектами для получения общих объектов.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055" y="2140390"/>
            <a:ext cx="3374407" cy="2209667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29D6-5F0E-4CF4-86C5-BEF2BEB3B5F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919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2130" y="165620"/>
            <a:ext cx="3567549" cy="44121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Money</a:t>
            </a:r>
            <a:endParaRPr lang="ru-RU" b="1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84016" y="1021202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Проблема:</a:t>
            </a: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284016" y="3613245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Решение: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284016" y="1462411"/>
            <a:ext cx="3239188" cy="2087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Огромное количество компьютеров в мире обрабатывают данные о деньгах.</a:t>
            </a:r>
          </a:p>
          <a:p>
            <a:r>
              <a:rPr lang="ru-RU" sz="1400" dirty="0"/>
              <a:t>Финансовые операции трудно реализуются в современных языках программирования.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84016" y="4054455"/>
            <a:ext cx="2021378" cy="26372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1400" dirty="0"/>
              <a:t>Создаем класс </a:t>
            </a:r>
            <a:r>
              <a:rPr lang="ru-RU" altLang="ru-RU" sz="1400" dirty="0" err="1"/>
              <a:t>Money</a:t>
            </a:r>
            <a:r>
              <a:rPr lang="ru-RU" altLang="ru-RU" sz="1400" dirty="0"/>
              <a:t> (Деньги), чтобы работать с денежными величинами и избегать общих ошибок. </a:t>
            </a:r>
            <a:endParaRPr lang="ru-RU" sz="14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985" y="1708828"/>
            <a:ext cx="1958806" cy="321415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29D6-5F0E-4CF4-86C5-BEF2BEB3B5F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526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2130" y="165620"/>
            <a:ext cx="3567549" cy="44121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Microtype</a:t>
            </a:r>
            <a:endParaRPr lang="ru-RU" b="1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84016" y="1021202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Проблема:</a:t>
            </a: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284016" y="3613245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Решение: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284016" y="1462411"/>
            <a:ext cx="3239188" cy="2087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Выразительность базовых типов недостаточна для моделирования физических значений. </a:t>
            </a:r>
          </a:p>
          <a:p>
            <a:r>
              <a:rPr lang="ru-RU" sz="1400" dirty="0"/>
              <a:t>Такие значения похожи на числа, но имеют много дополнительных правил и ограничений.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84015" y="4054455"/>
            <a:ext cx="2432551" cy="26372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1400" dirty="0"/>
              <a:t>Моделируем физические значения специальными классами, ведущими себя как базовые типы, но обеспечивающими необходимые инварианты. </a:t>
            </a:r>
            <a:endParaRPr lang="ru-RU" sz="1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29D6-5F0E-4CF4-86C5-BEF2BEB3B5F9}" type="slidenum">
              <a:rPr lang="ru-RU" smtClean="0"/>
              <a:t>13</a:t>
            </a:fld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7BDA10-0930-430F-8298-E5F80A3B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623" y="937989"/>
            <a:ext cx="2163192" cy="16615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0C4F87-2FB7-4727-A8EC-896972F02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928" y="716047"/>
            <a:ext cx="4678696" cy="566402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8ADBC91-A68D-4F83-AFA6-D914CBAC11E2}"/>
              </a:ext>
            </a:extLst>
          </p:cNvPr>
          <p:cNvSpPr/>
          <p:nvPr/>
        </p:nvSpPr>
        <p:spPr>
          <a:xfrm>
            <a:off x="6789234" y="1343201"/>
            <a:ext cx="828810" cy="322001"/>
          </a:xfrm>
          <a:prstGeom prst="rightArrow">
            <a:avLst>
              <a:gd name="adj1" fmla="val 50000"/>
              <a:gd name="adj2" fmla="val 803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392C0D-B9ED-465F-BD01-791ADE737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490" y="4847042"/>
            <a:ext cx="2781325" cy="169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16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4016" y="165620"/>
            <a:ext cx="11702937" cy="44121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Effectivity</a:t>
            </a:r>
            <a:endParaRPr lang="ru-RU" b="1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84016" y="1021202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Проблема:</a:t>
            </a: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284016" y="3613245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Решение: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284016" y="1462411"/>
            <a:ext cx="3972100" cy="2087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Многие факты верны только в течение определенного периода времени. Таким образом, очевидный способ описать эти факты - обозначить их  периодом времени. Во многих случаях этот период представляет собой пару дат.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84015" y="4054455"/>
            <a:ext cx="4329549" cy="26372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Введение в модель диапазона действия. Диапазон имеет смысл предоставить в виде интерфейса, который лучше подходит для класса. </a:t>
            </a:r>
          </a:p>
          <a:p>
            <a:r>
              <a:rPr lang="ru-RU" sz="1400" dirty="0"/>
              <a:t>Метод создания может принять дату начала периода действия, а затем использовать диапазон с открытым концом, чтобы указать, что нет даты окончания: это соответствует случаям, когда что-то создано для определенной даты и действует до дальнейшего уведомления. Когда это дополнительное уведомление приходит, можно использовать метод закрытия периода.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A06C09-2C0A-47AF-8A0E-EAC235905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298" y="817376"/>
            <a:ext cx="3018510" cy="559173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436032" y="4539930"/>
            <a:ext cx="174568" cy="1745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895178" y="4411055"/>
            <a:ext cx="174568" cy="1745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29D6-5F0E-4CF4-86C5-BEF2BEB3B5F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152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4016" y="165620"/>
            <a:ext cx="11702937" cy="44121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Temporal Property</a:t>
            </a:r>
            <a:endParaRPr lang="ru-RU" b="1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84016" y="1021202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Проблема:</a:t>
            </a: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284016" y="3613245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Решение: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284016" y="1462411"/>
            <a:ext cx="3239188" cy="2087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Неудобно писать много аксессоров к полям, требуется дополнительная логика в аксессорах.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84016" y="4054455"/>
            <a:ext cx="2758442" cy="26372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Хранение виртуальных полей в словаре, к которому обращаются </a:t>
            </a:r>
            <a:r>
              <a:rPr lang="ru-RU" sz="1400" dirty="0" err="1"/>
              <a:t>аксессоры</a:t>
            </a:r>
            <a:r>
              <a:rPr lang="ru-RU" sz="1400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746" y="1978429"/>
            <a:ext cx="5136989" cy="2170285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29D6-5F0E-4CF4-86C5-BEF2BEB3B5F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4016" y="165620"/>
            <a:ext cx="11702937" cy="44121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Notification</a:t>
            </a:r>
            <a:endParaRPr lang="ru-RU" b="1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84016" y="1021202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Проблема:</a:t>
            </a: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284016" y="3613245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Решение: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284016" y="1462411"/>
            <a:ext cx="3239188" cy="2087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Ошибки уровня бизнес-логики необходимо удобным и безопасным образом отображать в пользовательском интерфейсе.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84016" y="4054455"/>
            <a:ext cx="3057700" cy="26372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Объект, который собирает информацию об ошибках и другую подобную информацию на уровне бизнес-логики и передает ее в представление.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69C38B4-3FB1-4790-A418-67815E005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484" y="1021202"/>
            <a:ext cx="5815958" cy="5314408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29D6-5F0E-4CF4-86C5-BEF2BEB3B5F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874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4016" y="165620"/>
            <a:ext cx="11702937" cy="44121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MVC</a:t>
            </a:r>
            <a:endParaRPr lang="ru-RU" b="1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84016" y="1021202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Проблема:</a:t>
            </a: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284016" y="3613245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Решение: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284016" y="1462411"/>
            <a:ext cx="3239188" cy="2087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Сложность и высокая связность кода пользовательского интерфейса.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84016" y="4054455"/>
            <a:ext cx="2021378" cy="26372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Контроллер управляет логикой представления и переходами, представление читает модель.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2E0DFEF-6630-491D-A00B-CAD05D05D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909" y="1241807"/>
            <a:ext cx="3819663" cy="3821885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29D6-5F0E-4CF4-86C5-BEF2BEB3B5F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44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4016" y="165620"/>
            <a:ext cx="11702937" cy="44121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MVC</a:t>
            </a:r>
            <a:endParaRPr lang="ru-RU" b="1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84016" y="1021202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Проблема:</a:t>
            </a: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284016" y="3613245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Решение: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284016" y="1462411"/>
            <a:ext cx="3239188" cy="2087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Сложность и высокая связность кода пользовательского интерфейса.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84016" y="4054455"/>
            <a:ext cx="2021378" cy="26372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Контроллер управляет логикой представления и переходами, представление читает модель.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9BB5A2-3345-49F0-B80C-7EC96B0FF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600" y="1295432"/>
            <a:ext cx="6363556" cy="4508204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29D6-5F0E-4CF4-86C5-BEF2BEB3B5F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7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4016" y="165620"/>
            <a:ext cx="11702937" cy="44121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MVP</a:t>
            </a:r>
            <a:endParaRPr lang="ru-RU" b="1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84016" y="1021202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Проблема:</a:t>
            </a: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284016" y="3613245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Решение: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284016" y="1462411"/>
            <a:ext cx="3239188" cy="2087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Сложность и высокая связность кода пользовательского интерфейса.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84015" y="4054455"/>
            <a:ext cx="2974573" cy="26372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 err="1"/>
              <a:t>Презентер</a:t>
            </a:r>
            <a:r>
              <a:rPr lang="ru-RU" sz="1400" dirty="0"/>
              <a:t> содержит логику управления представлением через абстрактный интерфейс.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AFA3191-354C-47A1-8E92-CE4237ABA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67" y="1241807"/>
            <a:ext cx="3667880" cy="4898004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29D6-5F0E-4CF4-86C5-BEF2BEB3B5F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66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72248" y="165620"/>
            <a:ext cx="4397432" cy="44121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Separated Interface</a:t>
            </a:r>
            <a:endParaRPr lang="ru-RU" b="1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84016" y="1021202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Проблема:</a:t>
            </a: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284016" y="3613245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Решение: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284016" y="1462411"/>
            <a:ext cx="3239188" cy="2087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При разработке системы можно добиться улучшение её архитектуры, уменьшая связанность между её частями. Это можно сделать</a:t>
            </a:r>
            <a:r>
              <a:rPr lang="en-US" sz="1400" dirty="0"/>
              <a:t>,</a:t>
            </a:r>
            <a:r>
              <a:rPr lang="ru-RU" sz="1400" dirty="0"/>
              <a:t> распределив классы по отдельным пакетам и контролировать зависимости этими пакетами. </a:t>
            </a:r>
          </a:p>
          <a:p>
            <a:r>
              <a:rPr lang="ru-RU" sz="1400" dirty="0"/>
              <a:t>Однако могут появиться транзитивные зависимости.</a:t>
            </a:r>
            <a:endParaRPr lang="en-US" sz="1400" dirty="0"/>
          </a:p>
          <a:p>
            <a:endParaRPr lang="en-US" sz="1400" dirty="0"/>
          </a:p>
          <a:p>
            <a:endParaRPr lang="ru-RU" sz="1400" dirty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84016" y="4054455"/>
            <a:ext cx="2021378" cy="26372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Выделение какого-либо интерфейса к объекту в отдельный от объекта пакет.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493" y="1183366"/>
            <a:ext cx="4759318" cy="4383633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29D6-5F0E-4CF4-86C5-BEF2BEB3B5F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7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4016" y="165620"/>
            <a:ext cx="11702937" cy="44121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MVP</a:t>
            </a:r>
            <a:endParaRPr lang="ru-RU" b="1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84016" y="1021202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Проблема:</a:t>
            </a: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284016" y="3613245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Решение: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284016" y="1462411"/>
            <a:ext cx="3239188" cy="2087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Сложность и высокая связность кода пользовательского интерфейса.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84016" y="4054455"/>
            <a:ext cx="2021378" cy="26372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 err="1"/>
              <a:t>Презентер</a:t>
            </a:r>
            <a:r>
              <a:rPr lang="ru-RU" sz="1400" dirty="0"/>
              <a:t> содержит логику управления представлением через абстрактный интерфейс.</a:t>
            </a:r>
          </a:p>
          <a:p>
            <a:endParaRPr lang="ru-RU" sz="1400" dirty="0"/>
          </a:p>
          <a:p>
            <a:r>
              <a:rPr lang="ru-RU" sz="1400" dirty="0"/>
              <a:t>Бывает разновидностей </a:t>
            </a:r>
            <a:r>
              <a:rPr lang="en-US" sz="1400" dirty="0"/>
              <a:t>Passive View </a:t>
            </a:r>
            <a:r>
              <a:rPr lang="ru-RU" sz="1400" dirty="0"/>
              <a:t>и </a:t>
            </a:r>
            <a:r>
              <a:rPr lang="en-US" sz="1400" dirty="0"/>
              <a:t>Supervising Controller.</a:t>
            </a:r>
            <a:endParaRPr lang="ru-RU" sz="1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974385-1D5D-4FD6-9C90-D0E6BB632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152" y="905151"/>
            <a:ext cx="5566838" cy="5570075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29D6-5F0E-4CF4-86C5-BEF2BEB3B5F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189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4016" y="165620"/>
            <a:ext cx="11702937" cy="44121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MVVM</a:t>
            </a:r>
            <a:endParaRPr lang="ru-RU" b="1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84016" y="1021202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Проблема:</a:t>
            </a: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284016" y="3613245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Решение: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284016" y="1462411"/>
            <a:ext cx="3239188" cy="2087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Сложность и высокая связность кода пользовательского интерфейса.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84015" y="4054455"/>
            <a:ext cx="2741817" cy="26372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Расширить паттерн </a:t>
            </a:r>
            <a:r>
              <a:rPr lang="en-US" sz="1400" dirty="0"/>
              <a:t>MVP</a:t>
            </a:r>
            <a:r>
              <a:rPr lang="ru-RU" sz="1400" dirty="0"/>
              <a:t>, используя мощные средства </a:t>
            </a:r>
            <a:r>
              <a:rPr lang="ru-RU" sz="1400" dirty="0" err="1"/>
              <a:t>биндинга</a:t>
            </a:r>
            <a:r>
              <a:rPr lang="ru-RU" sz="1400" dirty="0"/>
              <a:t>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7E431D8-44FF-4497-AFF3-FB76B709E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847" y="955237"/>
            <a:ext cx="1982886" cy="5316015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29D6-5F0E-4CF4-86C5-BEF2BEB3B5F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519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4016" y="165620"/>
            <a:ext cx="11702937" cy="44121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MVVM</a:t>
            </a:r>
            <a:endParaRPr lang="ru-RU" b="1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84016" y="1021202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 err="1"/>
              <a:t>Пролема</a:t>
            </a:r>
            <a:r>
              <a:rPr lang="ru-RU" sz="2000" b="1" dirty="0"/>
              <a:t>:</a:t>
            </a: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284016" y="3613245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Решение: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284016" y="1462411"/>
            <a:ext cx="3239188" cy="2087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Сложность и высокая связность кода пользовательского интерфейса.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84016" y="4054455"/>
            <a:ext cx="2021378" cy="26372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Расширить паттерн </a:t>
            </a:r>
            <a:r>
              <a:rPr lang="en-US" sz="1400" dirty="0"/>
              <a:t>MVP</a:t>
            </a:r>
            <a:r>
              <a:rPr lang="ru-RU" sz="1400" dirty="0"/>
              <a:t>, используя мощные средства </a:t>
            </a:r>
            <a:r>
              <a:rPr lang="ru-RU" sz="1400" dirty="0" err="1"/>
              <a:t>биндинга</a:t>
            </a:r>
            <a:r>
              <a:rPr lang="ru-RU" sz="1400" dirty="0"/>
              <a:t>.</a:t>
            </a:r>
          </a:p>
          <a:p>
            <a:endParaRPr lang="ru-RU" sz="1400" dirty="0"/>
          </a:p>
          <a:p>
            <a:r>
              <a:rPr lang="ru-RU" sz="1400" dirty="0"/>
              <a:t>Презентационная модель выступает в роли посредника-прокси для данных.</a:t>
            </a:r>
          </a:p>
          <a:p>
            <a:endParaRPr lang="ru-RU" sz="1400" dirty="0"/>
          </a:p>
          <a:p>
            <a:r>
              <a:rPr lang="ru-RU" sz="1400" dirty="0"/>
              <a:t>Закон Парето </a:t>
            </a:r>
            <a:r>
              <a:rPr lang="ru-RU" sz="1400" dirty="0">
                <a:sym typeface="Wingdings" panose="05000000000000000000" pitchFamily="2" charset="2"/>
              </a:rPr>
              <a:t></a:t>
            </a:r>
            <a:endParaRPr lang="ru-RU" sz="1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A483C20-D081-4F81-B623-F13A0B2D7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507" y="839971"/>
            <a:ext cx="2575313" cy="5851773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29D6-5F0E-4CF4-86C5-BEF2BEB3B5F9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041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4568" y="165620"/>
            <a:ext cx="11845636" cy="44121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Template View</a:t>
            </a:r>
            <a:endParaRPr lang="ru-RU" b="1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84016" y="1021202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Проблема:</a:t>
            </a: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284016" y="3613245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Решение: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284016" y="1462411"/>
            <a:ext cx="2667002" cy="2087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Создание приложений, генерирующих </a:t>
            </a:r>
            <a:r>
              <a:rPr lang="en-US" sz="1400" dirty="0"/>
              <a:t>HTML, </a:t>
            </a:r>
            <a:r>
              <a:rPr lang="ru-RU" sz="1400" dirty="0"/>
              <a:t>весьма трудоемко.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84016" y="4054455"/>
            <a:ext cx="2021378" cy="26372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Заполняет HTML-шаблон информацией при помощи маркеров, указанных в шаблоне.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204" y="1579419"/>
            <a:ext cx="7177813" cy="3612142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29D6-5F0E-4CF4-86C5-BEF2BEB3B5F9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951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4016" y="165620"/>
            <a:ext cx="11777751" cy="44121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Event Sourcing</a:t>
            </a:r>
            <a:endParaRPr lang="ru-RU" b="1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84016" y="1021202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Проблема:</a:t>
            </a: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284016" y="3613245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Решение: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284016" y="1462411"/>
            <a:ext cx="3239188" cy="2087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Некоторые модели предметной области плохо представляются в реляционной модели хранения.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84016" y="4054455"/>
            <a:ext cx="2021378" cy="26372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Хранить не слепки объектов в таблицах БД, а поток событий об изменениях объекта.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083" y="1241807"/>
            <a:ext cx="9192394" cy="4502434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29D6-5F0E-4CF4-86C5-BEF2BEB3B5F9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220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6131" y="165620"/>
            <a:ext cx="11729257" cy="44121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CQRS</a:t>
            </a:r>
            <a:endParaRPr lang="ru-RU" b="1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84016" y="1021202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Проблема:</a:t>
            </a: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284016" y="3613245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Решение: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284016" y="1462411"/>
            <a:ext cx="2509060" cy="2087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Проблемы горизонтального масштабирования транзакционной синхронной логики.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84016" y="4054455"/>
            <a:ext cx="2384370" cy="26372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Явное отделение команд от запросов и компромисс между актуальностью и моментальной целостностью данных,</a:t>
            </a:r>
          </a:p>
          <a:p>
            <a:r>
              <a:rPr lang="ru-RU" sz="1400" dirty="0"/>
              <a:t>и эластичностью.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904" y="1657744"/>
            <a:ext cx="2364038" cy="323276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942" y="1462411"/>
            <a:ext cx="6574369" cy="342810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29D6-5F0E-4CF4-86C5-BEF2BEB3B5F9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168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6131" y="165620"/>
            <a:ext cx="11729257" cy="44121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CQRS</a:t>
            </a:r>
            <a:endParaRPr lang="ru-RU" b="1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84016" y="1021202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Проблема:</a:t>
            </a: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284016" y="3613245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Решение: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284016" y="1462411"/>
            <a:ext cx="3239188" cy="2087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Проблемы горизонтального масштабирования транзакционной синхронной логики.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84015" y="4054455"/>
            <a:ext cx="2608813" cy="26372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Явное отделение команд от запросов и компромисс между актуальностью и моментальной целостностью данных,</a:t>
            </a:r>
          </a:p>
          <a:p>
            <a:r>
              <a:rPr lang="ru-RU" sz="1400" dirty="0"/>
              <a:t>и эластичностью.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714" y="687395"/>
            <a:ext cx="6759976" cy="6065101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29D6-5F0E-4CF4-86C5-BEF2BEB3B5F9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382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4016" y="165620"/>
            <a:ext cx="11702937" cy="44121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Identity Field</a:t>
            </a:r>
            <a:endParaRPr lang="ru-RU" b="1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84016" y="1021202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Проблема:</a:t>
            </a: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284016" y="3613245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Решение: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284015" y="1462411"/>
            <a:ext cx="3511807" cy="2087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Реляционные базы данных отличают одну запись от другой при помощи первичного ключа</a:t>
            </a:r>
            <a:r>
              <a:rPr lang="en-US" sz="1400" dirty="0"/>
              <a:t>, </a:t>
            </a:r>
            <a:r>
              <a:rPr lang="ru-RU" sz="1400" dirty="0"/>
              <a:t>но объекты в памяти не нуждаются в таком ключе, так как сравниваются по ссылке. Для записи нужна привязка объектов к БД.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84016" y="4054455"/>
            <a:ext cx="2021378" cy="26372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Хранит первичный ключ из БД в объекте, чтобы обеспечивать соответствие между объектом и строкой в БД</a:t>
            </a:r>
            <a:r>
              <a:rPr lang="en-US" sz="1400" dirty="0"/>
              <a:t>.</a:t>
            </a:r>
            <a:endParaRPr lang="ru-RU" sz="1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2D17DC-B115-4FE7-AE6A-8CE1CF0DC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883" y="2161845"/>
            <a:ext cx="2537084" cy="1763428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29D6-5F0E-4CF4-86C5-BEF2BEB3B5F9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398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2130" y="165620"/>
            <a:ext cx="3567549" cy="44121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Value Object</a:t>
            </a:r>
            <a:endParaRPr lang="ru-RU" b="1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84016" y="1021202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Проблема:</a:t>
            </a: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284016" y="3613245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Решение: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284016" y="1462411"/>
            <a:ext cx="3239188" cy="2087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Идентичность некоторых объектов определяется их содержанием.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84016" y="4054455"/>
            <a:ext cx="2021378" cy="26372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Маленький объект для хранения величин таких как деньги или диапазон дат, равенство которых не основано на идентичности.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199" y="1738010"/>
            <a:ext cx="2208189" cy="2966094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29D6-5F0E-4CF4-86C5-BEF2BEB3B5F9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869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4016" y="165620"/>
            <a:ext cx="11702937" cy="44121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Embedded Value</a:t>
            </a:r>
            <a:endParaRPr lang="ru-RU" sz="4000" b="1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84016" y="1021202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Проблема:</a:t>
            </a: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284016" y="3613245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Решение: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284016" y="1526122"/>
            <a:ext cx="2611102" cy="2087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Множество небольших объектов играют важную роль в объектно-ориентированной системе, но не подходят для хранения в отдельной таблице.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84016" y="4054455"/>
            <a:ext cx="2021378" cy="26372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Записывает объект в несколько полей таблицы другого объекта.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A8D1183-47E4-4C11-8C3C-AC0F0BF7F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204" y="1945758"/>
            <a:ext cx="7273809" cy="2698886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29D6-5F0E-4CF4-86C5-BEF2BEB3B5F9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51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2131" y="165620"/>
            <a:ext cx="2021378" cy="44121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Mapper</a:t>
            </a:r>
            <a:endParaRPr lang="ru-RU" b="1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892" y="818327"/>
            <a:ext cx="5579233" cy="5873418"/>
          </a:xfrm>
          <a:prstGeom prst="rect">
            <a:avLst/>
          </a:prstGeom>
        </p:spPr>
      </p:pic>
      <p:sp>
        <p:nvSpPr>
          <p:cNvPr id="20" name="Заголовок 1"/>
          <p:cNvSpPr txBox="1">
            <a:spLocks/>
          </p:cNvSpPr>
          <p:nvPr/>
        </p:nvSpPr>
        <p:spPr>
          <a:xfrm>
            <a:off x="284016" y="1021202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Проблема:</a:t>
            </a: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284016" y="3613245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Решение: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284016" y="1462411"/>
            <a:ext cx="3239188" cy="2087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Иногда нужно установить сообщение между двумя подсистемами, которые, между тем должны оставаться в неведении друг о друге. Это может быть обусловлено невозможностью изменения этих объектов, или просто нежеланием создавать зависимости между ними или между ними и изолирующей частью.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84016" y="4054455"/>
            <a:ext cx="2021378" cy="26372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Объект, который управляет сообщением между независимыми друг от друга объектами.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29D6-5F0E-4CF4-86C5-BEF2BEB3B5F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982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4016" y="165620"/>
            <a:ext cx="11702937" cy="44121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Serialized BLOB</a:t>
            </a:r>
            <a:endParaRPr lang="ru-RU" b="1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84016" y="1021202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Проблема:</a:t>
            </a: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284016" y="3613245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Решение: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284015" y="1436264"/>
            <a:ext cx="3150301" cy="2087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Объектная модель зачастую содержит сложные графы взаимосвязей мелких объектов, большая часть информации в таких структурах содержится не в самих объектах, а в связях между ними.</a:t>
            </a:r>
          </a:p>
          <a:p>
            <a:r>
              <a:rPr lang="ru-RU" sz="1400" dirty="0"/>
              <a:t>Хранение этой структуры в БД - непростая задача.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84016" y="4054455"/>
            <a:ext cx="2021378" cy="26372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Хранение графа связей объектов в БД посредством </a:t>
            </a:r>
            <a:r>
              <a:rPr lang="ru-RU" sz="1400" dirty="0" err="1"/>
              <a:t>сериализации</a:t>
            </a:r>
            <a:r>
              <a:rPr lang="ru-RU" sz="1400" dirty="0"/>
              <a:t> их в один</a:t>
            </a:r>
            <a:r>
              <a:rPr lang="en-US" sz="1400" dirty="0"/>
              <a:t> binary</a:t>
            </a:r>
            <a:r>
              <a:rPr lang="ru-RU" sz="1400" dirty="0"/>
              <a:t> </a:t>
            </a:r>
            <a:r>
              <a:rPr lang="ru-RU" sz="1400" dirty="0" err="1"/>
              <a:t>large</a:t>
            </a:r>
            <a:r>
              <a:rPr lang="ru-RU" sz="1400" dirty="0"/>
              <a:t> </a:t>
            </a:r>
            <a:r>
              <a:rPr lang="ru-RU" sz="1400" dirty="0" err="1"/>
              <a:t>object</a:t>
            </a:r>
            <a:r>
              <a:rPr lang="ru-RU" sz="1400" dirty="0"/>
              <a:t> (</a:t>
            </a:r>
            <a:r>
              <a:rPr lang="en-US" sz="1400" dirty="0"/>
              <a:t>B</a:t>
            </a:r>
            <a:r>
              <a:rPr lang="ru-RU" sz="1400" dirty="0"/>
              <a:t>LOB)</a:t>
            </a:r>
            <a:r>
              <a:rPr lang="en-US" sz="1400" dirty="0"/>
              <a:t>.</a:t>
            </a:r>
            <a:endParaRPr lang="ru-RU" sz="1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8824BAF-8C46-4379-AED1-5638461F5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364" y="1773735"/>
            <a:ext cx="5204203" cy="3551598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29D6-5F0E-4CF4-86C5-BEF2BEB3B5F9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026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4016" y="165620"/>
            <a:ext cx="11702937" cy="44121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Active Record</a:t>
            </a:r>
            <a:endParaRPr lang="ru-RU" b="1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84016" y="1021202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Проблема:</a:t>
            </a: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284016" y="3613245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Решение: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284016" y="1462411"/>
            <a:ext cx="2778161" cy="2087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Модель данных проста и все объекты легко представляются записью в таблице БД.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84016" y="4054455"/>
            <a:ext cx="2021378" cy="26372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Один объект управляет и данными, и поведением.</a:t>
            </a:r>
          </a:p>
          <a:p>
            <a:endParaRPr lang="ru-RU" sz="1400" dirty="0"/>
          </a:p>
          <a:p>
            <a:r>
              <a:rPr lang="ru-RU" sz="1400" dirty="0"/>
              <a:t>Объект является "обёрткой" одной строки из</a:t>
            </a:r>
            <a:r>
              <a:rPr lang="en-US" sz="1400" dirty="0"/>
              <a:t> </a:t>
            </a:r>
            <a:r>
              <a:rPr lang="ru-RU" sz="1400" dirty="0"/>
              <a:t>БД, включает в себя доступ к БД и логику обращения с данными.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4401D38-3825-4565-B386-B4DBBCEE4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859" y="2114739"/>
            <a:ext cx="5722185" cy="2869589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29D6-5F0E-4CF4-86C5-BEF2BEB3B5F9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909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4016" y="165620"/>
            <a:ext cx="11702937" cy="44121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Transaction Script</a:t>
            </a:r>
            <a:endParaRPr lang="ru-RU" b="1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84016" y="1021202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Проблема:</a:t>
            </a: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284016" y="3613245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Решение: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284016" y="1462411"/>
            <a:ext cx="3239188" cy="2087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Большинство бизнес-приложений можно представить в виде набора транзакций. Каждое взаимодействие пользователя и системы содержит определённый атомарный набор действий.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84016" y="4054455"/>
            <a:ext cx="2021378" cy="26372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Организует бизнес-логику в процедуры, которые управляют каждая своим запросом, работая с БД напрямую или через тонкую обёртку. 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4843745-AB79-4976-A445-262A0F826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675" y="1019030"/>
            <a:ext cx="4559795" cy="518843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29D6-5F0E-4CF4-86C5-BEF2BEB3B5F9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543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4016" y="165620"/>
            <a:ext cx="11702937" cy="44121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Data Mapper</a:t>
            </a:r>
            <a:endParaRPr lang="ru-RU" b="1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84016" y="1021202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Проблема:</a:t>
            </a: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284016" y="3613245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Решение: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284016" y="1462411"/>
            <a:ext cx="2342226" cy="2087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Объекты предметной области должны быть по возможности избавлены от знания о БД, в которой хранятся.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84016" y="4054455"/>
            <a:ext cx="2021378" cy="26372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Программная прослойка, разделяющая объект и БД.</a:t>
            </a:r>
          </a:p>
          <a:p>
            <a:r>
              <a:rPr lang="ru-RU" sz="1400" dirty="0"/>
              <a:t>Его обязанность — пересылать данные между ними и изолировать их друг от друга.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721FAC4-30ED-4EE3-A84D-F933DE798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460" y="2505972"/>
            <a:ext cx="8092486" cy="2069686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29D6-5F0E-4CF4-86C5-BEF2BEB3B5F9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500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4016" y="165620"/>
            <a:ext cx="11702937" cy="44121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Repository</a:t>
            </a:r>
            <a:endParaRPr lang="ru-RU" b="1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84016" y="1021202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Проблема:</a:t>
            </a: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284016" y="3613245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Решение: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284016" y="1462411"/>
            <a:ext cx="2395389" cy="2087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Удобно иметь объектно-ориентированный интерфейс над БД, позволяющий обращаться к ней как к простой коллекции доменных объектов.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84015" y="4054455"/>
            <a:ext cx="2289063" cy="26372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Посредник между уровнями бизнес-логики и хранения  данных посредством интерфейса, инкапсулирующего специфические запросы к БД.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E6DBDDC-4C5D-40CD-9B06-7DF08BEEC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168" y="809467"/>
            <a:ext cx="6375251" cy="5882278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29D6-5F0E-4CF4-86C5-BEF2BEB3B5F9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8515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4016" y="165620"/>
            <a:ext cx="11702937" cy="44121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Unit of Work</a:t>
            </a:r>
            <a:endParaRPr lang="ru-RU" b="1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84016" y="1021202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Проблема:</a:t>
            </a: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284016" y="3613245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Решение: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284016" y="1462411"/>
            <a:ext cx="3564970" cy="2087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Когда необходимо писать и читать из БД, важно следить за тем, что вы изменили и если не изменили - не записывать данные в БД. Также необходимо вставлять данные о новых объектах и удалять данные о старых.</a:t>
            </a:r>
          </a:p>
          <a:p>
            <a:r>
              <a:rPr lang="ru-RU" sz="1400" dirty="0"/>
              <a:t>Можно записывать в БД каждое изменение объекта, но это приведёт к большому количеству мелких запросов к БД. 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84016" y="4054455"/>
            <a:ext cx="3564970" cy="26372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Единица работы обслуживает набор объектов, изменяемых в бизнес-транзакции и управляет записью изменений и разрешением проблем конкуренции данных.</a:t>
            </a:r>
            <a:endParaRPr lang="en-US" sz="1400" dirty="0"/>
          </a:p>
          <a:p>
            <a:endParaRPr lang="ru-RU" sz="1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533CFDE-9396-416C-8C1F-BB48C03D5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013" y="2505972"/>
            <a:ext cx="6519522" cy="2227122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29D6-5F0E-4CF4-86C5-BEF2BEB3B5F9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355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4016" y="165620"/>
            <a:ext cx="11702937" cy="44121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Identity Map</a:t>
            </a:r>
            <a:endParaRPr lang="ru-RU" b="1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84016" y="1021202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Проблема:</a:t>
            </a: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284016" y="3613245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Решение: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284016" y="1462411"/>
            <a:ext cx="3239188" cy="2087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Когда дважды загружается одна и та же информация, увеличиваются затраты на передачу данных. Таким образом, отказ от загрузки одних и тех же данных дважды не только обеспечивает корректность информации, но и ускоряет работу приложения.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84016" y="4054455"/>
            <a:ext cx="2021378" cy="26372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Обеспечивает однократную загрузку объекта, сохраняя данные об объекте в карте соответствия. При обращении к объектам, ищет их в карте соответствия.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469" y="1462411"/>
            <a:ext cx="7202934" cy="3868628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29D6-5F0E-4CF4-86C5-BEF2BEB3B5F9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148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4016" y="165620"/>
            <a:ext cx="11702937" cy="44121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Query Object</a:t>
            </a:r>
            <a:endParaRPr lang="ru-RU" b="1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84016" y="1021202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Проблема:</a:t>
            </a: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284016" y="3613245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Решение: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284016" y="1462411"/>
            <a:ext cx="3239188" cy="2087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Использование языка </a:t>
            </a:r>
            <a:r>
              <a:rPr lang="en-US" sz="1400" dirty="0"/>
              <a:t>SQL</a:t>
            </a:r>
            <a:r>
              <a:rPr lang="ru-RU" sz="1400" dirty="0"/>
              <a:t> и других платформозависимых языков</a:t>
            </a:r>
            <a:r>
              <a:rPr lang="en-US" sz="1400" dirty="0"/>
              <a:t> </a:t>
            </a:r>
            <a:r>
              <a:rPr lang="ru-RU" sz="1400" dirty="0"/>
              <a:t>внутри слоя бизнес-логики делает архитектуру чрезвычайно хрупкой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84016" y="4054455"/>
            <a:ext cx="2021378" cy="26372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Объект, представляющий запрос к БД</a:t>
            </a:r>
            <a:r>
              <a:rPr lang="en-US" sz="1400" dirty="0"/>
              <a:t>.</a:t>
            </a:r>
            <a:endParaRPr lang="ru-RU" sz="1400" dirty="0"/>
          </a:p>
          <a:p>
            <a:endParaRPr lang="en-US" sz="1400" dirty="0"/>
          </a:p>
          <a:p>
            <a:r>
              <a:rPr lang="ru-RU" sz="1400" dirty="0"/>
              <a:t>Структура объектов, которая может интерпретироваться в SQL-запрос. Таким образом создаётся независимость от структуры БД и конкретной реализации БД.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9B9240E-C77E-4D9F-949F-3259F1840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204" y="751425"/>
            <a:ext cx="7912685" cy="594032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29D6-5F0E-4CF4-86C5-BEF2BEB3B5F9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665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4016" y="165620"/>
            <a:ext cx="11702937" cy="44121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Lazy Load</a:t>
            </a:r>
            <a:endParaRPr lang="ru-RU" b="1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84016" y="1021202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Проблема:</a:t>
            </a: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284016" y="3613245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Решение: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284016" y="1462411"/>
            <a:ext cx="2384756" cy="2087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Полная загрузка данных невыгодна с точки зрения расхода ресурсов.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84015" y="4054455"/>
            <a:ext cx="2714365" cy="26372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Объект, не содержит данных, но знает, где их взять.</a:t>
            </a:r>
            <a:r>
              <a:rPr lang="en-US" sz="1400" dirty="0"/>
              <a:t> </a:t>
            </a:r>
            <a:r>
              <a:rPr lang="ru-RU" sz="1400" dirty="0"/>
              <a:t>Ленивая загрузка подразумевает отказ от загрузки дополнительных данных, когда в этом нет необходимости. Вместо этого ставится маркер о том, что данные не загружены и их надо загрузить в случае, если они понадобятся.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2A21E3-8098-40FB-AE33-4AF22AB8C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105" y="1720216"/>
            <a:ext cx="5275626" cy="3658635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29D6-5F0E-4CF4-86C5-BEF2BEB3B5F9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459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8323" y="3482979"/>
            <a:ext cx="11702937" cy="441210"/>
          </a:xfrm>
        </p:spPr>
        <p:txBody>
          <a:bodyPr>
            <a:noAutofit/>
          </a:bodyPr>
          <a:lstStyle/>
          <a:p>
            <a:pPr algn="ctr"/>
            <a:r>
              <a:rPr lang="ru-RU" sz="6000" b="1" dirty="0"/>
              <a:t>Вопросы?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29D6-5F0E-4CF4-86C5-BEF2BEB3B5F9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46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2130" y="165620"/>
            <a:ext cx="3567549" cy="44121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Plugin</a:t>
            </a:r>
            <a:endParaRPr lang="ru-RU" b="1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84016" y="1021202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Проблема:</a:t>
            </a: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284016" y="3613245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Решение: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284016" y="1462411"/>
            <a:ext cx="3239188" cy="2087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Система должна расширяться гибко и без постоянных перекомпиляций.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84016" y="4054455"/>
            <a:ext cx="2021378" cy="26372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Соединяет классы во время конфигурации, а не компиляции.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402" y="800644"/>
            <a:ext cx="5968707" cy="5772101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29D6-5F0E-4CF4-86C5-BEF2BEB3B5F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06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2130" y="165620"/>
            <a:ext cx="3567549" cy="44121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Special Case</a:t>
            </a:r>
            <a:endParaRPr lang="ru-RU" b="1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84016" y="1021202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Проблема:</a:t>
            </a: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284016" y="3613245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Решение: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284016" y="1462411"/>
            <a:ext cx="3239188" cy="2087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 err="1"/>
              <a:t>Null</a:t>
            </a:r>
            <a:r>
              <a:rPr lang="ru-RU" sz="1400" dirty="0"/>
              <a:t>-значения в ООП - неуклюжая вещь, так как она нарушает полиморфизм и переусложняет логику.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84016" y="4054455"/>
            <a:ext cx="2021378" cy="26372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Подкласс, содержащий особую логику для отдельных ситуаций.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137" y="1313411"/>
            <a:ext cx="6417278" cy="3483289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29D6-5F0E-4CF4-86C5-BEF2BEB3B5F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474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2130" y="165620"/>
            <a:ext cx="3567549" cy="44121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Option</a:t>
            </a:r>
            <a:endParaRPr lang="ru-RU" b="1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84016" y="1021202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Проблема:</a:t>
            </a: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284016" y="3613245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Решение: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284016" y="1462411"/>
            <a:ext cx="3239188" cy="2087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Более универсальный случай паттерна </a:t>
            </a:r>
            <a:r>
              <a:rPr lang="en-US" sz="1400" dirty="0"/>
              <a:t>Special Case (Null object)</a:t>
            </a:r>
            <a:r>
              <a:rPr lang="ru-RU" sz="1400" dirty="0"/>
              <a:t>.</a:t>
            </a:r>
            <a:endParaRPr lang="en-US" sz="1400" dirty="0"/>
          </a:p>
          <a:p>
            <a:endParaRPr lang="en-US" sz="1400" dirty="0"/>
          </a:p>
          <a:p>
            <a:r>
              <a:rPr lang="ru-RU" sz="1400" dirty="0"/>
              <a:t>Из внешнего мира приходят или не приходят данные, или данные неполные, или вообще неправильные.</a:t>
            </a:r>
          </a:p>
          <a:p>
            <a:r>
              <a:rPr lang="ru-RU" sz="1400" dirty="0"/>
              <a:t>Логика непредсказуемо усложняется множеством проверок и ветвлений.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84015" y="4054455"/>
            <a:ext cx="2334897" cy="26372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 err="1"/>
              <a:t>Инкапсурировать</a:t>
            </a:r>
            <a:r>
              <a:rPr lang="ru-RU" sz="1400" dirty="0"/>
              <a:t> результат выполнения метода в объект </a:t>
            </a:r>
            <a:r>
              <a:rPr lang="en-US" sz="1400" dirty="0"/>
              <a:t>Result</a:t>
            </a:r>
            <a:r>
              <a:rPr lang="ru-RU" sz="1400" dirty="0"/>
              <a:t>,</a:t>
            </a:r>
          </a:p>
          <a:p>
            <a:r>
              <a:rPr lang="ru-RU" sz="1400" dirty="0"/>
              <a:t>содержащий собственно результат метода и вспомогательную информацию: флаг ошибки и исключение, флаг наличия значения.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29D6-5F0E-4CF4-86C5-BEF2BEB3B5F9}" type="slidenum">
              <a:rPr lang="ru-RU" smtClean="0"/>
              <a:t>6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7CE439-E416-4A43-90B8-0D6C9B749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814" y="1007320"/>
            <a:ext cx="5965203" cy="521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2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2130" y="165620"/>
            <a:ext cx="3567549" cy="44121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Gateway</a:t>
            </a:r>
            <a:endParaRPr lang="ru-RU" b="1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84016" y="1021202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Проблема:</a:t>
            </a: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284016" y="3613245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Решение: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284016" y="1462411"/>
            <a:ext cx="3239188" cy="2087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ПО редко функционирует в изоляции от внешнего мира</a:t>
            </a:r>
            <a:r>
              <a:rPr lang="en-US" sz="1400" dirty="0"/>
              <a:t>, </a:t>
            </a:r>
            <a:r>
              <a:rPr lang="ru-RU" sz="1400" dirty="0"/>
              <a:t>для доступа к ресурсам используется специальные API. Однако, API изначально являются сложными, потому что принимают во внимание структуру ресурса. Это делает ПО более сложным.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84016" y="4054455"/>
            <a:ext cx="2021378" cy="26372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Объект, который инкапсулирует доступ к внешней системе и ресурсу.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091" y="1268034"/>
            <a:ext cx="4496461" cy="4829274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29D6-5F0E-4CF4-86C5-BEF2BEB3B5F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498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2130" y="165620"/>
            <a:ext cx="3567549" cy="44121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Service Stub</a:t>
            </a:r>
            <a:endParaRPr lang="ru-RU" b="1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84016" y="1021202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Проблема:</a:t>
            </a: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284016" y="3613245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Решение: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284016" y="1462411"/>
            <a:ext cx="3239188" cy="2087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Корпоративные системы часто зависят от внешних сервисов, таких как расчёт кредитного рейтинга, налоговые ставки. При разработке такие зависимости становятся головной болью из-за своей непредсказуемости.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84016" y="4054455"/>
            <a:ext cx="2021378" cy="26372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Замена сервиса на заглушку упростит разработку и позволит писать модульные тесты.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967" y="1162520"/>
            <a:ext cx="4073403" cy="506048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29D6-5F0E-4CF4-86C5-BEF2BEB3B5F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565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4016" y="165620"/>
            <a:ext cx="11702937" cy="44121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Data Transfer Object</a:t>
            </a:r>
            <a:endParaRPr lang="ru-RU" b="1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84016" y="1021202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Проблема:</a:t>
            </a: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284016" y="3613245"/>
            <a:ext cx="2021378" cy="441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/>
              <a:t>Решение: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284016" y="1462411"/>
            <a:ext cx="2778161" cy="2087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Классы модели предметной области избыточны для передачи наружу.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84016" y="4054455"/>
            <a:ext cx="2021378" cy="26372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Синтетические классы для передачи данных между слоями системы.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003" y="1746614"/>
            <a:ext cx="6969684" cy="360584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29D6-5F0E-4CF4-86C5-BEF2BEB3B5F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482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3238</TotalTime>
  <Words>1705</Words>
  <Application>Microsoft Office PowerPoint</Application>
  <PresentationFormat>Widescreen</PresentationFormat>
  <Paragraphs>252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Wingdings</vt:lpstr>
      <vt:lpstr>Тема Office</vt:lpstr>
      <vt:lpstr>Паттерны корпоративных приложений</vt:lpstr>
      <vt:lpstr>Separated Interface</vt:lpstr>
      <vt:lpstr>Mapper</vt:lpstr>
      <vt:lpstr>Plugin</vt:lpstr>
      <vt:lpstr>Special Case</vt:lpstr>
      <vt:lpstr>Option</vt:lpstr>
      <vt:lpstr>Gateway</vt:lpstr>
      <vt:lpstr>Service Stub</vt:lpstr>
      <vt:lpstr>Data Transfer Object</vt:lpstr>
      <vt:lpstr>Remote Facade</vt:lpstr>
      <vt:lpstr>Registry</vt:lpstr>
      <vt:lpstr>Money</vt:lpstr>
      <vt:lpstr>Microtype</vt:lpstr>
      <vt:lpstr>Effectivity</vt:lpstr>
      <vt:lpstr>Temporal Property</vt:lpstr>
      <vt:lpstr>Notification</vt:lpstr>
      <vt:lpstr>MVC</vt:lpstr>
      <vt:lpstr>MVC</vt:lpstr>
      <vt:lpstr>MVP</vt:lpstr>
      <vt:lpstr>MVP</vt:lpstr>
      <vt:lpstr>MVVM</vt:lpstr>
      <vt:lpstr>MVVM</vt:lpstr>
      <vt:lpstr>Template View</vt:lpstr>
      <vt:lpstr>Event Sourcing</vt:lpstr>
      <vt:lpstr>CQRS</vt:lpstr>
      <vt:lpstr>CQRS</vt:lpstr>
      <vt:lpstr>Identity Field</vt:lpstr>
      <vt:lpstr>Value Object</vt:lpstr>
      <vt:lpstr>Embedded Value</vt:lpstr>
      <vt:lpstr>Serialized BLOB</vt:lpstr>
      <vt:lpstr>Active Record</vt:lpstr>
      <vt:lpstr>Transaction Script</vt:lpstr>
      <vt:lpstr>Data Mapper</vt:lpstr>
      <vt:lpstr>Repository</vt:lpstr>
      <vt:lpstr>Unit of Work</vt:lpstr>
      <vt:lpstr>Identity Map</vt:lpstr>
      <vt:lpstr>Query Object</vt:lpstr>
      <vt:lpstr>Lazy Load</vt:lpstr>
      <vt:lpstr>Вопросы?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корпоративных приложений</dc:title>
  <dc:creator>Каринский Андрей Олегович</dc:creator>
  <cp:lastModifiedBy>Andrey Karinskiy</cp:lastModifiedBy>
  <cp:revision>219</cp:revision>
  <dcterms:created xsi:type="dcterms:W3CDTF">2017-07-25T08:07:04Z</dcterms:created>
  <dcterms:modified xsi:type="dcterms:W3CDTF">2018-03-16T11:59:53Z</dcterms:modified>
</cp:coreProperties>
</file>