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Alfa Slab One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xTdA6hDc1riG1Q3Ms5VKgOiwT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90AAB2-67C1-4875-A827-00CAE523D16B}">
  <a:tblStyle styleId="{B790AAB2-67C1-4875-A827-00CAE523D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c0572768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c057276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c05727680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dc057276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c0572768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dc0572768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c05727680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dc0572768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0572768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dc057276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c05727680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dc057276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c05727680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dc0572768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c05727680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dc057276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c05727680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dc057276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c05727680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dc0572768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c05727680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dc057276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c3a9283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dc3a928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c3a92835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dc3a9283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c3a92835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dc3a9283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c3a92835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dc3a9283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c3a92835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dc3a9283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c3a92835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dc3a9283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c3a92835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dc3a9283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c3a928350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dc3a9283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c3a928350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dc3a9283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2cc941f4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42cc941f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c3a928350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dc3a9283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c3a928350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dc3a9283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c3a928350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dc3a9283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057276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dc05727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0572768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dc057276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0572768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dc057276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0572768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dc057276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c05727680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dc057276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>
            <p:ph idx="2" type="pic"/>
          </p:nvPr>
        </p:nvSpPr>
        <p:spPr>
          <a:xfrm>
            <a:off x="0" y="0"/>
            <a:ext cx="9219236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4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natoly-karpovich.github.io/demo-shopping-car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natoly-karpovich.github.io/demo-login-for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natoly-karpovich.github.io/demo-shopping-cart/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75236" y="0"/>
            <a:ext cx="9219236" cy="5143501"/>
          </a:xfrm>
          <a:custGeom>
            <a:rect b="b" l="l" r="r" t="t"/>
            <a:pathLst>
              <a:path extrusionOk="0" h="6858001" w="12292314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5198268" y="-1"/>
            <a:ext cx="5339732" cy="5143501"/>
          </a:xfrm>
          <a:custGeom>
            <a:rect b="b" l="l" r="r" t="t"/>
            <a:pathLst>
              <a:path extrusionOk="0" h="21546" w="2160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52724" y="3516985"/>
            <a:ext cx="613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"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Автоматизация </a:t>
            </a:r>
            <a:r>
              <a:rPr b="1" i="0" lang="ru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тестирования ПО</a:t>
            </a:r>
            <a:endParaRPr b="1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32805" y="1282051"/>
            <a:ext cx="3945732" cy="38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583975" y="351875"/>
            <a:ext cx="4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c05727680_0_60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Выбор тестов и </a:t>
            </a: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приоритезация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2dc05727680_0_60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dc05727680_0_60"/>
          <p:cNvSpPr txBox="1"/>
          <p:nvPr/>
        </p:nvSpPr>
        <p:spPr>
          <a:xfrm>
            <a:off x="311700" y="943725"/>
            <a:ext cx="4459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https://anatoly-karpovich.github.io/demo-shopping-cart/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g2dc05727680_0_60"/>
          <p:cNvSpPr txBox="1"/>
          <p:nvPr/>
        </p:nvSpPr>
        <p:spPr>
          <a:xfrm>
            <a:off x="311700" y="1801575"/>
            <a:ext cx="76917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Придумать максимальное количество сценариев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Выбрать “важность” каждого сценария по следующим критериям: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фичи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Насколько быстро фичу починят, если поломается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проставить от 1 до 5, например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c05727680_0_69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Оценка тестовых сценариев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dc05727680_0_69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dc05727680_0_69"/>
          <p:cNvSpPr txBox="1"/>
          <p:nvPr/>
        </p:nvSpPr>
        <p:spPr>
          <a:xfrm>
            <a:off x="311700" y="849400"/>
            <a:ext cx="76917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Сценарий: Просмотр продуктов в каталоге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(severity): Высокая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Приоритет (priority) если сломается: </a:t>
            </a: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Максимально быстро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Оценка: 5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Сценарий: Добавить продукт в корзину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(severity): Высокая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Приоритет (priority) если сломается: Максимально быстро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Оценка: 5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Сценарий: Добавить несколько продуктов в корзину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(severity): Высокая (Но немного ниже, чем предыдущий)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Приоритет (priority) если сломается: Максимально быстро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Оценка: 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c05727680_0_76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Оценка тестовых сценариев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2dc05727680_0_76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dc05727680_0_76"/>
          <p:cNvSpPr txBox="1"/>
          <p:nvPr/>
        </p:nvSpPr>
        <p:spPr>
          <a:xfrm>
            <a:off x="311700" y="849400"/>
            <a:ext cx="76917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Сценарий: Удаление продукта из корзины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(severity): Выше средней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Приоритет (priority) если сломается: Максимально быстро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Оценка: 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Сценарий: Изменение количества продукта (+-1)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(severity): Средняя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Приоритет (priority) если сломается: Высокий, но не urgent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Оценка: 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Сценарий: Купить товары добавленные в корзину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Важность (severity): Максимально высокая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Приоритет (priority) если сломается: Первым делом, раньше других фиксов. Желательно патчем на прод в тот же день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Оценка: 5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c05727680_0_82"/>
          <p:cNvSpPr txBox="1"/>
          <p:nvPr/>
        </p:nvSpPr>
        <p:spPr>
          <a:xfrm>
            <a:off x="288100" y="841550"/>
            <a:ext cx="76917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9" name="Google Shape;159;g2dc05727680_0_82"/>
          <p:cNvGraphicFramePr/>
          <p:nvPr/>
        </p:nvGraphicFramePr>
        <p:xfrm>
          <a:off x="1542300" y="34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{B790AAB2-67C1-4875-A827-00CAE523D16B}</a:tableStyleId>
              </a:tblPr>
              <a:tblGrid>
                <a:gridCol w="3650425"/>
                <a:gridCol w="2408975"/>
              </a:tblGrid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Сценарий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Оценка важности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продуктов в каталоге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продукта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разных продуктов в </a:t>
                      </a:r>
                      <a:r>
                        <a:rPr lang="ru" sz="1000"/>
                        <a:t>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одинаковых продуктов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корзины и цены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продукта из корзины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всех продуктов из корзины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единицы продукта в корзине кнопкой 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Увеличение количества продукта в корзине кнопкой 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Оплата заказа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c05727680_0_89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Оценка рисков тестовых сценариев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dc05727680_0_89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dc05727680_0_89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Факторы оценки рисков: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Влияние функциональности (если функциональность сломается, как это отразится на пользователях)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Частота использования данной функциональности пользователями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c05727680_0_95"/>
          <p:cNvSpPr txBox="1"/>
          <p:nvPr/>
        </p:nvSpPr>
        <p:spPr>
          <a:xfrm>
            <a:off x="288100" y="841550"/>
            <a:ext cx="76917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2" name="Google Shape;172;g2dc05727680_0_95"/>
          <p:cNvGraphicFramePr/>
          <p:nvPr/>
        </p:nvGraphicFramePr>
        <p:xfrm>
          <a:off x="2374838" y="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{B790AAB2-67C1-4875-A827-00CAE523D16B}</a:tableStyleId>
              </a:tblPr>
              <a:tblGrid>
                <a:gridCol w="2662350"/>
                <a:gridCol w="1731950"/>
              </a:tblGrid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Сценарий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Оценка риска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продуктов в каталоге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продукта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разных продуктов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одинаковых продуктов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корзины и цены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продукта из корзины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всех продуктов из корзины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единицы продукта в корзине кнопкой 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Увеличение количества продукта в корзине кнопкой 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Оплата заказа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05727680_0_105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Оценка стоимости автоматизации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dc05727680_0_105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dc05727680_0_105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Факторы оценки стоимости автоматизации сценария: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Насколько легко написать тестовый скрипт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Насколько длинный получается сценарий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c05727680_0_100"/>
          <p:cNvSpPr txBox="1"/>
          <p:nvPr/>
        </p:nvSpPr>
        <p:spPr>
          <a:xfrm>
            <a:off x="288100" y="841550"/>
            <a:ext cx="76917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5" name="Google Shape;185;g2dc05727680_0_100"/>
          <p:cNvGraphicFramePr/>
          <p:nvPr/>
        </p:nvGraphicFramePr>
        <p:xfrm>
          <a:off x="1107775" y="3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{B790AAB2-67C1-4875-A827-00CAE523D16B}</a:tableStyleId>
              </a:tblPr>
              <a:tblGrid>
                <a:gridCol w="3570375"/>
                <a:gridCol w="3358075"/>
              </a:tblGrid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Сценарий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Оценка стоимости автоматизации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продуктов в каталоге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продукта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разных продуктов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одинаковых продуктов в корзину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корзины и цены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продукта из корзины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всех продуктов из корзины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единицы продукта в корзине кнопкой 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Увеличение количества продукта в корзине кнопкой +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Оплата заказа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c05727680_0_116"/>
          <p:cNvSpPr txBox="1"/>
          <p:nvPr/>
        </p:nvSpPr>
        <p:spPr>
          <a:xfrm>
            <a:off x="288100" y="841550"/>
            <a:ext cx="76917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1" name="Google Shape;191;g2dc05727680_0_116"/>
          <p:cNvGraphicFramePr/>
          <p:nvPr/>
        </p:nvGraphicFramePr>
        <p:xfrm>
          <a:off x="203350" y="3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{B790AAB2-67C1-4875-A827-00CAE523D16B}</a:tableStyleId>
              </a:tblPr>
              <a:tblGrid>
                <a:gridCol w="2711150"/>
                <a:gridCol w="1486825"/>
                <a:gridCol w="1169475"/>
                <a:gridCol w="1632675"/>
                <a:gridCol w="1538350"/>
              </a:tblGrid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Сценарий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Важность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Риск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Стоимость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E511B"/>
                          </a:solidFill>
                        </a:rPr>
                        <a:t>Итого</a:t>
                      </a:r>
                      <a:endParaRPr b="1" sz="1800">
                        <a:solidFill>
                          <a:srgbClr val="FE511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продуктов в каталоге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продукта в корзину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разных продуктов в корзину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Добавление нескольких одинаковых продуктов в корзину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 корзины и цены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продукта из корзины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всех продуктов из корзины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Удаление единицы продукта в корзине кнопкой -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Увеличение количества продукта в корзине кнопкой +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Оплата заказа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c05727680_0_121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Сценарии выбранные для автоматизации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2dc05727680_0_121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dc05727680_0_121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Сценарии с оценкой 13-15 должны быть автоматизированы в первую очередь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Сценарии с оценкой 10-12 будут автоматизированы если останется время у автоматизаторов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Сценарии &lt;10 с высокой долей вероятности не будут покрыты автотестами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 flipH="1">
            <a:off x="-2690476" y="0"/>
            <a:ext cx="8085905" cy="5173756"/>
          </a:xfrm>
          <a:prstGeom prst="parallelogram">
            <a:avLst>
              <a:gd fmla="val 52006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476693" y="-4456"/>
            <a:ext cx="3750197" cy="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" sz="4000" u="none" cap="none" strike="noStrike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i="0" sz="4000" u="none" cap="none" strike="noStrike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356" y="465897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3184902" y="759312"/>
            <a:ext cx="62048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автоматизации тестирования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544126" y="1299550"/>
            <a:ext cx="5676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Плюсы и минусы автоматизации тестирования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029191" y="2235801"/>
            <a:ext cx="65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кейсов для автотестов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4625105" y="3299257"/>
            <a:ext cx="65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365924" y="2776037"/>
            <a:ext cx="65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Эффективность и метрики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4680161" y="3363418"/>
            <a:ext cx="6509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ru" sz="280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тратегия в </a:t>
            </a:r>
            <a:b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автоматизации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p14:dur="1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4303101" y="-30256"/>
            <a:ext cx="8720253" cy="5173756"/>
          </a:xfrm>
          <a:prstGeom prst="parallelogram">
            <a:avLst>
              <a:gd fmla="val 52006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311700" y="125933"/>
            <a:ext cx="87534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Как высчитать </a:t>
            </a: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ROI автоматизации?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/>
          <p:nvPr/>
        </p:nvSpPr>
        <p:spPr>
          <a:xfrm flipH="1" rot="10800000">
            <a:off x="311700" y="710366"/>
            <a:ext cx="6135399" cy="4571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311700" y="1121792"/>
            <a:ext cx="56319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1800"/>
              <a:buFont typeface="Arial"/>
              <a:buChar char="●"/>
            </a:pPr>
            <a:r>
              <a:rPr lang="ru"/>
              <a:t>ROI = (цена мануалки - цена авто) / цена авто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1800"/>
              <a:buChar char="●"/>
            </a:pPr>
            <a:r>
              <a:rPr lang="ru"/>
              <a:t>Стоимость автоматизации = цена оборудования + цена программного обеспечения (инструментов) + стоимость разработки + стоимость поддержки + стоимость выполнения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1800"/>
              <a:buChar char="●"/>
            </a:pPr>
            <a:r>
              <a:rPr lang="ru"/>
              <a:t>Стоимость ручного тестирования = стоимость разработки + стоимость </a:t>
            </a:r>
            <a:r>
              <a:rPr lang="ru"/>
              <a:t>поддержки </a:t>
            </a:r>
            <a:r>
              <a:rPr lang="ru"/>
              <a:t>+ стоимость выполнения</a:t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439" y="1915752"/>
            <a:ext cx="3086101" cy="322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456150" y="3905900"/>
            <a:ext cx="3326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E5722"/>
                </a:solidFill>
                <a:latin typeface="Proxima Nova"/>
                <a:ea typeface="Proxima Nova"/>
                <a:cs typeface="Proxima Nova"/>
                <a:sym typeface="Proxima Nova"/>
              </a:rPr>
              <a:t>ROI - return of investments</a:t>
            </a:r>
            <a:endParaRPr b="1" sz="1800">
              <a:solidFill>
                <a:srgbClr val="FE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c05727680_0_129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Факторы влияющие на стоимость авто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2dc05727680_0_129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dc05727680_0_129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Инструменты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Обучение специалистов по автоматизации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Время разработки фреймворка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Подготовка инфраструктуры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Разработка тестов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Поддержка тестирования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E511B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Поддержка инфраструктуры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c3a928350_0_0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Метрики для оценки автоматизации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dc3a928350_0_0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dc3a928350_0_0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Частота запуска (Execution Frequency)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% проанализированных результатов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% автоматизации запланированных сценариев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% багов продукта (стабильность автотестов)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% автоматизированного покрытия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c3a928350_0_6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Частота запуска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2dc3a928350_0_6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dc3a928350_0_6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Показывает как часто запускаются ваши автотесты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Важность: высокая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Цель: запускать автотесты на каждый коммит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Не всегда тут 100% достижимо из-за многих факторов, потому хотя бы если каждую ночь запускается полная регрессия - уже хорошо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Суть: любое изменение кода должно быть проверено, не сломало ли что-то другое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c3a928350_0_12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% проанализированных результатов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g2dc3a928350_0_12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dc3a928350_0_12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Показывает % проверенных отчетов с дефектами в автотестах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Важность: высокая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Цель: 100% упавших тестов проверяются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Суть: % просмотренных результатов и отчет по ним должен повышаться до 100%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c3a928350_0_18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% багов продукта (стабильность тестов)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dc3a928350_0_18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dc3a928350_0_18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Показывает % дефектов самого продукта от общего числа упавших тестов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Важность: средняя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Цель: &gt;95%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Формула: Количество дефектов продукта в прогоне / количество failed тестов в прогоне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Суть: % поломанных тестов должен сокращаться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c3a928350_0_30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% автоматизации запланированных тестов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2dc3a928350_0_30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dc3a928350_0_30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Показывает % проверенных отчетов с дефектами в автотестах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Важность: средняя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Цель: 100% запланированных сценариев покрыты автоматизацией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Формула: Количество авто сценариев / количество кейсов для автоматизации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Суть: % кейсов, которые должны быть покрыты авто, но не покрыты, должен уменьшаться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c3a928350_0_36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% автоматиированного покрытия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2dc3a928350_0_36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dc3a928350_0_36"/>
          <p:cNvSpPr txBox="1"/>
          <p:nvPr/>
        </p:nvSpPr>
        <p:spPr>
          <a:xfrm>
            <a:off x="346050" y="1226900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Показывает % автоматизированных тестов от всех тест-кейсов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Важность: средняя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Цель: &gt;= 75% кейсов покрыты автоматизацией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Формула: Количество авто сценариев / общее количество тест-кейсов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2100"/>
              <a:buChar char="●"/>
            </a:pPr>
            <a:r>
              <a:rPr lang="ru" sz="2100">
                <a:solidFill>
                  <a:srgbClr val="202124"/>
                </a:solidFill>
                <a:highlight>
                  <a:srgbClr val="F8F9FA"/>
                </a:highlight>
              </a:rPr>
              <a:t>Суть: % автоматизации на проекте должен расти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c3a928350_0_42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Test automation strategy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2dc3a928350_0_42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dc3a928350_0_42"/>
          <p:cNvSpPr txBox="1"/>
          <p:nvPr/>
        </p:nvSpPr>
        <p:spPr>
          <a:xfrm>
            <a:off x="311700" y="888725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Стратегия тестирования — это высокоуровневое описание тестирования, которое необходимо выполнить на разных уровнях для проекта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Стратегия тестирования описывает, как будет тестироваться выбранный скоуп: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Как тестирование будет организовано по этапам и уровням;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Какие типы тестирования будут использоваться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Какие подходы к разработке и выполнению тестов будут использоваться для конкретного типа тестирования;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c3a928350_0_57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Test automation strategy - разделы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2dc3a928350_0_57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dc3a928350_0_57"/>
          <p:cNvSpPr txBox="1"/>
          <p:nvPr/>
        </p:nvSpPr>
        <p:spPr>
          <a:xfrm>
            <a:off x="311700" y="888725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Scope of testing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четко определите, какие части системы/компоненты будут тестироваться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Out of scope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какие части системы не будут тестироваться автоматически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Критерии приемки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четко определите, что необходимо сделать во время тестирования, чтобы завершить и перейти к следующему этапу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Типы тестирования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определите набор тех типов тестирования, которые будут использованы (регрессионное, юниты, интеграционное, е2е и так далее)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Фазы тестирования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зачастую тестирование идет в несколько фаз, например планирование тестирования, написание тест-кейсов, нью-фича тестинг, интеграционное тестирование, и так далее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90550" y="171676"/>
            <a:ext cx="824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автоматизации тестирования</a:t>
            </a:r>
            <a:endParaRPr b="1" sz="320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11700" y="756085"/>
            <a:ext cx="8302950" cy="4571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11700" y="990950"/>
            <a:ext cx="83028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Увеличить скорость прогона тестов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Запускать регрессию как можно чаще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Ускорить выход новых релизов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Найти больше багов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Повысить надежность ПО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Уменьшить риски (например убрать человеческий фактор)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0" i="0" lang="ru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Уменьшить стоимость тестирования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c3a928350_0_63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Test automation strategy - разделы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2dc3a928350_0_63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dc3a928350_0_63"/>
          <p:cNvSpPr txBox="1"/>
          <p:nvPr/>
        </p:nvSpPr>
        <p:spPr>
          <a:xfrm>
            <a:off x="311700" y="888725"/>
            <a:ext cx="76575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Автоматизация тестирования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опишите, как будет использоваться автоматизация тестирования на проекте (цели, юзеры, ограничения (например временные), ROI и так далее)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Тестовые данные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о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пределите любые потребности в продакшновских данных, если необходимо. Определите способы хранения данных, создания и обновления (например где и как будут храниться секретные данные)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Инструменты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опишите все инструменты, что будут использоваться в автоматизации тестирования, для репортинга и так далее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b="1" i="1" lang="ru" sz="1600">
                <a:solidFill>
                  <a:srgbClr val="F85210"/>
                </a:solidFill>
                <a:highlight>
                  <a:srgbClr val="F8F9FA"/>
                </a:highlight>
              </a:rPr>
              <a:t>Риски</a:t>
            </a:r>
            <a:r>
              <a:rPr lang="ru" sz="1600">
                <a:solidFill>
                  <a:srgbClr val="202124"/>
                </a:solidFill>
                <a:highlight>
                  <a:srgbClr val="F8F9FA"/>
                </a:highlight>
              </a:rPr>
              <a:t>: перечислите выявленные риски, связанные со спецификой продукта и/или инструментов (нестабильность стороннего ПО,  внезапные изменения в требованиях и так далее)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cc941f47_0_5"/>
          <p:cNvSpPr txBox="1"/>
          <p:nvPr>
            <p:ph type="title"/>
          </p:nvPr>
        </p:nvSpPr>
        <p:spPr>
          <a:xfrm>
            <a:off x="311700" y="172791"/>
            <a:ext cx="96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Вопросы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142cc941f47_0_5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142cc941f4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457690" y="636648"/>
            <a:ext cx="4228617" cy="45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c3a928350_0_84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 - 1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g2dc3a928350_0_84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dc3a928350_0_84"/>
          <p:cNvSpPr txBox="1"/>
          <p:nvPr/>
        </p:nvSpPr>
        <p:spPr>
          <a:xfrm>
            <a:off x="311700" y="888725"/>
            <a:ext cx="83031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02122"/>
                </a:solidFill>
              </a:rPr>
              <a:t>Открыть сайт</a:t>
            </a:r>
            <a:r>
              <a:rPr lang="ru">
                <a:solidFill>
                  <a:srgbClr val="202122"/>
                </a:solidFill>
              </a:rPr>
              <a:t>: </a:t>
            </a:r>
            <a:r>
              <a:rPr lang="ru" sz="1600" u="sng">
                <a:solidFill>
                  <a:srgbClr val="202122"/>
                </a:solidFill>
                <a:highlight>
                  <a:srgbClr val="F8F9FA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https://anatoly-karpovich.github.io/demo-login-form/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Требования: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</a:rPr>
              <a:t>Страница регистрации:</a:t>
            </a:r>
            <a:endParaRPr sz="1600">
              <a:solidFill>
                <a:srgbClr val="202122"/>
              </a:solidFill>
            </a:endParaRPr>
          </a:p>
          <a:p>
            <a:pPr indent="-330200" lvl="1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○"/>
            </a:pPr>
            <a:r>
              <a:rPr lang="ru" sz="1600">
                <a:solidFill>
                  <a:srgbClr val="202122"/>
                </a:solidFill>
              </a:rPr>
              <a:t>Username: обязательное, от 3 до 40 символов включительно, запрещены префиксные/постфиксные пробелы, как и имя состоящее из одних пробелов</a:t>
            </a:r>
            <a:endParaRPr sz="1600">
              <a:solidFill>
                <a:srgbClr val="202122"/>
              </a:solidFill>
            </a:endParaRPr>
          </a:p>
          <a:p>
            <a:pPr indent="-330200" lvl="1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○"/>
            </a:pPr>
            <a:r>
              <a:rPr lang="ru" sz="1600">
                <a:solidFill>
                  <a:srgbClr val="202122"/>
                </a:solidFill>
              </a:rPr>
              <a:t>Password: обязательное, от 8 до 20 символов включительно, необходима хотя бы одна буква в верхнем и нижнем регистрах, пароль из одних пробелов запрещен</a:t>
            </a:r>
            <a:endParaRPr sz="1600">
              <a:solidFill>
                <a:srgbClr val="202122"/>
              </a:solidFill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Страница логина: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1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○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Username: обязательное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1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○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Password: обязательное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5210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c3a928350_0_77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 - 1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2dc3a928350_0_77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dc3a928350_0_77"/>
          <p:cNvSpPr txBox="1"/>
          <p:nvPr/>
        </p:nvSpPr>
        <p:spPr>
          <a:xfrm>
            <a:off x="311700" y="888725"/>
            <a:ext cx="83031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Составить чеклист проверок для сайта (названия проверок должны отражать и тестовые данные, которые будут вводиться)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Отобрать кейсы для автоматизации (приоритезировать и так далее)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Если найдутся баги - завести баг репорты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Оформить в эксель файле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5210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c3a928350_0_90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 - 2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2dc3a928350_0_90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dc3a928350_0_90"/>
          <p:cNvSpPr txBox="1"/>
          <p:nvPr/>
        </p:nvSpPr>
        <p:spPr>
          <a:xfrm>
            <a:off x="311700" y="888725"/>
            <a:ext cx="83031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 u="sng">
                <a:solidFill>
                  <a:schemeClr val="hlink"/>
                </a:solidFill>
                <a:highlight>
                  <a:srgbClr val="F8F9FA"/>
                </a:highlight>
                <a:hlinkClick r:id="rId3"/>
              </a:rPr>
              <a:t>https://anatoly-karpovich.github.io/demo-shopping-cart/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85210"/>
              </a:buClr>
              <a:buSzPts val="1600"/>
              <a:buChar char="●"/>
            </a:pPr>
            <a:r>
              <a:rPr lang="ru" sz="1600">
                <a:solidFill>
                  <a:srgbClr val="202122"/>
                </a:solidFill>
                <a:highlight>
                  <a:srgbClr val="F8F9FA"/>
                </a:highlight>
              </a:rPr>
              <a:t>Найти, какой промокод нужно ввести в поле, чтобы получить скидку. Промокод где-то потерялся, вам предстоит его найти!)</a:t>
            </a:r>
            <a:endParaRPr sz="16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5210"/>
              </a:solidFill>
              <a:highlight>
                <a:srgbClr val="F8F9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g2dc3a928350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863" y="1972675"/>
            <a:ext cx="5452776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c05727680_0_0"/>
          <p:cNvSpPr txBox="1"/>
          <p:nvPr>
            <p:ph type="title"/>
          </p:nvPr>
        </p:nvSpPr>
        <p:spPr>
          <a:xfrm>
            <a:off x="390550" y="171676"/>
            <a:ext cx="824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Плюсы </a:t>
            </a:r>
            <a:r>
              <a:rPr b="1" lang="ru" sz="320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автоматизации тестирования</a:t>
            </a:r>
            <a:endParaRPr b="1" sz="320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2dc05727680_0_0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dc05727680_0_0"/>
          <p:cNvSpPr txBox="1"/>
          <p:nvPr/>
        </p:nvSpPr>
        <p:spPr>
          <a:xfrm>
            <a:off x="311700" y="990950"/>
            <a:ext cx="83028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запуска тестов в любой момент времени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Увеличивается тестовое покрытие приложения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Нахождение багов на ранних стадиях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интеграции тестов с CI/CD разработки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нагрузить приложение, запуская тесты во много потоков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Сокращается время прогона тестов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Получение удобных отчетов о тестировании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g2dc057276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221034">
            <a:off x="6125860" y="2057241"/>
            <a:ext cx="2849952" cy="284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c05727680_0_6"/>
          <p:cNvSpPr txBox="1"/>
          <p:nvPr>
            <p:ph type="title"/>
          </p:nvPr>
        </p:nvSpPr>
        <p:spPr>
          <a:xfrm>
            <a:off x="390550" y="171676"/>
            <a:ext cx="824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Минусы </a:t>
            </a:r>
            <a:r>
              <a:rPr b="1" lang="ru" sz="320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автоматизации тестирования</a:t>
            </a:r>
            <a:endParaRPr b="1" sz="320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2dc05727680_0_6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dc05727680_0_6"/>
          <p:cNvSpPr txBox="1"/>
          <p:nvPr/>
        </p:nvSpPr>
        <p:spPr>
          <a:xfrm>
            <a:off x="2359400" y="990950"/>
            <a:ext cx="62550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Отсутствие тестирования глазами пользователя (можно пропустить баг не относящийся к исполняемому сценарию)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Автоматизация всегда планируется на длительный срок, потому не подходит для коротких проектов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Изначальная стоимость внедрения автоматизации может быть высокой (стоимость автотестеров, стоимость инструментов и так далее)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Автоматизаций невозможно покрыть 100% тестов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Автотесты нужно часто поддерживать и обновлять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Упавший тест не всегда говорит о баге, а чаще о проблеме в самом тесте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g2dc0572768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03252">
            <a:off x="-336977" y="2198292"/>
            <a:ext cx="2961520" cy="296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c05727680_0_26"/>
          <p:cNvSpPr txBox="1"/>
          <p:nvPr>
            <p:ph type="title"/>
          </p:nvPr>
        </p:nvSpPr>
        <p:spPr>
          <a:xfrm>
            <a:off x="390550" y="171676"/>
            <a:ext cx="824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тесты стоит автоматизировать?</a:t>
            </a:r>
            <a:endParaRPr b="1" sz="320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2dc05727680_0_26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dc05727680_0_26"/>
          <p:cNvSpPr txBox="1"/>
          <p:nvPr/>
        </p:nvSpPr>
        <p:spPr>
          <a:xfrm>
            <a:off x="311700" y="990950"/>
            <a:ext cx="83028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Часто проверяемые сценарии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Смоук тесты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Тесты, которые необходимо проверять на разных ОС/браузерах/платформах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Сложные/невозможные для исполнения вручную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Тесты с большим количеством данных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Тесты на часто используемые и подверженные рискам функциональности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Тесты, отнимающие много времени и сил у мануальных тестировщиков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25792" l="-664" r="62092" t="1494"/>
          <a:stretch/>
        </p:blipFill>
        <p:spPr>
          <a:xfrm flipH="1" rot="1997627">
            <a:off x="4799808" y="1680291"/>
            <a:ext cx="2692426" cy="325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25792" l="-664" r="62092" t="1494"/>
          <a:stretch/>
        </p:blipFill>
        <p:spPr>
          <a:xfrm rot="-2236461">
            <a:off x="1550495" y="1659409"/>
            <a:ext cx="2587083" cy="325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>
            <p:ph type="title"/>
          </p:nvPr>
        </p:nvSpPr>
        <p:spPr>
          <a:xfrm>
            <a:off x="212131" y="171675"/>
            <a:ext cx="87534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Что не стоит автоматизировать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311700" y="756085"/>
            <a:ext cx="8302950" cy="4571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6183216" y="1890116"/>
            <a:ext cx="2431433" cy="82519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Ранние стадии разработки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25792" l="-664" r="88042" t="1494"/>
          <a:stretch/>
        </p:blipFill>
        <p:spPr>
          <a:xfrm rot="-503968">
            <a:off x="3749152" y="2472643"/>
            <a:ext cx="846587" cy="325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225504" y="3666616"/>
            <a:ext cx="2208000" cy="825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важный функционал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669249" y="3687975"/>
            <a:ext cx="2311500" cy="825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Одноразовые тесты</a:t>
            </a:r>
            <a:r>
              <a:rPr b="1" i="0" lang="ru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16" y="654879"/>
            <a:ext cx="6707117" cy="44774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311700" y="1890116"/>
            <a:ext cx="2208000" cy="825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3307424" y="4225725"/>
            <a:ext cx="2311500" cy="825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Изменчивый функционал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05727680_0_51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Стоимость тестирования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2dc05727680_0_51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dc0572768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69785"/>
            <a:ext cx="5390420" cy="403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c05727680_0_34"/>
          <p:cNvSpPr txBox="1"/>
          <p:nvPr>
            <p:ph type="title"/>
          </p:nvPr>
        </p:nvSpPr>
        <p:spPr>
          <a:xfrm>
            <a:off x="212131" y="171675"/>
            <a:ext cx="87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Пирамида тестирования и мороженое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dc05727680_0_34"/>
          <p:cNvSpPr/>
          <p:nvPr/>
        </p:nvSpPr>
        <p:spPr>
          <a:xfrm>
            <a:off x="311700" y="756085"/>
            <a:ext cx="8303100" cy="45600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50">
                <a:srgbClr val="363636"/>
              </a:gs>
              <a:gs pos="100000">
                <a:srgbClr val="363636"/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dc0572768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235"/>
            <a:ext cx="4219995" cy="40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dc05727680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270" y="946235"/>
            <a:ext cx="3273525" cy="4037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dc05727680_0_34"/>
          <p:cNvSpPr txBox="1"/>
          <p:nvPr/>
        </p:nvSpPr>
        <p:spPr>
          <a:xfrm rot="-1104">
            <a:off x="3596915" y="2754811"/>
            <a:ext cx="2802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Стоимость?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Время исполнения?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Viktoria</dc:creator>
</cp:coreProperties>
</file>