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3" r:id="rId7"/>
    <p:sldId id="262" r:id="rId8"/>
    <p:sldId id="263" r:id="rId9"/>
    <p:sldId id="268" r:id="rId10"/>
    <p:sldId id="267" r:id="rId11"/>
    <p:sldId id="269" r:id="rId12"/>
    <p:sldId id="270" r:id="rId13"/>
    <p:sldId id="272" r:id="rId14"/>
    <p:sldId id="271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60848"/>
            <a:ext cx="9144000" cy="1944215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00B050"/>
                </a:solidFill>
              </a:rPr>
              <a:t>Реализация топологии «бабочка» для преобразования Фурье</a:t>
            </a:r>
            <a:endParaRPr lang="ru-RU" sz="4800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16016" y="5301208"/>
            <a:ext cx="3955976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Краснов А.П.,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ru-RU" sz="2400" noProof="0" dirty="0" smtClean="0">
                <a:latin typeface="+mj-lt"/>
                <a:ea typeface="+mj-ea"/>
                <a:cs typeface="+mj-cs"/>
              </a:rPr>
              <a:t>Становова К.В.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группа</a:t>
            </a:r>
            <a:r>
              <a:rPr kumimoji="0" lang="ru-RU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6227 М 303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aseline="0" noProof="0" dirty="0" smtClean="0">
                <a:latin typeface="+mj-lt"/>
                <a:ea typeface="+mj-ea"/>
                <a:cs typeface="+mj-cs"/>
              </a:rPr>
              <a:t>Самара 2014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Output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75252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Output1 = Custom(Inverse&lt;%=$power-1%&gt;)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Inverse&lt;%=$power-1%&gt;: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{&lt;% for (my $j=0; $j&lt;2**($power-1); $j++) { %&gt;&lt;% my $a=2*$j; my $b=$a+1;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=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+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vi&lt;%=$a%&gt; = Inverse&lt;%=$power-1%&gt;.vi&lt;%=$a%&gt; + Inverse&lt;%=$power-1%&gt;.vi&lt;%=$b%&gt;,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=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- Inverse&lt;%=$power-1%&gt;.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vi&lt;%=$b%&gt; = Inverse&lt;%=$power-1%&gt;.vi&lt;%=$a%&gt; - Inverse&lt;%=$power-1%&gt;.vi&lt;%=$b%&gt;&lt;% if ($b&lt;$size-1) { %&gt;,&lt;% } %&gt;&lt;% }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Output1);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 smtClean="0"/>
          </a:p>
          <a:p>
            <a:pPr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0" y="566124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Применяются для реализации операций «бабочка», которые приводят к конечному результату.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Output</a:t>
            </a:r>
            <a:r>
              <a:rPr lang="ru-RU" sz="4000" dirty="0" smtClean="0">
                <a:solidFill>
                  <a:srgbClr val="0070C0"/>
                </a:solidFill>
              </a:rPr>
              <a:t> (продолжение)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&lt;% for (my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=2;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&lt;=$power;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Output&lt;%=$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 = Custom(Output&lt;%=$i-1%&gt;)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Output&lt;%=$i-1%&gt;: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{&lt;% for (my $j=0; $j&lt;2**($power-$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$j++) { %&gt;&lt;% for (my $k=0; $k&lt;2**($i-1); $k++) { %&gt;&lt;% my $p=2*$pi*$k*2**($power-$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)/$size; my $a=2**$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*$j+$k; my $b=$a+2**($i-1);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=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+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+ ((float64) &lt;%=sin($p)%&gt;) * Output&lt;%=$i-1%&gt;.vi&lt;%=$b%&gt;,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vi&lt;%=$a%&gt; = Output&lt;%=$i-1%&gt;.vi&lt;%=$a%&gt; - ((float64) &lt;%=sin($p)%&gt;)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+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=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&lt;%=$a%&gt; -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- ((float64) &lt;%=sin($p)%&gt;) * Output&lt;%=$i-1%&gt;.vi&lt;%=$b%&gt;,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vi&lt;%=$b%&gt; = Output&lt;%=$i-1%&gt;.vi&lt;%=$a%&gt; + ((float64) &lt;%=sin($p)%&gt;) * Output&lt;%=$i-1%&gt;.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&lt;%=$b%&gt; - ((float64) &lt;%=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($p)%&gt;) * Output&lt;%=$i-1%&gt;.vi&lt;%=$b%&gt;&lt;% if ($b&lt;$size-1) { %&gt;,&lt;% } %&gt;&lt;% } %&gt;&lt;% } %&gt;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Output&lt;%=$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&lt;% } %&gt;</a:t>
            </a:r>
            <a:endParaRPr lang="ru-RU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 </a:t>
            </a:r>
            <a:r>
              <a:rPr lang="en-US" dirty="0" err="1" smtClean="0">
                <a:solidFill>
                  <a:srgbClr val="0070C0"/>
                </a:solidFill>
              </a:rPr>
              <a:t>FileSink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146876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() as FileWriter1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FileSink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(Output&lt;%=$power%&gt;)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    file: "output.dat";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6856" y="3068960"/>
            <a:ext cx="8229600" cy="326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Печатает рассчитанные данные в выходной файл.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Используемый параметр: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имя выходного файла.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Диаграмма потоков данных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Выберем входной аргумент равным 4, что соответствует размеру последовательностей, равному 16.</a:t>
            </a:r>
          </a:p>
          <a:p>
            <a:r>
              <a:rPr lang="ru-RU" sz="2800" dirty="0" smtClean="0"/>
              <a:t>Тогда мы получим диаграмму следующего вида.</a:t>
            </a:r>
          </a:p>
          <a:p>
            <a:pPr lvl="1">
              <a:buNone/>
            </a:pPr>
            <a:endParaRPr lang="ru-RU" dirty="0" smtClean="0"/>
          </a:p>
        </p:txBody>
      </p:sp>
      <p:pic>
        <p:nvPicPr>
          <p:cNvPr id="4" name="Рисунок 3" descr="Grap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17030"/>
            <a:ext cx="9144000" cy="936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Пример работы программы</a:t>
            </a:r>
            <a:r>
              <a:rPr lang="en-US" sz="4000" dirty="0" smtClean="0">
                <a:solidFill>
                  <a:srgbClr val="0070C0"/>
                </a:solidFill>
              </a:rPr>
              <a:t> (</a:t>
            </a:r>
            <a:r>
              <a:rPr lang="ru-RU" sz="4000" dirty="0" smtClean="0">
                <a:solidFill>
                  <a:srgbClr val="0070C0"/>
                </a:solidFill>
              </a:rPr>
              <a:t>для последовательностей длины 16</a:t>
            </a:r>
            <a:r>
              <a:rPr lang="en-US" sz="4000" dirty="0" smtClean="0">
                <a:solidFill>
                  <a:srgbClr val="0070C0"/>
                </a:solidFill>
              </a:rPr>
              <a:t>)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Входной файл: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Выходной файл: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3501008"/>
            <a:ext cx="9144000" cy="2736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0,0,-24.3178855564894,-51.8733949212586,-3.86274169979695,-1.60000000000001,4.36560197089175,-16.5660576266549,-1.6,-1.6,7.48445148715747,-8.28178637919298,-0.66274169979695,-1.6,8.64217408229603,-3.58912367379654,0,-1.6,9.27869365791086,0.389123673796615,0.662741699796954,-1.6,9.62262312849917,5.08178637919304,1.6,-1.6,9.15474041142117,13.3660576266549,3.86274169979695,-1.59999999999999,-8.23039918168701,48.6733949212584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17.8,38.3,5.23504499855365,-18.1715416665943,32.9395490323255,30.3187337521542,-34.5716323812111,-5.01364153882163,-1.90000000000002,29,-14.0113126053036,-24.2430310813825,-21.6861435713737,2.35649711574551,-15.9699947852062,22.8263461660638,34.4,-12.5,-26.3924043114344,-4.20246987042342,-12.7395490323255,8.68126624784581,-0.833244942316792,0.865618464786066,2.50000000000002,6,-15.6313280818157,12.6170426184003,-10.5138564286262,5.04350288425445,13.374872108734,-5.47832309202818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1916832"/>
            <a:ext cx="9144000" cy="999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1, -1.5, 2, -1.3, 3, -1.1, 4, -0.9, 5, -0.7, 6, -0.5, 7, -0.3, 8, -0.1, -1, 0.1, -2, 0.3, -3, 0.5, -4, 0.7, -5, 0.9, -6, 1.1, -7, 1.3, -8, 1.5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-3, 5.4, 4, 2.0, 4.5, 2.1, -1.3, 2, 7, 0.1, -9.5, 4, 4.8, -5.4, 3.2, 2.9, 8.1, 8, -5.6, 9, -2, 3.3, -4.6, 5.8, 1.1, 1.7, 1.2, -3.4, 5.6, -2.3, 4.3, 3.1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Спасибо за внимание!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Быстрое преобразование Фурье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39552" y="1268760"/>
          <a:ext cx="6367390" cy="1562448"/>
        </p:xfrm>
        <a:graphic>
          <a:graphicData uri="http://schemas.openxmlformats.org/presentationml/2006/ole">
            <p:oleObj spid="_x0000_s1025" name="Equation" r:id="rId3" imgW="3606800" imgH="889000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9552" y="2924944"/>
          <a:ext cx="1909910" cy="734580"/>
        </p:xfrm>
        <a:graphic>
          <a:graphicData uri="http://schemas.openxmlformats.org/presentationml/2006/ole">
            <p:oleObj spid="_x0000_s1027" name="Equation" r:id="rId4" imgW="1117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76" y="3068960"/>
            <a:ext cx="2676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– фазовый множитель</a:t>
            </a:r>
            <a:endParaRPr lang="ru-RU" sz="2000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67544" y="3717032"/>
          <a:ext cx="1577304" cy="462906"/>
        </p:xfrm>
        <a:graphic>
          <a:graphicData uri="http://schemas.openxmlformats.org/presentationml/2006/ole">
            <p:oleObj spid="_x0000_s1029" name="Equation" r:id="rId5" imgW="875920" imgH="253890" progId="Equation.DSMT4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74418" y="4221088"/>
          <a:ext cx="1937342" cy="462906"/>
        </p:xfrm>
        <a:graphic>
          <a:graphicData uri="http://schemas.openxmlformats.org/presentationml/2006/ole">
            <p:oleObj spid="_x0000_s1031" name="Equation" r:id="rId6" imgW="1079032" imgH="253890" progId="Equation.DSMT4">
              <p:embed/>
            </p:oleObj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555776" y="3861048"/>
          <a:ext cx="1520180" cy="741994"/>
        </p:xfrm>
        <a:graphic>
          <a:graphicData uri="http://schemas.openxmlformats.org/presentationml/2006/ole">
            <p:oleObj spid="_x0000_s1033" name="Equation" r:id="rId7" imgW="799753" imgH="393529" progId="Equation.DSMT4">
              <p:embed/>
            </p:oleObj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76221" y="4826496"/>
          <a:ext cx="2542168" cy="906760"/>
        </p:xfrm>
        <a:graphic>
          <a:graphicData uri="http://schemas.openxmlformats.org/presentationml/2006/ole">
            <p:oleObj spid="_x0000_s1035" name="Equation" r:id="rId8" imgW="1497950" imgH="533169" progId="Equation.DSMT4">
              <p:embed/>
            </p:oleObj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467544" y="6005288"/>
          <a:ext cx="931142" cy="376040"/>
        </p:xfrm>
        <a:graphic>
          <a:graphicData uri="http://schemas.openxmlformats.org/presentationml/2006/ole">
            <p:oleObj spid="_x0000_s1037" name="Equation" r:id="rId9" imgW="494870" imgH="203024" progId="Equation.DSMT4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1716832" y="6049244"/>
          <a:ext cx="838944" cy="332084"/>
        </p:xfrm>
        <a:graphic>
          <a:graphicData uri="http://schemas.openxmlformats.org/presentationml/2006/ole">
            <p:oleObj spid="_x0000_s1039" name="Equation" r:id="rId10" imgW="457002" imgH="177723" progId="Equation.DSMT4">
              <p:embed/>
            </p:oleObj>
          </a:graphicData>
        </a:graphic>
      </p:graphicFrame>
      <p:pic>
        <p:nvPicPr>
          <p:cNvPr id="21" name="Рисунок 20" descr="1.jpg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83968" y="3724572"/>
            <a:ext cx="4572744" cy="2728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IBM </a:t>
            </a:r>
            <a:r>
              <a:rPr lang="en-US" dirty="0" err="1" smtClean="0">
                <a:solidFill>
                  <a:srgbClr val="0070C0"/>
                </a:solidFill>
              </a:rPr>
              <a:t>Infosphere</a:t>
            </a:r>
            <a:r>
              <a:rPr lang="en-US" dirty="0" smtClean="0">
                <a:solidFill>
                  <a:srgbClr val="0070C0"/>
                </a:solidFill>
              </a:rPr>
              <a:t> Streams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Вычислительная платформа, предназначенная для потоковой обработки данных.</a:t>
            </a:r>
          </a:p>
          <a:p>
            <a:r>
              <a:rPr lang="ru-RU" dirty="0" smtClean="0"/>
              <a:t>Программа установлена на виртуальной машине с операционной системой </a:t>
            </a:r>
            <a:r>
              <a:rPr lang="en-US" dirty="0" err="1" smtClean="0"/>
              <a:t>RedHat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язык программирования </a:t>
            </a:r>
            <a:r>
              <a:rPr lang="en-US" dirty="0" smtClean="0"/>
              <a:t>IBM Streams Processing Language</a:t>
            </a:r>
            <a:r>
              <a:rPr lang="ru-RU" dirty="0" smtClean="0"/>
              <a:t> (</a:t>
            </a:r>
            <a:r>
              <a:rPr lang="en-US" dirty="0" smtClean="0"/>
              <a:t>IBM SPL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Среда разработки – </a:t>
            </a:r>
            <a:r>
              <a:rPr lang="en-US" dirty="0" err="1" smtClean="0"/>
              <a:t>InfoSphere</a:t>
            </a:r>
            <a:r>
              <a:rPr lang="en-US" dirty="0" smtClean="0"/>
              <a:t> Streams Studio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Пример работы с </a:t>
            </a:r>
            <a:r>
              <a:rPr lang="en-US" dirty="0" smtClean="0">
                <a:solidFill>
                  <a:srgbClr val="0070C0"/>
                </a:solidFill>
              </a:rPr>
              <a:t>IBM Streams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ru-RU" dirty="0" smtClean="0"/>
              <a:t>Исходный код.</a:t>
            </a:r>
            <a:endParaRPr lang="ru-RU" dirty="0"/>
          </a:p>
        </p:txBody>
      </p:sp>
      <p:pic>
        <p:nvPicPr>
          <p:cNvPr id="5" name="Рисунок 4" descr="InfoSphere_Strea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04864"/>
            <a:ext cx="9144000" cy="4065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697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Perl mixed mode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616624"/>
          </a:xfrm>
        </p:spPr>
        <p:txBody>
          <a:bodyPr>
            <a:normAutofit/>
          </a:bodyPr>
          <a:lstStyle/>
          <a:p>
            <a:r>
              <a:rPr lang="ru-RU" dirty="0" smtClean="0"/>
              <a:t>Позволяет делать вставки кода на языке </a:t>
            </a:r>
            <a:r>
              <a:rPr lang="en-US" dirty="0" smtClean="0"/>
              <a:t>Perl</a:t>
            </a:r>
            <a:r>
              <a:rPr lang="ru-RU" dirty="0" smtClean="0"/>
              <a:t> в код на </a:t>
            </a:r>
            <a:r>
              <a:rPr lang="en-US" dirty="0" smtClean="0"/>
              <a:t>SPL</a:t>
            </a:r>
            <a:r>
              <a:rPr lang="ru-RU" dirty="0" smtClean="0"/>
              <a:t>. В частности, это используется для генерации однотипного кода.</a:t>
            </a:r>
          </a:p>
          <a:p>
            <a:r>
              <a:rPr lang="ru-RU" dirty="0" smtClean="0"/>
              <a:t>Фрагмент файла </a:t>
            </a:r>
            <a:r>
              <a:rPr lang="en-US" dirty="0" err="1" smtClean="0"/>
              <a:t>Main.splmm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Фрагмент генерируемого файла </a:t>
            </a:r>
            <a:r>
              <a:rPr lang="en-US" dirty="0" smtClean="0"/>
              <a:t>Main.spl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4941168"/>
            <a:ext cx="878497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vr0, float64 vi0,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vr1, float64 vi1,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vr15, float64 vi15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&gt;;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284984"/>
            <a:ext cx="8784976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type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 &lt;% for (my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&lt;$size;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float64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%&gt;, float64 vi&lt;%=$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%&gt;&lt;% if ($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&lt;$size-1) { %&gt;,&lt;% } %&gt;&lt;% } %&gt;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&gt;;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9614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Считывание входного аргумента и объявление типа кортежей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2484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my.sample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composite Main {&lt;% my $pi = 3.14159265358979; my $power=$ARGV[0]; my $size=2**$power; %&gt;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 &lt;% for (my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&lt;$size;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float64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&lt;%=$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%&gt;, float64 vi&lt;%=$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%&gt;&lt;% if 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&lt;$size-1) { %&gt;,&lt;% } %&gt;&lt;% } %&gt;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&gt;;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Рисунок 6" descr="Screenshot-Preferences.png"/>
          <p:cNvPicPr>
            <a:picLocks noChangeAspect="1"/>
          </p:cNvPicPr>
          <p:nvPr/>
        </p:nvPicPr>
        <p:blipFill>
          <a:blip r:embed="rId2" cstate="print"/>
          <a:srcRect b="41533"/>
          <a:stretch>
            <a:fillRect/>
          </a:stretch>
        </p:blipFill>
        <p:spPr>
          <a:xfrm>
            <a:off x="4211960" y="4509120"/>
            <a:ext cx="4739340" cy="21308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 </a:t>
            </a:r>
            <a:r>
              <a:rPr lang="en-US" dirty="0" err="1" smtClean="0">
                <a:solidFill>
                  <a:srgbClr val="0070C0"/>
                </a:solidFill>
              </a:rPr>
              <a:t>FileSource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856" y="3356992"/>
            <a:ext cx="8229600" cy="331236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Считывает файл и </a:t>
            </a:r>
            <a:r>
              <a:rPr lang="ru-RU" sz="2800" dirty="0" smtClean="0"/>
              <a:t>передает </a:t>
            </a:r>
            <a:r>
              <a:rPr lang="ru-RU" sz="2800" dirty="0" smtClean="0"/>
              <a:t>в выходной поток числа, записанные в этом файле.</a:t>
            </a:r>
          </a:p>
          <a:p>
            <a:r>
              <a:rPr lang="ru-RU" sz="2800" dirty="0" smtClean="0"/>
              <a:t>Используемые параметры: </a:t>
            </a:r>
            <a:r>
              <a:rPr lang="ru-RU" sz="2800" dirty="0" err="1" smtClean="0"/>
              <a:t>file</a:t>
            </a:r>
            <a:r>
              <a:rPr lang="ru-RU" sz="2800" dirty="0" smtClean="0"/>
              <a:t> – имя входного файла, </a:t>
            </a:r>
            <a:r>
              <a:rPr lang="ru-RU" sz="2800" dirty="0" err="1" smtClean="0"/>
              <a:t>format</a:t>
            </a:r>
            <a:r>
              <a:rPr lang="ru-RU" sz="2800" dirty="0" smtClean="0"/>
              <a:t> – его формат, </a:t>
            </a:r>
            <a:r>
              <a:rPr lang="ru-RU" sz="2800" dirty="0" err="1" smtClean="0"/>
              <a:t>ignoreExtraCSVValues</a:t>
            </a:r>
            <a:r>
              <a:rPr lang="ru-RU" sz="2800" dirty="0" smtClean="0"/>
              <a:t> – опция, позволяющая игнорировать пробелы, отступы и т.п.</a:t>
            </a:r>
          </a:p>
          <a:p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6856" y="1196752"/>
            <a:ext cx="8229600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stream&lt;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StockReportSchema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Input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FileSource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param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file: "input.dat";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format: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csv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ignoreExtraCSVValues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true;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Inverse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6085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Inverse1 = Custom(Input)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Input: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{&lt;% for (my $k=0; $k&lt;2**($power-1); $k++) { %&gt;&lt;% my $b=$k+2**($power-1); my $c=2*$k; my $d=$c+1;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&lt;%=$k%&gt;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vi&lt;%=$k%&gt; = Input.vi&lt;%=$c%&gt;,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&lt;%=$b%&gt;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&lt;%=$d%&gt;,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vi&lt;%=$b%&gt; = Input.vi&lt;%=$d%&gt;&lt;% if ($d&lt;$size-1) { %&gt;,&lt;% } %&gt;&lt;% }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Inverse1);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566124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Необходимы для осуществления двоично-инверсной перестановки входных значений.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&lt;% for (my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=2;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&lt;$power;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stream&lt;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Inverse&lt;%=$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%&gt; = Custom(Inverse&lt;%=$i-1%&gt;)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logic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Inverse&lt;%=$i-1%&gt;: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StockReportSchema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{&lt;% for (my $j=0; $j&lt;2**($i-1); $j++) { %&gt;&lt;% for (my $k=0; $k&lt;2**($power-$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$k++) { %&gt;&lt;% my $a=2**($power-$i+1)*$j+$k; my $b=$a+2**($power-$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my $c=2*(2**($power-$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)*$j+$k); my $d=$c+1;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&lt;%=$a%&gt; = Inverse&lt;%=$i-1%&gt;.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vi&lt;%=$a%&gt; = Inverse&lt;%=$i-1%&gt;.vi&lt;%=$c%&gt;,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&lt;%=$b%&gt; = Inverse&lt;%=$i-1%&gt;.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&lt;%=$d%&gt;,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	vi&lt;%=$b%&gt; = Inverse&lt;%=$i-1%&gt;.vi&lt;%=$d%&gt;&lt;% if ($d&lt;$size-1) { %&gt;,&lt;% } %&gt;&lt;% } %&gt;&lt;% } %&gt;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	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submit(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Inverse&lt;%=$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%&gt;);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&lt;% } %&gt;</a:t>
            </a:r>
            <a:endParaRPr lang="ru-RU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780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Операторы </a:t>
            </a:r>
            <a:r>
              <a:rPr lang="en-US" sz="4000" dirty="0" smtClean="0">
                <a:solidFill>
                  <a:srgbClr val="0070C0"/>
                </a:solidFill>
              </a:rPr>
              <a:t>Inverse</a:t>
            </a:r>
            <a:r>
              <a:rPr lang="ru-RU" sz="4000" dirty="0" smtClean="0">
                <a:solidFill>
                  <a:srgbClr val="0070C0"/>
                </a:solidFill>
              </a:rPr>
              <a:t> (продолжение)</a:t>
            </a:r>
            <a:endParaRPr lang="ru-RU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495</Words>
  <Application>Microsoft Office PowerPoint</Application>
  <PresentationFormat>Экран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Equation</vt:lpstr>
      <vt:lpstr>Реализация топологии «бабочка» для преобразования Фурье</vt:lpstr>
      <vt:lpstr>Быстрое преобразование Фурье</vt:lpstr>
      <vt:lpstr>IBM Infosphere Streams</vt:lpstr>
      <vt:lpstr>Пример работы с IBM Streams</vt:lpstr>
      <vt:lpstr>Perl mixed mode</vt:lpstr>
      <vt:lpstr>Считывание входного аргумента и объявление типа кортежей</vt:lpstr>
      <vt:lpstr>Оператор FileSource</vt:lpstr>
      <vt:lpstr>Операторы Inverse</vt:lpstr>
      <vt:lpstr>Операторы Inverse (продолжение)</vt:lpstr>
      <vt:lpstr>Операторы Output</vt:lpstr>
      <vt:lpstr>Операторы Output (продолжение)</vt:lpstr>
      <vt:lpstr>Оператор FileSink</vt:lpstr>
      <vt:lpstr>Диаграмма потоков данных</vt:lpstr>
      <vt:lpstr>Пример работы программы (для последовательностей длины 16)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топологии «бабочка» для преобразования Фурье</dc:title>
  <dc:creator>Ксения</dc:creator>
  <cp:lastModifiedBy>1</cp:lastModifiedBy>
  <cp:revision>30</cp:revision>
  <dcterms:created xsi:type="dcterms:W3CDTF">2014-12-09T17:14:15Z</dcterms:created>
  <dcterms:modified xsi:type="dcterms:W3CDTF">2014-12-22T21:25:49Z</dcterms:modified>
</cp:coreProperties>
</file>