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8" r:id="rId4"/>
    <p:sldId id="269" r:id="rId5"/>
    <p:sldId id="270" r:id="rId6"/>
    <p:sldId id="271" r:id="rId7"/>
    <p:sldId id="257" r:id="rId8"/>
    <p:sldId id="258" r:id="rId9"/>
    <p:sldId id="263" r:id="rId10"/>
    <p:sldId id="264" r:id="rId11"/>
    <p:sldId id="265" r:id="rId12"/>
    <p:sldId id="266" r:id="rId13"/>
    <p:sldId id="267" r:id="rId14"/>
    <p:sldId id="259" r:id="rId15"/>
    <p:sldId id="260" r:id="rId16"/>
    <p:sldId id="26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E211-92AA-4155-A5C2-C3C85124F0CD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6459-9355-4B58-9ED9-E8677ACAF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52482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e3dbf6fffc84330722f5799687486e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32" y="1143000"/>
            <a:ext cx="9145532" cy="454990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3429000"/>
            <a:ext cx="3276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5500" y="3492500"/>
            <a:ext cx="0" cy="129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127500"/>
            <a:ext cx="9144000" cy="0"/>
          </a:xfrm>
          <a:prstGeom prst="line">
            <a:avLst/>
          </a:prstGeom>
          <a:ln w="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9900" y="3467100"/>
            <a:ext cx="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89900" y="4191000"/>
            <a:ext cx="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96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296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0900" y="3810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334869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Cat. 2: escarpment: gently sloping terrain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400800" y="3200400"/>
            <a:ext cx="76200" cy="3124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0600" y="4152900"/>
            <a:ext cx="2438400" cy="5969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 half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Cat.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00" y="4140200"/>
            <a:ext cx="2209800" cy="6223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&gt;= 8*H, 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sz="2000" b="1" dirty="0" smtClean="0">
                <a:solidFill>
                  <a:schemeClr val="tx1"/>
                </a:solidFill>
              </a:rPr>
              <a:t>Cat. 1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247900" y="3124200"/>
            <a:ext cx="0" cy="3187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60600" y="6096000"/>
            <a:ext cx="419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560206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* 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\Desktop\54d8025f85ef258bc29810ea0c32c77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19200"/>
            <a:ext cx="9144001" cy="49530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0" y="4737100"/>
            <a:ext cx="9144000" cy="5969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 half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chemeClr val="tx1"/>
                </a:solidFill>
              </a:rPr>
              <a:t>Cat.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3721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40005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0" y="4051300"/>
            <a:ext cx="0" cy="129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699000"/>
            <a:ext cx="9144000" cy="0"/>
          </a:xfrm>
          <a:prstGeom prst="line">
            <a:avLst/>
          </a:prstGeom>
          <a:ln w="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7800" y="4038600"/>
            <a:ext cx="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47800" y="4749800"/>
            <a:ext cx="0" cy="58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7500" y="4152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7500" y="483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800" y="43815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676400"/>
            <a:ext cx="4191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Cat. 3: hill: natural elevation smaller than a mountain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064000"/>
            <a:ext cx="9144000" cy="5969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Upper half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Cat. 3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\Desktop\8b443f3180850fcbc0dc1716e972a19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4953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09600"/>
            <a:ext cx="4953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Cat. 4: ridge: a long, narrow chain of hills or mountains</a:t>
            </a:r>
            <a:endParaRPr lang="en-US" sz="31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  <a:ln w="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C:\Users\Jack\Desktop\8b443f3180850fcbc0dc1716e972a19e.png"/>
          <p:cNvPicPr>
            <a:picLocks noChangeAspect="1" noChangeArrowheads="1"/>
          </p:cNvPicPr>
          <p:nvPr/>
        </p:nvPicPr>
        <p:blipFill>
          <a:blip r:embed="rId2" cstate="print"/>
          <a:srcRect l="80833" t="6154" r="9167" b="56923"/>
          <a:stretch>
            <a:fillRect/>
          </a:stretch>
        </p:blipFill>
        <p:spPr bwMode="auto">
          <a:xfrm>
            <a:off x="5029200" y="762000"/>
            <a:ext cx="914400" cy="1828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010400" y="1155700"/>
            <a:ext cx="1447800" cy="203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300" y="41220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Average Height (AH) of </a:t>
            </a:r>
            <a:r>
              <a:rPr lang="en-US" sz="2400" b="1" u="sng" dirty="0" smtClean="0"/>
              <a:t>surrounding</a:t>
            </a:r>
            <a:r>
              <a:rPr lang="en-US" sz="2400" b="1" dirty="0" smtClean="0"/>
              <a:t> hills</a:t>
            </a:r>
            <a:endParaRPr lang="en-US" sz="2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9600" y="3886200"/>
            <a:ext cx="0" cy="121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600" y="2616200"/>
            <a:ext cx="0" cy="1155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000" y="29083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endParaRPr lang="en-US" sz="36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486400" y="4800600"/>
            <a:ext cx="38100" cy="167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95400" y="4876800"/>
            <a:ext cx="0" cy="158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08100" y="6248400"/>
            <a:ext cx="419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5847259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2 miles (radius) for AH calculation of </a:t>
            </a:r>
            <a:r>
              <a:rPr lang="en-US" sz="2200" b="1" u="sng" dirty="0" smtClean="0"/>
              <a:t>surrounding</a:t>
            </a:r>
            <a:r>
              <a:rPr lang="en-US" sz="2200" b="1" dirty="0" smtClean="0"/>
              <a:t> hills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10000" y="2717800"/>
            <a:ext cx="0" cy="236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000" y="32721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Height of Hill (</a:t>
            </a:r>
            <a:r>
              <a:rPr lang="en-US" sz="2400" b="1" dirty="0" err="1" smtClean="0"/>
              <a:t>HoH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16836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</a:t>
            </a:r>
            <a:r>
              <a:rPr lang="en-US" sz="2400" b="1" dirty="0" err="1" smtClean="0"/>
              <a:t>HoH</a:t>
            </a:r>
            <a:r>
              <a:rPr lang="en-US" sz="2400" b="1" dirty="0" smtClean="0"/>
              <a:t> &lt;= 3*AH (H &lt;= 2*AH):</a:t>
            </a:r>
          </a:p>
          <a:p>
            <a:r>
              <a:rPr lang="en-US" sz="2400" b="1" dirty="0" smtClean="0">
                <a:sym typeface="Wingdings" pitchFamily="2" charset="2"/>
              </a:rPr>
              <a:t>Cat. 1</a:t>
            </a:r>
            <a:r>
              <a:rPr lang="en-US" sz="2400" b="1" dirty="0" smtClean="0"/>
              <a:t> , else, </a:t>
            </a:r>
            <a:r>
              <a:rPr lang="en-US" sz="2400" b="1" dirty="0" smtClean="0">
                <a:sym typeface="Wingdings" pitchFamily="2" charset="2"/>
              </a:rPr>
              <a:t></a:t>
            </a:r>
            <a:r>
              <a:rPr lang="en-US" sz="2400" b="1" dirty="0" smtClean="0"/>
              <a:t>Cat. 4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752600"/>
            <a:ext cx="3657600" cy="3657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3622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120’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5800" y="23622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220’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419100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320’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57600" y="3124200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440’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4" idx="3"/>
          </p:cNvCxnSpPr>
          <p:nvPr/>
        </p:nvCxnSpPr>
        <p:spPr>
          <a:xfrm flipH="1">
            <a:off x="2821643" y="3581400"/>
            <a:ext cx="1293157" cy="1293157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7100" y="3022937"/>
            <a:ext cx="237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Average Height (AH) of surrounding hills</a:t>
            </a:r>
          </a:p>
          <a:p>
            <a:r>
              <a:rPr lang="en-US" sz="2000" dirty="0" smtClean="0"/>
              <a:t>= 660’ / 3 = 330’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04800"/>
            <a:ext cx="9144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Cat. 4: ridge: a long, narrow chain of hills or mountains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884828">
            <a:off x="2768616" y="3962324"/>
            <a:ext cx="97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miles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186" b="32593"/>
          <a:stretch>
            <a:fillRect/>
          </a:stretch>
        </p:blipFill>
        <p:spPr bwMode="auto">
          <a:xfrm>
            <a:off x="-1447800" y="-76200"/>
            <a:ext cx="130873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8673" b="31852"/>
          <a:stretch>
            <a:fillRect/>
          </a:stretch>
        </p:blipFill>
        <p:spPr bwMode="auto">
          <a:xfrm>
            <a:off x="-1295400" y="0"/>
            <a:ext cx="129349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905000" y="1905000"/>
            <a:ext cx="7543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wamp\www\Engineering3C\ZERO\Calculations\ALL\TIA\222\G\images\tia-222-g-s2.6.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6" y="2209800"/>
            <a:ext cx="7391400" cy="375653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601200" y="4191000"/>
            <a:ext cx="1981200" cy="106680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66800" y="38100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</a:t>
            </a:r>
            <a:r>
              <a:rPr lang="en-US" altLang="zh-CN" b="1" dirty="0" smtClean="0">
                <a:solidFill>
                  <a:srgbClr val="7030A0"/>
                </a:solidFill>
              </a:rPr>
              <a:t>ixed region on the page for displaying the entire image, no matter the original size of the image.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2051" idx="1"/>
          </p:cNvCxnSpPr>
          <p:nvPr/>
        </p:nvCxnSpPr>
        <p:spPr>
          <a:xfrm flipV="1">
            <a:off x="1371600" y="4088068"/>
            <a:ext cx="561976" cy="46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77400" y="2286000"/>
            <a:ext cx="1752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The entire image, not part of it defined by window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>
            <a:off x="10553700" y="3486329"/>
            <a:ext cx="38100" cy="7046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186" b="32593"/>
          <a:stretch>
            <a:fillRect/>
          </a:stretch>
        </p:blipFill>
        <p:spPr bwMode="auto">
          <a:xfrm>
            <a:off x="-914400" y="-685800"/>
            <a:ext cx="130873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0" y="228600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Disable the mouse-over to zoom image feature when the KC area is in extended display mode.  The Edit button should be hidden as well.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600200" y="690265"/>
            <a:ext cx="1447800" cy="986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096000" y="1151930"/>
            <a:ext cx="685800" cy="1057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848600" y="1066800"/>
            <a:ext cx="1295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1503363"/>
            <a:ext cx="49625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90600"/>
            <a:ext cx="48269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81400"/>
            <a:ext cx="587141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3"/>
          </p:cNvCxnSpPr>
          <p:nvPr/>
        </p:nvCxnSpPr>
        <p:spPr>
          <a:xfrm flipH="1">
            <a:off x="2632265" y="3429000"/>
            <a:ext cx="1939735" cy="193973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2800" y="990600"/>
            <a:ext cx="237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Exposure Category B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2" y="2242739"/>
            <a:ext cx="476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be true for area around the site w/ R &lt;= max (20 H, 2.6k ft (0.5 mile, 0.8 km)) in all directions.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8842731">
            <a:off x="3208838" y="395948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066800"/>
            <a:ext cx="1905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Exposure Category B</a:t>
            </a:r>
          </a:p>
          <a:p>
            <a:pPr algn="ctr"/>
            <a:r>
              <a:rPr lang="en-US" sz="2800" b="1" dirty="0" smtClean="0"/>
              <a:t>area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066800"/>
            <a:ext cx="1905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Exposure Category D</a:t>
            </a:r>
          </a:p>
          <a:p>
            <a:pPr algn="ctr"/>
            <a:r>
              <a:rPr lang="en-US" sz="2800" b="1" dirty="0" smtClean="0"/>
              <a:t>area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066800"/>
            <a:ext cx="1905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Areas</a:t>
            </a:r>
          </a:p>
          <a:p>
            <a:pPr algn="ctr"/>
            <a:endParaRPr lang="en-US" sz="2800" b="1" dirty="0" smtClean="0"/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>
            <a:off x="2362200" y="1759298"/>
            <a:ext cx="1219200" cy="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>
          <a:xfrm>
            <a:off x="5486400" y="1759298"/>
            <a:ext cx="1066800" cy="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28604" y="188272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 20*H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8472" y="1840468"/>
            <a:ext cx="111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 2 miles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9000" y="301126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Exposure </a:t>
            </a:r>
          </a:p>
          <a:p>
            <a:pPr algn="ctr"/>
            <a:r>
              <a:rPr lang="en-US" b="1" dirty="0" smtClean="0"/>
              <a:t>Category C</a:t>
            </a:r>
          </a:p>
        </p:txBody>
      </p:sp>
      <p:sp>
        <p:nvSpPr>
          <p:cNvPr id="20" name="Oval 19"/>
          <p:cNvSpPr/>
          <p:nvPr/>
        </p:nvSpPr>
        <p:spPr>
          <a:xfrm>
            <a:off x="2438400" y="252046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true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17" idx="2"/>
            <a:endCxn id="20" idx="0"/>
          </p:cNvCxnSpPr>
          <p:nvPr/>
        </p:nvCxnSpPr>
        <p:spPr>
          <a:xfrm flipH="1">
            <a:off x="2971800" y="2209800"/>
            <a:ext cx="4104" cy="3106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20" idx="6"/>
            <a:endCxn id="19" idx="0"/>
          </p:cNvCxnSpPr>
          <p:nvPr/>
        </p:nvCxnSpPr>
        <p:spPr>
          <a:xfrm>
            <a:off x="3505200" y="2710960"/>
            <a:ext cx="1028700" cy="300309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86400" y="2528668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true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16" idx="2"/>
            <a:endCxn id="25" idx="0"/>
          </p:cNvCxnSpPr>
          <p:nvPr/>
        </p:nvCxnSpPr>
        <p:spPr>
          <a:xfrm flipH="1">
            <a:off x="6019800" y="2252056"/>
            <a:ext cx="4104" cy="276612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5" idx="2"/>
            <a:endCxn id="19" idx="0"/>
          </p:cNvCxnSpPr>
          <p:nvPr/>
        </p:nvCxnSpPr>
        <p:spPr>
          <a:xfrm rot="10800000" flipV="1">
            <a:off x="4533900" y="2719167"/>
            <a:ext cx="952500" cy="292101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9" idx="0"/>
          </p:cNvCxnSpPr>
          <p:nvPr/>
        </p:nvCxnSpPr>
        <p:spPr>
          <a:xfrm>
            <a:off x="4533900" y="2451795"/>
            <a:ext cx="0" cy="559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9200" y="648831"/>
            <a:ext cx="342900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/>
          </a:p>
          <a:p>
            <a:r>
              <a:rPr lang="en-US" sz="2800" b="1" dirty="0" smtClean="0"/>
              <a:t>Exposure </a:t>
            </a:r>
          </a:p>
          <a:p>
            <a:r>
              <a:rPr lang="en-US" sz="2800" b="1" dirty="0" smtClean="0"/>
              <a:t>Category B</a:t>
            </a:r>
          </a:p>
          <a:p>
            <a:r>
              <a:rPr lang="en-US" sz="2800" b="1" dirty="0" smtClean="0"/>
              <a:t>Area</a:t>
            </a:r>
          </a:p>
          <a:p>
            <a:pPr algn="ctr"/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066800"/>
            <a:ext cx="1905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Exposure Category D</a:t>
            </a:r>
          </a:p>
          <a:p>
            <a:pPr algn="ctr"/>
            <a:r>
              <a:rPr lang="en-US" sz="2800" b="1" dirty="0" smtClean="0"/>
              <a:t>area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0" y="1439205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Exception:</a:t>
            </a:r>
          </a:p>
          <a:p>
            <a:pPr algn="ctr"/>
            <a:r>
              <a:rPr lang="en-US" b="1" dirty="0" smtClean="0"/>
              <a:t>Exposure C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18" idx="3"/>
            <a:endCxn id="7" idx="1"/>
          </p:cNvCxnSpPr>
          <p:nvPr/>
        </p:nvCxnSpPr>
        <p:spPr>
          <a:xfrm flipV="1">
            <a:off x="4343400" y="1759298"/>
            <a:ext cx="2209800" cy="307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143954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&gt;= 2 miles </a:t>
            </a:r>
          </a:p>
          <a:p>
            <a:pPr algn="ctr"/>
            <a:r>
              <a:rPr lang="en-US" b="1" dirty="0" smtClean="0"/>
              <a:t>(3.2 km)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071404" y="6858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true</a:t>
            </a:r>
            <a:endParaRPr lang="en-US" sz="2000" b="1" dirty="0"/>
          </a:p>
        </p:txBody>
      </p:sp>
      <p:cxnSp>
        <p:nvCxnSpPr>
          <p:cNvPr id="32" name="Shape 31"/>
          <p:cNvCxnSpPr>
            <a:stCxn id="28" idx="2"/>
            <a:endCxn id="18" idx="0"/>
          </p:cNvCxnSpPr>
          <p:nvPr/>
        </p:nvCxnSpPr>
        <p:spPr>
          <a:xfrm rot="10800000" flipV="1">
            <a:off x="3695700" y="876299"/>
            <a:ext cx="1375704" cy="56290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  <a:endCxn id="28" idx="4"/>
          </p:cNvCxnSpPr>
          <p:nvPr/>
        </p:nvCxnSpPr>
        <p:spPr>
          <a:xfrm flipV="1">
            <a:off x="5600700" y="1066800"/>
            <a:ext cx="4104" cy="37274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685800"/>
            <a:ext cx="5486400" cy="5486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3"/>
          </p:cNvCxnSpPr>
          <p:nvPr/>
        </p:nvCxnSpPr>
        <p:spPr>
          <a:xfrm flipH="1">
            <a:off x="2632265" y="3429000"/>
            <a:ext cx="1939735" cy="1939736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2800" y="990600"/>
            <a:ext cx="237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Exposure Category D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2" y="2242739"/>
            <a:ext cx="476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be true for area around the site w/ R &gt;= 1 mile (16. km) in all directions.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8842731">
            <a:off x="3208838" y="395948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4760" y="990600"/>
            <a:ext cx="8802844" cy="4800600"/>
            <a:chOff x="533401" y="990600"/>
            <a:chExt cx="8455840" cy="4572000"/>
          </a:xfrm>
        </p:grpSpPr>
        <p:pic>
          <p:nvPicPr>
            <p:cNvPr id="4098" name="Picture 2" descr="C:\Users\Jack\Desktop\tia-222-g-s2.6.6.2_topographic_categori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1" y="990600"/>
              <a:ext cx="8455840" cy="4200525"/>
            </a:xfrm>
            <a:prstGeom prst="rect">
              <a:avLst/>
            </a:prstGeom>
            <a:noFill/>
          </p:spPr>
        </p:pic>
        <p:pic>
          <p:nvPicPr>
            <p:cNvPr id="4099" name="Picture 3" descr="C:\Users\Jack\Desktop\21ca6949048d258fbf157b526cb4323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5256703"/>
              <a:ext cx="7086600" cy="3058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7" y="1905000"/>
            <a:ext cx="9144001" cy="227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ck\Desktop\146725233cb2fd9c4e0311f69cb2fc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2172"/>
            <a:ext cx="9144000" cy="45352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639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Cat. 1: flat and rolling terrain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323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Jack</cp:lastModifiedBy>
  <cp:revision>18</cp:revision>
  <dcterms:created xsi:type="dcterms:W3CDTF">2017-01-19T17:59:03Z</dcterms:created>
  <dcterms:modified xsi:type="dcterms:W3CDTF">2017-01-23T16:14:32Z</dcterms:modified>
</cp:coreProperties>
</file>