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irgKRphlawc1U8WHSrUv/+FBUS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6" name="Shape 16"/>
        <p:cNvGrpSpPr/>
        <p:nvPr/>
      </p:nvGrpSpPr>
      <p:grpSpPr>
        <a:xfrm>
          <a:off x="0" y="0"/>
          <a:ext cx="0" cy="0"/>
          <a:chOff x="0" y="0"/>
          <a:chExt cx="0" cy="0"/>
        </a:xfrm>
      </p:grpSpPr>
      <p:pic>
        <p:nvPicPr>
          <p:cNvPr id="17" name="Google Shape;17;p2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 name="Google Shape;18;p22"/>
          <p:cNvSpPr txBox="1"/>
          <p:nvPr>
            <p:ph type="ctrTitle"/>
          </p:nvPr>
        </p:nvSpPr>
        <p:spPr>
          <a:xfrm>
            <a:off x="2063751" y="1701800"/>
            <a:ext cx="9211733" cy="10826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 type="subTitle"/>
          </p:nvPr>
        </p:nvSpPr>
        <p:spPr>
          <a:xfrm>
            <a:off x="2063751" y="2927350"/>
            <a:ext cx="9218083" cy="1752600"/>
          </a:xfrm>
          <a:prstGeom prst="rect">
            <a:avLst/>
          </a:prstGeom>
          <a:noFill/>
          <a:ln>
            <a:noFill/>
          </a:ln>
        </p:spPr>
        <p:txBody>
          <a:bodyPr anchorCtr="0" anchor="t" bIns="45700" lIns="91425" spcFirstLastPara="1" rIns="91425" wrap="square" tIns="45700">
            <a:noAutofit/>
          </a:bodyPr>
          <a:lstStyle>
            <a:lvl1pPr lvl="0" algn="r">
              <a:spcBef>
                <a:spcPts val="640"/>
              </a:spcBef>
              <a:spcAft>
                <a:spcPts val="0"/>
              </a:spcAft>
              <a:buClr>
                <a:schemeClr val="dk1"/>
              </a:buClr>
              <a:buSzPts val="32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0" name="Google Shape;20;p2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31"/>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1"/>
          <p:cNvSpPr/>
          <p:nvPr>
            <p:ph idx="2" type="pic"/>
          </p:nvPr>
        </p:nvSpPr>
        <p:spPr>
          <a:xfrm>
            <a:off x="5183717" y="987425"/>
            <a:ext cx="6172200" cy="4873625"/>
          </a:xfrm>
          <a:prstGeom prst="rect">
            <a:avLst/>
          </a:prstGeom>
          <a:noFill/>
          <a:ln>
            <a:noFill/>
          </a:ln>
        </p:spPr>
      </p:sp>
      <p:sp>
        <p:nvSpPr>
          <p:cNvPr id="76" name="Google Shape;76;p31"/>
          <p:cNvSpPr txBox="1"/>
          <p:nvPr>
            <p:ph idx="1"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3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32"/>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 type="body"/>
          </p:nvPr>
        </p:nvSpPr>
        <p:spPr>
          <a:xfrm rot="5400000">
            <a:off x="3619500" y="-1835150"/>
            <a:ext cx="4953000"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3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33"/>
          <p:cNvSpPr txBox="1"/>
          <p:nvPr>
            <p:ph type="title"/>
          </p:nvPr>
        </p:nvSpPr>
        <p:spPr>
          <a:xfrm rot="5400000">
            <a:off x="7242175" y="1787525"/>
            <a:ext cx="5937250"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3"/>
          <p:cNvSpPr txBox="1"/>
          <p:nvPr>
            <p:ph idx="1" type="body"/>
          </p:nvPr>
        </p:nvSpPr>
        <p:spPr>
          <a:xfrm rot="5400000">
            <a:off x="1654175" y="-854075"/>
            <a:ext cx="5937250"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3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23"/>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 type="body"/>
          </p:nvPr>
        </p:nvSpPr>
        <p:spPr>
          <a:xfrm>
            <a:off x="609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3"/>
          <p:cNvSpPr txBox="1"/>
          <p:nvPr>
            <p:ph idx="2" type="body"/>
          </p:nvPr>
        </p:nvSpPr>
        <p:spPr>
          <a:xfrm>
            <a:off x="6197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4"/>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36" name="Shape 36"/>
        <p:cNvGrpSpPr/>
        <p:nvPr/>
      </p:nvGrpSpPr>
      <p:grpSpPr>
        <a:xfrm>
          <a:off x="0" y="0"/>
          <a:ext cx="0" cy="0"/>
          <a:chOff x="0" y="0"/>
          <a:chExt cx="0" cy="0"/>
        </a:xfrm>
      </p:grpSpPr>
      <p:sp>
        <p:nvSpPr>
          <p:cNvPr id="37" name="Google Shape;37;p25"/>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26"/>
          <p:cNvSpPr txBox="1"/>
          <p:nvPr>
            <p:ph type="title"/>
          </p:nvPr>
        </p:nvSpPr>
        <p:spPr>
          <a:xfrm>
            <a:off x="831851" y="1709738"/>
            <a:ext cx="105156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 type="body"/>
          </p:nvPr>
        </p:nvSpPr>
        <p:spPr>
          <a:xfrm>
            <a:off x="831851"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45" name="Google Shape;45;p2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7"/>
          <p:cNvSpPr txBox="1"/>
          <p:nvPr>
            <p:ph type="title"/>
          </p:nvPr>
        </p:nvSpPr>
        <p:spPr>
          <a:xfrm>
            <a:off x="840317" y="365125"/>
            <a:ext cx="10515600" cy="1325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7"/>
          <p:cNvSpPr txBox="1"/>
          <p:nvPr>
            <p:ph idx="1" type="body"/>
          </p:nvPr>
        </p:nvSpPr>
        <p:spPr>
          <a:xfrm>
            <a:off x="840317"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27"/>
          <p:cNvSpPr txBox="1"/>
          <p:nvPr>
            <p:ph idx="2" type="body"/>
          </p:nvPr>
        </p:nvSpPr>
        <p:spPr>
          <a:xfrm>
            <a:off x="840317"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7"/>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27"/>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8"/>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2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30"/>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0"/>
          <p:cNvSpPr txBox="1"/>
          <p:nvPr>
            <p:ph idx="1" type="body"/>
          </p:nvPr>
        </p:nvSpPr>
        <p:spPr>
          <a:xfrm>
            <a:off x="5183717"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30"/>
          <p:cNvSpPr txBox="1"/>
          <p:nvPr>
            <p:ph idx="2"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3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1"/>
          <p:cNvPicPr preferRelativeResize="0"/>
          <p:nvPr/>
        </p:nvPicPr>
        <p:blipFill rotWithShape="1">
          <a:blip r:embed="rId1">
            <a:alphaModFix/>
          </a:blip>
          <a:srcRect b="0" l="0" r="0" t="0"/>
          <a:stretch/>
        </p:blipFill>
        <p:spPr>
          <a:xfrm>
            <a:off x="-8467" y="0"/>
            <a:ext cx="12200467" cy="6858000"/>
          </a:xfrm>
          <a:prstGeom prst="rect">
            <a:avLst/>
          </a:prstGeom>
          <a:noFill/>
          <a:ln>
            <a:noFill/>
          </a:ln>
        </p:spPr>
      </p:pic>
      <p:sp>
        <p:nvSpPr>
          <p:cNvPr id="11" name="Google Shape;11;p2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12" name="Google Shape;12;p21"/>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 name="Google Shape;13;p2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2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nvSpPr>
        <p:spPr>
          <a:xfrm>
            <a:off x="2318385" y="472440"/>
            <a:ext cx="7555800" cy="1108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600">
                <a:solidFill>
                  <a:srgbClr val="454545"/>
                </a:solidFill>
              </a:rPr>
              <a:t>С</a:t>
            </a:r>
            <a:r>
              <a:rPr b="0" i="0" lang="en-US" sz="6600" u="none" cap="none" strike="noStrike">
                <a:solidFill>
                  <a:srgbClr val="454545"/>
                </a:solidFill>
                <a:latin typeface="Arial"/>
                <a:ea typeface="Arial"/>
                <a:cs typeface="Arial"/>
                <a:sym typeface="Arial"/>
              </a:rPr>
              <a:t>ontainerization</a:t>
            </a:r>
            <a:endParaRPr b="0" i="0" sz="6600" u="none" cap="none" strike="noStrike">
              <a:solidFill>
                <a:srgbClr val="454545"/>
              </a:solidFill>
              <a:latin typeface="Arial"/>
              <a:ea typeface="Arial"/>
              <a:cs typeface="Arial"/>
              <a:sym typeface="Arial"/>
            </a:endParaRPr>
          </a:p>
        </p:txBody>
      </p:sp>
      <p:pic>
        <p:nvPicPr>
          <p:cNvPr id="97" name="Google Shape;97;p1"/>
          <p:cNvPicPr preferRelativeResize="0"/>
          <p:nvPr/>
        </p:nvPicPr>
        <p:blipFill rotWithShape="1">
          <a:blip r:embed="rId3">
            <a:alphaModFix/>
          </a:blip>
          <a:srcRect b="0" l="0" r="0" t="0"/>
          <a:stretch/>
        </p:blipFill>
        <p:spPr>
          <a:xfrm>
            <a:off x="4512310" y="1579245"/>
            <a:ext cx="2901315" cy="3357880"/>
          </a:xfrm>
          <a:prstGeom prst="rect">
            <a:avLst/>
          </a:prstGeom>
          <a:noFill/>
          <a:ln>
            <a:noFill/>
          </a:ln>
        </p:spPr>
      </p:pic>
      <p:pic>
        <p:nvPicPr>
          <p:cNvPr id="98" name="Google Shape;98;p1"/>
          <p:cNvPicPr preferRelativeResize="0"/>
          <p:nvPr/>
        </p:nvPicPr>
        <p:blipFill rotWithShape="1">
          <a:blip r:embed="rId4">
            <a:alphaModFix/>
          </a:blip>
          <a:srcRect b="0" l="0" r="0" t="0"/>
          <a:stretch/>
        </p:blipFill>
        <p:spPr>
          <a:xfrm>
            <a:off x="6515735" y="4286885"/>
            <a:ext cx="2279015" cy="1336675"/>
          </a:xfrm>
          <a:prstGeom prst="rect">
            <a:avLst/>
          </a:prstGeom>
          <a:noFill/>
          <a:ln>
            <a:noFill/>
          </a:ln>
        </p:spPr>
      </p:pic>
      <p:pic>
        <p:nvPicPr>
          <p:cNvPr id="99" name="Google Shape;99;p1"/>
          <p:cNvPicPr preferRelativeResize="0"/>
          <p:nvPr/>
        </p:nvPicPr>
        <p:blipFill rotWithShape="1">
          <a:blip r:embed="rId5">
            <a:alphaModFix/>
          </a:blip>
          <a:srcRect b="0" l="0" r="0" t="0"/>
          <a:stretch/>
        </p:blipFill>
        <p:spPr>
          <a:xfrm>
            <a:off x="8312785" y="5822315"/>
            <a:ext cx="3381375" cy="523875"/>
          </a:xfrm>
          <a:prstGeom prst="rect">
            <a:avLst/>
          </a:prstGeom>
          <a:noFill/>
          <a:ln>
            <a:noFill/>
          </a:ln>
        </p:spPr>
      </p:pic>
      <p:pic>
        <p:nvPicPr>
          <p:cNvPr id="100" name="Google Shape;100;p1"/>
          <p:cNvPicPr preferRelativeResize="0"/>
          <p:nvPr/>
        </p:nvPicPr>
        <p:blipFill rotWithShape="1">
          <a:blip r:embed="rId6">
            <a:alphaModFix/>
          </a:blip>
          <a:srcRect b="0" l="0" r="0" t="0"/>
          <a:stretch/>
        </p:blipFill>
        <p:spPr>
          <a:xfrm>
            <a:off x="7255510" y="2139950"/>
            <a:ext cx="1745615" cy="1788795"/>
          </a:xfrm>
          <a:prstGeom prst="rect">
            <a:avLst/>
          </a:prstGeom>
          <a:noFill/>
          <a:ln>
            <a:noFill/>
          </a:ln>
        </p:spPr>
      </p:pic>
      <p:pic>
        <p:nvPicPr>
          <p:cNvPr id="101" name="Google Shape;101;p1"/>
          <p:cNvPicPr preferRelativeResize="0"/>
          <p:nvPr/>
        </p:nvPicPr>
        <p:blipFill rotWithShape="1">
          <a:blip r:embed="rId7">
            <a:alphaModFix/>
          </a:blip>
          <a:srcRect b="0" l="0" r="0" t="0"/>
          <a:stretch/>
        </p:blipFill>
        <p:spPr>
          <a:xfrm>
            <a:off x="9514205" y="3529330"/>
            <a:ext cx="1950085" cy="179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0"/>
          <p:cNvPicPr preferRelativeResize="0"/>
          <p:nvPr>
            <p:ph idx="1" type="body"/>
          </p:nvPr>
        </p:nvPicPr>
        <p:blipFill rotWithShape="1">
          <a:blip r:embed="rId3">
            <a:alphaModFix/>
          </a:blip>
          <a:srcRect b="0" l="0" r="0" t="0"/>
          <a:stretch/>
        </p:blipFill>
        <p:spPr>
          <a:xfrm>
            <a:off x="0" y="0"/>
            <a:ext cx="12191365" cy="67868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609600" y="161290"/>
            <a:ext cx="10972800" cy="5826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454545"/>
                </a:solidFill>
              </a:rPr>
              <a:t>The build script</a:t>
            </a:r>
            <a:endParaRPr>
              <a:solidFill>
                <a:srgbClr val="454545"/>
              </a:solidFill>
            </a:endParaRPr>
          </a:p>
        </p:txBody>
      </p:sp>
      <p:pic>
        <p:nvPicPr>
          <p:cNvPr id="164" name="Google Shape;164;p11"/>
          <p:cNvPicPr preferRelativeResize="0"/>
          <p:nvPr>
            <p:ph idx="1" type="body"/>
          </p:nvPr>
        </p:nvPicPr>
        <p:blipFill rotWithShape="1">
          <a:blip r:embed="rId3">
            <a:alphaModFix/>
          </a:blip>
          <a:srcRect b="0" l="0" r="0" t="0"/>
          <a:stretch/>
        </p:blipFill>
        <p:spPr>
          <a:xfrm>
            <a:off x="681990" y="1107440"/>
            <a:ext cx="6800850" cy="485775"/>
          </a:xfrm>
          <a:prstGeom prst="rect">
            <a:avLst/>
          </a:prstGeom>
          <a:noFill/>
          <a:ln>
            <a:noFill/>
          </a:ln>
        </p:spPr>
      </p:pic>
      <p:sp>
        <p:nvSpPr>
          <p:cNvPr id="165" name="Google Shape;165;p11"/>
          <p:cNvSpPr txBox="1"/>
          <p:nvPr/>
        </p:nvSpPr>
        <p:spPr>
          <a:xfrm>
            <a:off x="609600" y="1863725"/>
            <a:ext cx="9822815" cy="2861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Ось розбиття цього рядка: </a:t>
            </a:r>
            <a:r>
              <a:rPr b="1" lang="en-US" sz="2000">
                <a:solidFill>
                  <a:schemeClr val="dk1"/>
                </a:solidFill>
                <a:latin typeface="Arial"/>
                <a:ea typeface="Arial"/>
                <a:cs typeface="Arial"/>
                <a:sym typeface="Arial"/>
              </a:rPr>
              <a:t>docker build</a:t>
            </a:r>
            <a:r>
              <a:rPr lang="en-US" sz="2000">
                <a:solidFill>
                  <a:schemeClr val="dk1"/>
                </a:solidFill>
                <a:latin typeface="Arial"/>
                <a:ea typeface="Arial"/>
                <a:cs typeface="Arial"/>
                <a:sym typeface="Arial"/>
              </a:rPr>
              <a:t> - це команда, яка каже Докеру створити image. </a:t>
            </a:r>
            <a:br>
              <a:rPr lang="en-US" sz="2000">
                <a:solidFill>
                  <a:schemeClr val="dk1"/>
                </a:solidFill>
                <a:latin typeface="Arial"/>
                <a:ea typeface="Arial"/>
                <a:cs typeface="Arial"/>
                <a:sym typeface="Arial"/>
              </a:rPr>
            </a:br>
            <a:br>
              <a:rPr lang="en-US" sz="2000">
                <a:solidFill>
                  <a:schemeClr val="dk1"/>
                </a:solidFill>
                <a:latin typeface="Arial"/>
                <a:ea typeface="Arial"/>
                <a:cs typeface="Arial"/>
                <a:sym typeface="Arial"/>
              </a:rPr>
            </a:br>
            <a:r>
              <a:rPr b="1" lang="en-US" sz="2000">
                <a:solidFill>
                  <a:schemeClr val="dk1"/>
                </a:solidFill>
                <a:latin typeface="Arial"/>
                <a:ea typeface="Arial"/>
                <a:cs typeface="Arial"/>
                <a:sym typeface="Arial"/>
              </a:rPr>
              <a:t>-t kangzeroo</a:t>
            </a:r>
            <a:r>
              <a:rPr lang="en-US" sz="2000">
                <a:solidFill>
                  <a:schemeClr val="dk1"/>
                </a:solidFill>
                <a:latin typeface="Arial"/>
                <a:ea typeface="Arial"/>
                <a:cs typeface="Arial"/>
                <a:sym typeface="Arial"/>
              </a:rPr>
              <a:t> встановлює назву тегу image Docker з іменем Kangzeroo, на яке ми можемо посилатися пізніше. Будь ласка, не те, щоб мати дійсну назву тегу, він повинен бути з малих літер і не мати пробілів (використовуйте snake-case naming). </a:t>
            </a:r>
            <a:br>
              <a:rPr lang="en-US" sz="2000">
                <a:solidFill>
                  <a:schemeClr val="dk1"/>
                </a:solidFill>
                <a:latin typeface="Arial"/>
                <a:ea typeface="Arial"/>
                <a:cs typeface="Arial"/>
                <a:sym typeface="Arial"/>
              </a:rPr>
            </a:br>
            <a:br>
              <a:rPr lang="en-US" sz="2000">
                <a:solidFill>
                  <a:schemeClr val="dk1"/>
                </a:solidFill>
                <a:latin typeface="Arial"/>
                <a:ea typeface="Arial"/>
                <a:cs typeface="Arial"/>
                <a:sym typeface="Arial"/>
              </a:rPr>
            </a:br>
            <a:r>
              <a:rPr b="1" lang="en-US" sz="2000">
                <a:solidFill>
                  <a:schemeClr val="dk1"/>
                </a:solidFill>
                <a:latin typeface="Arial"/>
                <a:ea typeface="Arial"/>
                <a:cs typeface="Arial"/>
                <a:sym typeface="Arial"/>
              </a:rPr>
              <a:t>.</a:t>
            </a:r>
            <a:r>
              <a:rPr lang="en-US" sz="2000">
                <a:solidFill>
                  <a:schemeClr val="dk1"/>
                </a:solidFill>
                <a:latin typeface="Arial"/>
                <a:ea typeface="Arial"/>
                <a:cs typeface="Arial"/>
                <a:sym typeface="Arial"/>
              </a:rPr>
              <a:t>  повідомляє Docker, де шукати Dockerfile, необхідний для збірки (. означає тут).</a:t>
            </a:r>
            <a:endParaRPr sz="2000">
              <a:solidFill>
                <a:schemeClr val="dk1"/>
              </a:solidFill>
              <a:latin typeface="Arial"/>
              <a:ea typeface="Arial"/>
              <a:cs typeface="Arial"/>
              <a:sym typeface="Arial"/>
            </a:endParaRPr>
          </a:p>
        </p:txBody>
      </p:sp>
      <p:sp>
        <p:nvSpPr>
          <p:cNvPr id="166" name="Google Shape;166;p11"/>
          <p:cNvSpPr txBox="1"/>
          <p:nvPr/>
        </p:nvSpPr>
        <p:spPr>
          <a:xfrm>
            <a:off x="609600" y="5242560"/>
            <a:ext cx="9822815"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Тепер щоб перевірити, чи створено docker image, Введіть</a:t>
            </a:r>
            <a:r>
              <a:rPr b="1" lang="en-US" sz="2000">
                <a:solidFill>
                  <a:schemeClr val="dk1"/>
                </a:solidFill>
                <a:latin typeface="Arial"/>
                <a:ea typeface="Arial"/>
                <a:cs typeface="Arial"/>
                <a:sym typeface="Arial"/>
              </a:rPr>
              <a:t> docker images ls</a:t>
            </a:r>
            <a:r>
              <a:rPr lang="en-US" sz="2000">
                <a:solidFill>
                  <a:schemeClr val="dk1"/>
                </a:solidFill>
                <a:latin typeface="Arial"/>
                <a:ea typeface="Arial"/>
                <a:cs typeface="Arial"/>
                <a:sym typeface="Arial"/>
              </a:rPr>
              <a:t>, щоб побачити images, які зараз знаходяться на машині.</a:t>
            </a:r>
            <a:endParaRPr sz="2000">
              <a:solidFill>
                <a:schemeClr val="dk1"/>
              </a:solidFill>
              <a:latin typeface="Arial"/>
              <a:ea typeface="Arial"/>
              <a:cs typeface="Arial"/>
              <a:sym typeface="Arial"/>
            </a:endParaRPr>
          </a:p>
        </p:txBody>
      </p:sp>
      <p:pic>
        <p:nvPicPr>
          <p:cNvPr id="167" name="Google Shape;167;p11"/>
          <p:cNvPicPr preferRelativeResize="0"/>
          <p:nvPr/>
        </p:nvPicPr>
        <p:blipFill rotWithShape="1">
          <a:blip r:embed="rId4">
            <a:alphaModFix/>
          </a:blip>
          <a:srcRect b="0" l="0" r="0" t="0"/>
          <a:stretch/>
        </p:blipFill>
        <p:spPr>
          <a:xfrm>
            <a:off x="681990" y="6150610"/>
            <a:ext cx="6800850" cy="3359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454545"/>
                </a:solidFill>
              </a:rPr>
              <a:t>Run container</a:t>
            </a:r>
            <a:endParaRPr>
              <a:solidFill>
                <a:srgbClr val="454545"/>
              </a:solidFill>
            </a:endParaRPr>
          </a:p>
        </p:txBody>
      </p:sp>
      <p:pic>
        <p:nvPicPr>
          <p:cNvPr id="173" name="Google Shape;173;p12"/>
          <p:cNvPicPr preferRelativeResize="0"/>
          <p:nvPr>
            <p:ph idx="1" type="body"/>
          </p:nvPr>
        </p:nvPicPr>
        <p:blipFill rotWithShape="1">
          <a:blip r:embed="rId3">
            <a:alphaModFix/>
          </a:blip>
          <a:srcRect b="0" l="0" r="0" t="0"/>
          <a:stretch/>
        </p:blipFill>
        <p:spPr>
          <a:xfrm>
            <a:off x="403860" y="1050290"/>
            <a:ext cx="8261350" cy="638175"/>
          </a:xfrm>
          <a:prstGeom prst="rect">
            <a:avLst/>
          </a:prstGeom>
          <a:noFill/>
          <a:ln>
            <a:noFill/>
          </a:ln>
        </p:spPr>
      </p:pic>
      <p:sp>
        <p:nvSpPr>
          <p:cNvPr id="174" name="Google Shape;174;p12"/>
          <p:cNvSpPr txBox="1"/>
          <p:nvPr/>
        </p:nvSpPr>
        <p:spPr>
          <a:xfrm>
            <a:off x="403860" y="1877695"/>
            <a:ext cx="8261350" cy="42767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docker run</a:t>
            </a:r>
            <a:r>
              <a:rPr lang="en-US" sz="1600">
                <a:solidFill>
                  <a:schemeClr val="dk1"/>
                </a:solidFill>
                <a:latin typeface="Arial"/>
                <a:ea typeface="Arial"/>
                <a:cs typeface="Arial"/>
                <a:sym typeface="Arial"/>
              </a:rPr>
              <a:t> — це команда для запуску контейнера з зображення.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-d -it</a:t>
            </a:r>
            <a:r>
              <a:rPr lang="en-US" sz="1600">
                <a:solidFill>
                  <a:schemeClr val="dk1"/>
                </a:solidFill>
                <a:latin typeface="Arial"/>
                <a:ea typeface="Arial"/>
                <a:cs typeface="Arial"/>
                <a:sym typeface="Arial"/>
              </a:rPr>
              <a:t> - це команда для виконання завдань у фоновому режимі та інтерактивного терміналу (дає нам можливість взаємодіяти з контейнером). Якщо пропустити </a:t>
            </a:r>
            <a:r>
              <a:rPr b="1" lang="en-US" sz="1600">
                <a:solidFill>
                  <a:schemeClr val="dk1"/>
                </a:solidFill>
                <a:latin typeface="Arial"/>
                <a:ea typeface="Arial"/>
                <a:cs typeface="Arial"/>
                <a:sym typeface="Arial"/>
              </a:rPr>
              <a:t>-d</a:t>
            </a:r>
            <a:r>
              <a:rPr lang="en-US" sz="1600">
                <a:solidFill>
                  <a:schemeClr val="dk1"/>
                </a:solidFill>
                <a:latin typeface="Arial"/>
                <a:ea typeface="Arial"/>
                <a:cs typeface="Arial"/>
                <a:sym typeface="Arial"/>
              </a:rPr>
              <a:t>, то контейнер докерів не працюватиме у фоновому режимі, і буде видно вихід журналу з програми. </a:t>
            </a:r>
            <a:br>
              <a:rPr lang="en-US" sz="1600">
                <a:solidFill>
                  <a:schemeClr val="dk1"/>
                </a:solidFill>
                <a:latin typeface="Arial"/>
                <a:ea typeface="Arial"/>
                <a:cs typeface="Arial"/>
                <a:sym typeface="Arial"/>
              </a:rPr>
            </a:br>
            <a:r>
              <a:rPr b="1" lang="en-US" sz="1600">
                <a:solidFill>
                  <a:schemeClr val="dk1"/>
                </a:solidFill>
                <a:latin typeface="Arial"/>
                <a:ea typeface="Arial"/>
                <a:cs typeface="Arial"/>
                <a:sym typeface="Arial"/>
              </a:rPr>
              <a:t>-p 80:8080</a:t>
            </a:r>
            <a:r>
              <a:rPr lang="en-US" sz="1600">
                <a:solidFill>
                  <a:schemeClr val="dk1"/>
                </a:solidFill>
                <a:latin typeface="Arial"/>
                <a:ea typeface="Arial"/>
                <a:cs typeface="Arial"/>
                <a:sym typeface="Arial"/>
              </a:rPr>
              <a:t> відображає порт 80 нашої машини на порт 8080 контейнера. У dockerfile вказано </a:t>
            </a:r>
            <a:r>
              <a:rPr b="1" lang="en-US" sz="1600">
                <a:solidFill>
                  <a:schemeClr val="dk1"/>
                </a:solidFill>
                <a:latin typeface="Arial"/>
                <a:ea typeface="Arial"/>
                <a:cs typeface="Arial"/>
                <a:sym typeface="Arial"/>
              </a:rPr>
              <a:t>EXPOSE 8080</a:t>
            </a:r>
            <a:r>
              <a:rPr lang="en-US" sz="1600">
                <a:solidFill>
                  <a:schemeClr val="dk1"/>
                </a:solidFill>
                <a:latin typeface="Arial"/>
                <a:ea typeface="Arial"/>
                <a:cs typeface="Arial"/>
                <a:sym typeface="Arial"/>
              </a:rPr>
              <a:t>. Тож тепер ми приймаємо вхідні з’єднання на порт 80 машини (порт 80 є стандартним для http) і перенаправляємо їх на порт 8080 контейнера. Якщо програма не є веб-сторінкою, ви можете виключити це відображення портів.</a:t>
            </a:r>
            <a:br>
              <a:rPr lang="en-US" sz="1600">
                <a:solidFill>
                  <a:schemeClr val="dk1"/>
                </a:solidFill>
                <a:latin typeface="Arial"/>
                <a:ea typeface="Arial"/>
                <a:cs typeface="Arial"/>
                <a:sym typeface="Arial"/>
              </a:rPr>
            </a:br>
            <a:r>
              <a:rPr b="1" lang="en-US" sz="1600">
                <a:solidFill>
                  <a:schemeClr val="dk1"/>
                </a:solidFill>
                <a:latin typeface="Arial"/>
                <a:ea typeface="Arial"/>
                <a:cs typeface="Arial"/>
                <a:sym typeface="Arial"/>
              </a:rPr>
              <a:t>--name=kz</a:t>
            </a:r>
            <a:r>
              <a:rPr lang="en-US" sz="1600">
                <a:solidFill>
                  <a:schemeClr val="dk1"/>
                </a:solidFill>
                <a:latin typeface="Arial"/>
                <a:ea typeface="Arial"/>
                <a:cs typeface="Arial"/>
                <a:sym typeface="Arial"/>
              </a:rPr>
              <a:t> дає нашому контейнеру назву kz.</a:t>
            </a:r>
            <a:br>
              <a:rPr lang="en-US" sz="1600">
                <a:solidFill>
                  <a:schemeClr val="dk1"/>
                </a:solidFill>
                <a:latin typeface="Arial"/>
                <a:ea typeface="Arial"/>
                <a:cs typeface="Arial"/>
                <a:sym typeface="Arial"/>
              </a:rPr>
            </a:br>
            <a:r>
              <a:rPr b="1" lang="en-US" sz="1600">
                <a:solidFill>
                  <a:schemeClr val="dk1"/>
                </a:solidFill>
                <a:latin typeface="Arial"/>
                <a:ea typeface="Arial"/>
                <a:cs typeface="Arial"/>
                <a:sym typeface="Arial"/>
              </a:rPr>
              <a:t>kangzeroo npm run ec2</a:t>
            </a:r>
            <a:r>
              <a:rPr lang="en-US" sz="1600">
                <a:solidFill>
                  <a:schemeClr val="dk1"/>
                </a:solidFill>
                <a:latin typeface="Arial"/>
                <a:ea typeface="Arial"/>
                <a:cs typeface="Arial"/>
                <a:sym typeface="Arial"/>
              </a:rPr>
              <a:t> відноситься до образу під назвою kangzeroo, а </a:t>
            </a:r>
            <a:br>
              <a:rPr lang="en-US" sz="1600">
                <a:solidFill>
                  <a:schemeClr val="dk1"/>
                </a:solidFill>
                <a:latin typeface="Arial"/>
                <a:ea typeface="Arial"/>
                <a:cs typeface="Arial"/>
                <a:sym typeface="Arial"/>
              </a:rPr>
            </a:br>
            <a:r>
              <a:rPr b="1" lang="en-US" sz="1600">
                <a:solidFill>
                  <a:schemeClr val="dk1"/>
                </a:solidFill>
                <a:latin typeface="Arial"/>
                <a:ea typeface="Arial"/>
                <a:cs typeface="Arial"/>
                <a:sym typeface="Arial"/>
              </a:rPr>
              <a:t>npm run ec2</a:t>
            </a:r>
            <a:r>
              <a:rPr lang="en-US" sz="1600">
                <a:solidFill>
                  <a:schemeClr val="dk1"/>
                </a:solidFill>
                <a:latin typeface="Arial"/>
                <a:ea typeface="Arial"/>
                <a:cs typeface="Arial"/>
                <a:sym typeface="Arial"/>
              </a:rPr>
              <a:t> — це команда, специфічна для цієї шаблонної програми (для запуску програми). Остання частина </a:t>
            </a:r>
            <a:br>
              <a:rPr lang="en-US" sz="1600">
                <a:solidFill>
                  <a:schemeClr val="dk1"/>
                </a:solidFill>
                <a:latin typeface="Arial"/>
                <a:ea typeface="Arial"/>
                <a:cs typeface="Arial"/>
                <a:sym typeface="Arial"/>
              </a:rPr>
            </a:br>
            <a:r>
              <a:rPr b="1" lang="en-US" sz="1600">
                <a:solidFill>
                  <a:schemeClr val="dk1"/>
                </a:solidFill>
                <a:latin typeface="Arial"/>
                <a:ea typeface="Arial"/>
                <a:cs typeface="Arial"/>
                <a:sym typeface="Arial"/>
              </a:rPr>
              <a:t>-- --host=0.0.0.0</a:t>
            </a:r>
            <a:r>
              <a:rPr lang="en-US" sz="1600">
                <a:solidFill>
                  <a:schemeClr val="dk1"/>
                </a:solidFill>
                <a:latin typeface="Arial"/>
                <a:ea typeface="Arial"/>
                <a:cs typeface="Arial"/>
                <a:sym typeface="Arial"/>
              </a:rPr>
              <a:t> встановлює шаблон для роботи на </a:t>
            </a:r>
            <a:r>
              <a:rPr b="1" lang="en-US" sz="1600">
                <a:solidFill>
                  <a:schemeClr val="dk1"/>
                </a:solidFill>
                <a:latin typeface="Arial"/>
                <a:ea typeface="Arial"/>
                <a:cs typeface="Arial"/>
                <a:sym typeface="Arial"/>
              </a:rPr>
              <a:t>0.0.0.0</a:t>
            </a:r>
            <a:r>
              <a:rPr lang="en-US" sz="1600">
                <a:solidFill>
                  <a:schemeClr val="dk1"/>
                </a:solidFill>
                <a:latin typeface="Arial"/>
                <a:ea typeface="Arial"/>
                <a:cs typeface="Arial"/>
                <a:sym typeface="Arial"/>
              </a:rPr>
              <a:t> замість </a:t>
            </a:r>
            <a:r>
              <a:rPr b="1" lang="en-US" sz="1600">
                <a:solidFill>
                  <a:schemeClr val="dk1"/>
                </a:solidFill>
                <a:latin typeface="Arial"/>
                <a:ea typeface="Arial"/>
                <a:cs typeface="Arial"/>
                <a:sym typeface="Arial"/>
              </a:rPr>
              <a:t>localhost </a:t>
            </a:r>
            <a:r>
              <a:rPr lang="en-US" sz="1600">
                <a:solidFill>
                  <a:schemeClr val="dk1"/>
                </a:solidFill>
                <a:latin typeface="Arial"/>
                <a:ea typeface="Arial"/>
                <a:cs typeface="Arial"/>
                <a:sym typeface="Arial"/>
              </a:rPr>
              <a:t>(це також характерно для шаблону). </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Якщо запускати серверну програму Python, це виглядало б так: </a:t>
            </a:r>
            <a:r>
              <a:rPr b="1" lang="en-US" sz="1600">
                <a:solidFill>
                  <a:schemeClr val="dk1"/>
                </a:solidFill>
                <a:latin typeface="Arial"/>
                <a:ea typeface="Arial"/>
                <a:cs typeface="Arial"/>
                <a:sym typeface="Arial"/>
              </a:rPr>
              <a:t>docker run -d -it --name=kz kangzeroo python app.py </a:t>
            </a:r>
            <a:endParaRPr sz="16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13"/>
          <p:cNvPicPr preferRelativeResize="0"/>
          <p:nvPr>
            <p:ph idx="1" type="body"/>
          </p:nvPr>
        </p:nvPicPr>
        <p:blipFill rotWithShape="1">
          <a:blip r:embed="rId3">
            <a:alphaModFix/>
          </a:blip>
          <a:srcRect b="0" l="0" r="-6459" t="0"/>
          <a:stretch/>
        </p:blipFill>
        <p:spPr>
          <a:xfrm>
            <a:off x="285115" y="842010"/>
            <a:ext cx="12492990" cy="47186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454545"/>
                </a:solidFill>
              </a:rPr>
              <a:t>Kubernetes</a:t>
            </a:r>
            <a:endParaRPr>
              <a:solidFill>
                <a:srgbClr val="454545"/>
              </a:solidFill>
            </a:endParaRPr>
          </a:p>
        </p:txBody>
      </p:sp>
      <p:sp>
        <p:nvSpPr>
          <p:cNvPr id="185" name="Google Shape;185;p14"/>
          <p:cNvSpPr txBox="1"/>
          <p:nvPr>
            <p:ph idx="1" type="body"/>
          </p:nvPr>
        </p:nvSpPr>
        <p:spPr>
          <a:xfrm>
            <a:off x="609600" y="1174750"/>
            <a:ext cx="538480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b="1" lang="en-US" sz="2000"/>
              <a:t>Docker </a:t>
            </a:r>
            <a:r>
              <a:rPr lang="en-US" sz="2000"/>
              <a:t>— це середовище виконання контейнерів</a:t>
            </a:r>
            <a:br>
              <a:rPr lang="en-US" sz="2000"/>
            </a:br>
            <a:r>
              <a:rPr b="1" lang="en-US" sz="2000"/>
              <a:t>Kubernetes </a:t>
            </a:r>
            <a:r>
              <a:rPr lang="en-US" sz="2000"/>
              <a:t>— це платформа для запуску та керування контейнерами з багатьох середовищ виконання контейнерів. Kubernetes підтримує численні середовища виконання контейнерів, включаючи Docker, container, CRI-O та будь-яку реалізацію Kubernetes CRI (Container Runtime Interface). Гарною метафорою є Kubernetes як «операційна система», а контейнери Docker — це «додатки», які ви встановлюєте в «операційну систему».</a:t>
            </a:r>
            <a:endParaRPr sz="2000"/>
          </a:p>
        </p:txBody>
      </p:sp>
      <p:pic>
        <p:nvPicPr>
          <p:cNvPr id="186" name="Google Shape;186;p14"/>
          <p:cNvPicPr preferRelativeResize="0"/>
          <p:nvPr/>
        </p:nvPicPr>
        <p:blipFill rotWithShape="1">
          <a:blip r:embed="rId3">
            <a:alphaModFix/>
          </a:blip>
          <a:srcRect b="0" l="0" r="0" t="0"/>
          <a:stretch/>
        </p:blipFill>
        <p:spPr>
          <a:xfrm>
            <a:off x="6096000" y="3429000"/>
            <a:ext cx="0" cy="0"/>
          </a:xfrm>
          <a:prstGeom prst="rect">
            <a:avLst/>
          </a:prstGeom>
          <a:noFill/>
          <a:ln>
            <a:noFill/>
          </a:ln>
        </p:spPr>
      </p:pic>
      <p:pic>
        <p:nvPicPr>
          <p:cNvPr id="187" name="Google Shape;187;p14"/>
          <p:cNvPicPr preferRelativeResize="0"/>
          <p:nvPr>
            <p:ph idx="2" type="body"/>
          </p:nvPr>
        </p:nvPicPr>
        <p:blipFill rotWithShape="1">
          <a:blip r:embed="rId3">
            <a:alphaModFix/>
          </a:blip>
          <a:srcRect b="0" l="0" r="0" t="0"/>
          <a:stretch/>
        </p:blipFill>
        <p:spPr>
          <a:xfrm>
            <a:off x="6450965" y="1212215"/>
            <a:ext cx="4876800" cy="4876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15"/>
          <p:cNvPicPr preferRelativeResize="0"/>
          <p:nvPr>
            <p:ph idx="1" type="body"/>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id="198" name="Google Shape;198;p16"/>
          <p:cNvPicPr preferRelativeResize="0"/>
          <p:nvPr>
            <p:ph idx="1" type="body"/>
          </p:nvPr>
        </p:nvPicPr>
        <p:blipFill rotWithShape="1">
          <a:blip r:embed="rId3">
            <a:alphaModFix/>
          </a:blip>
          <a:srcRect b="0" l="0" r="0" t="0"/>
          <a:stretch/>
        </p:blipFill>
        <p:spPr>
          <a:xfrm>
            <a:off x="0" y="0"/>
            <a:ext cx="12192000" cy="68573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454545"/>
                </a:solidFill>
              </a:rPr>
              <a:t>AWS EKS</a:t>
            </a:r>
            <a:endParaRPr>
              <a:solidFill>
                <a:srgbClr val="454545"/>
              </a:solidFill>
            </a:endParaRPr>
          </a:p>
        </p:txBody>
      </p:sp>
      <p:sp>
        <p:nvSpPr>
          <p:cNvPr id="204" name="Google Shape;204;p17"/>
          <p:cNvSpPr txBox="1"/>
          <p:nvPr>
            <p:ph idx="1" type="body"/>
          </p:nvPr>
        </p:nvSpPr>
        <p:spPr>
          <a:xfrm>
            <a:off x="485140" y="1595755"/>
            <a:ext cx="10972800" cy="450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lang="en-US" sz="1800"/>
              <a:t>Amazon EKS – керований сервіс Kubernetes для запуску Kubernetes у хмарі AWS та локальних центрах обробки даних. Amazon EKS автоматично керує доступністю та масштабованістю вузлів площини управління Kubernetes, що відповідають за планування контейнерів, керування доступністю додатків, зберігання даних кластера та виконання інших важливих завдань у хмарі. </a:t>
            </a:r>
            <a:br>
              <a:rPr lang="en-US" sz="1800"/>
            </a:br>
            <a:r>
              <a:rPr lang="en-US" sz="1800"/>
              <a:t>Amazon EKS дозволяє використовувати переваги інфраструктури AWS:</a:t>
            </a:r>
            <a:endParaRPr sz="1800"/>
          </a:p>
          <a:p>
            <a:pPr indent="0" lvl="0" marL="0" rtl="0" algn="l">
              <a:spcBef>
                <a:spcPts val="360"/>
              </a:spcBef>
              <a:spcAft>
                <a:spcPts val="0"/>
              </a:spcAft>
              <a:buClr>
                <a:schemeClr val="dk1"/>
              </a:buClr>
              <a:buSzPts val="1800"/>
              <a:buFont typeface="Arial"/>
              <a:buNone/>
            </a:pPr>
            <a:r>
              <a:t/>
            </a:r>
            <a:endParaRPr sz="1800"/>
          </a:p>
          <a:p>
            <a:pPr indent="-342900" lvl="0" marL="342900" rtl="0" algn="l">
              <a:spcBef>
                <a:spcPts val="360"/>
              </a:spcBef>
              <a:spcAft>
                <a:spcPts val="0"/>
              </a:spcAft>
              <a:buClr>
                <a:schemeClr val="dk1"/>
              </a:buClr>
              <a:buSzPts val="1800"/>
              <a:buFont typeface="Arial"/>
              <a:buChar char="•"/>
            </a:pPr>
            <a:r>
              <a:rPr lang="en-US" sz="1800"/>
              <a:t>продуктивність</a:t>
            </a:r>
            <a:endParaRPr sz="1800"/>
          </a:p>
          <a:p>
            <a:pPr indent="-342900" lvl="0" marL="342900" rtl="0" algn="l">
              <a:spcBef>
                <a:spcPts val="360"/>
              </a:spcBef>
              <a:spcAft>
                <a:spcPts val="0"/>
              </a:spcAft>
              <a:buClr>
                <a:schemeClr val="dk1"/>
              </a:buClr>
              <a:buSzPts val="1800"/>
              <a:buFont typeface="Arial"/>
              <a:buChar char="•"/>
            </a:pPr>
            <a:r>
              <a:rPr lang="en-US" sz="1800"/>
              <a:t>масштабованість</a:t>
            </a:r>
            <a:endParaRPr sz="1800"/>
          </a:p>
          <a:p>
            <a:pPr indent="-342900" lvl="0" marL="342900" rtl="0" algn="l">
              <a:spcBef>
                <a:spcPts val="360"/>
              </a:spcBef>
              <a:spcAft>
                <a:spcPts val="0"/>
              </a:spcAft>
              <a:buClr>
                <a:schemeClr val="dk1"/>
              </a:buClr>
              <a:buSzPts val="1800"/>
              <a:buFont typeface="Arial"/>
              <a:buChar char="•"/>
            </a:pPr>
            <a:r>
              <a:rPr lang="en-US" sz="1800"/>
              <a:t>надійність</a:t>
            </a:r>
            <a:endParaRPr sz="1800"/>
          </a:p>
          <a:p>
            <a:pPr indent="-342900" lvl="0" marL="342900" rtl="0" algn="l">
              <a:spcBef>
                <a:spcPts val="360"/>
              </a:spcBef>
              <a:spcAft>
                <a:spcPts val="0"/>
              </a:spcAft>
              <a:buClr>
                <a:schemeClr val="dk1"/>
              </a:buClr>
              <a:buSzPts val="1800"/>
              <a:buFont typeface="Arial"/>
              <a:buChar char="•"/>
            </a:pPr>
            <a:r>
              <a:rPr lang="en-US" sz="1800"/>
              <a:t>доступність</a:t>
            </a:r>
            <a:endParaRPr sz="1800"/>
          </a:p>
          <a:p>
            <a:pPr indent="-342900" lvl="0" marL="342900" rtl="0" algn="l">
              <a:spcBef>
                <a:spcPts val="360"/>
              </a:spcBef>
              <a:spcAft>
                <a:spcPts val="0"/>
              </a:spcAft>
              <a:buClr>
                <a:schemeClr val="dk1"/>
              </a:buClr>
              <a:buSzPts val="1800"/>
              <a:buFont typeface="Arial"/>
              <a:buChar char="•"/>
            </a:pPr>
            <a:r>
              <a:rPr lang="en-US" sz="1800"/>
              <a:t>інтеграцію з сервісами AWS для мережі та безпеки </a:t>
            </a:r>
            <a:endParaRPr sz="1800"/>
          </a:p>
          <a:p>
            <a:pPr indent="0" lvl="0" marL="0" rtl="0" algn="l">
              <a:spcBef>
                <a:spcPts val="360"/>
              </a:spcBef>
              <a:spcAft>
                <a:spcPts val="0"/>
              </a:spcAft>
              <a:buClr>
                <a:schemeClr val="dk1"/>
              </a:buClr>
              <a:buSzPts val="1800"/>
              <a:buFont typeface="Arial"/>
              <a:buNone/>
            </a:pPr>
            <a:br>
              <a:rPr lang="en-US" sz="1800"/>
            </a:br>
            <a:r>
              <a:rPr lang="en-US" sz="1800"/>
              <a:t>У локальному середовищі сервіс EKS надає стабільне та повністю підтримуване рішення для Kubernetes із вбудованим інструментарієм та простим розгортанням віртуальних машин та серверів без операційної системи.</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18"/>
          <p:cNvPicPr preferRelativeResize="0"/>
          <p:nvPr>
            <p:ph idx="1" type="body"/>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nvSpPr>
        <p:spPr>
          <a:xfrm>
            <a:off x="268605" y="1145540"/>
            <a:ext cx="9656445" cy="501586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Multi-AZ — висока доступність Kubernetes control plane, який є власне hosted, тобто. розміщений на потужностях AWS і обслуговується автоматично: вузли самі заміщуються у разі падінь, а також автоматично патчаться/оновлюються. Доступність досягається завдяки розподіленості control plane за трьома Availability Zones в AWS.</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Використання Heptio Authenticator для аутентифікації, що забезпечує інтеграцію з AWS Identity and Access Management (тобто можна використовувати ролі з IAM).</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Підтримує різні способи балансування навантаження для маршрутизації трафіку: AWS Network Load Balancer, AWS Application Load Balancer, Elastic Load Balancer.</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Використання томів Amazon Elastic Block Store (EBS) для зберігання даних у Kubernetes (PersistentVolumes).</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Можливість використання DNS-записів із Route 53 для сервісів, розміщених у кластерах Kubernetes.</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Підтримка автомасштабування – AWS Auto Scaling.</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Плагін до CNI для використання мережевих інтерфейсів Elastic Network Interfaces у кластерах.</a:t>
            </a:r>
            <a:endParaRPr sz="1600">
              <a:solidFill>
                <a:schemeClr val="dk1"/>
              </a:solidFill>
              <a:latin typeface="Arial"/>
              <a:ea typeface="Arial"/>
              <a:cs typeface="Arial"/>
              <a:sym typeface="Arial"/>
            </a:endParaRPr>
          </a:p>
        </p:txBody>
      </p:sp>
      <p:sp>
        <p:nvSpPr>
          <p:cNvPr id="215" name="Google Shape;215;p19"/>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454545"/>
                </a:solidFill>
              </a:rPr>
              <a:t>AWS EKS</a:t>
            </a:r>
            <a:endParaRPr>
              <a:solidFill>
                <a:srgbClr val="45454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454545"/>
                </a:solidFill>
              </a:rPr>
              <a:t>Docker</a:t>
            </a:r>
            <a:endParaRPr>
              <a:solidFill>
                <a:srgbClr val="454545"/>
              </a:solidFill>
            </a:endParaRPr>
          </a:p>
        </p:txBody>
      </p:sp>
      <p:sp>
        <p:nvSpPr>
          <p:cNvPr id="107" name="Google Shape;107;p2"/>
          <p:cNvSpPr txBox="1"/>
          <p:nvPr>
            <p:ph idx="1" type="body"/>
          </p:nvPr>
        </p:nvSpPr>
        <p:spPr>
          <a:xfrm>
            <a:off x="609600" y="1174750"/>
            <a:ext cx="538480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US" sz="2400"/>
              <a:t>Docker — це платформа з відкритим кодом, яка дозволяє розробникам створювати, розгортати, запускати, оновлювати та керувати контейнерами — стандартизованими виконуваними компонентами, які поєднують вихідний код програми з бібліотеками операційної системи (ОС) і залежностями, необхідними для запуску цього коду в будь-якому середовищі.</a:t>
            </a:r>
            <a:endParaRPr sz="2400"/>
          </a:p>
        </p:txBody>
      </p:sp>
      <p:pic>
        <p:nvPicPr>
          <p:cNvPr id="108" name="Google Shape;108;p2"/>
          <p:cNvPicPr preferRelativeResize="0"/>
          <p:nvPr/>
        </p:nvPicPr>
        <p:blipFill rotWithShape="1">
          <a:blip r:embed="rId3">
            <a:alphaModFix/>
          </a:blip>
          <a:srcRect b="0" l="0" r="0" t="0"/>
          <a:stretch/>
        </p:blipFill>
        <p:spPr>
          <a:xfrm>
            <a:off x="6096000" y="3429000"/>
            <a:ext cx="0" cy="0"/>
          </a:xfrm>
          <a:prstGeom prst="rect">
            <a:avLst/>
          </a:prstGeom>
          <a:noFill/>
          <a:ln>
            <a:noFill/>
          </a:ln>
        </p:spPr>
      </p:pic>
      <p:pic>
        <p:nvPicPr>
          <p:cNvPr id="109" name="Google Shape;109;p2"/>
          <p:cNvPicPr preferRelativeResize="0"/>
          <p:nvPr>
            <p:ph idx="2" type="body"/>
          </p:nvPr>
        </p:nvPicPr>
        <p:blipFill rotWithShape="1">
          <a:blip r:embed="rId3">
            <a:alphaModFix/>
          </a:blip>
          <a:srcRect b="0" l="0" r="0" t="0"/>
          <a:stretch/>
        </p:blipFill>
        <p:spPr>
          <a:xfrm>
            <a:off x="6197600" y="1424305"/>
            <a:ext cx="5384800" cy="44532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3"/>
          <p:cNvPicPr preferRelativeResize="0"/>
          <p:nvPr>
            <p:ph idx="1" type="body"/>
          </p:nvPr>
        </p:nvPicPr>
        <p:blipFill rotWithShape="1">
          <a:blip r:embed="rId3">
            <a:alphaModFix/>
          </a:blip>
          <a:srcRect b="0" l="0" r="0" t="0"/>
          <a:stretch/>
        </p:blipFill>
        <p:spPr>
          <a:xfrm>
            <a:off x="504825" y="1621790"/>
            <a:ext cx="10972800" cy="4953000"/>
          </a:xfrm>
          <a:prstGeom prst="rect">
            <a:avLst/>
          </a:prstGeom>
          <a:noFill/>
          <a:ln>
            <a:noFill/>
          </a:ln>
        </p:spPr>
      </p:pic>
      <p:sp>
        <p:nvSpPr>
          <p:cNvPr id="115" name="Google Shape;115;p3"/>
          <p:cNvSpPr txBox="1"/>
          <p:nvPr/>
        </p:nvSpPr>
        <p:spPr>
          <a:xfrm>
            <a:off x="694690" y="257810"/>
            <a:ext cx="9475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454545"/>
                </a:solidFill>
                <a:latin typeface="Arial"/>
                <a:ea typeface="Arial"/>
                <a:cs typeface="Arial"/>
                <a:sym typeface="Arial"/>
              </a:rPr>
              <a:t>Сomparison of docker containers and virtual machines</a:t>
            </a:r>
            <a:endParaRPr b="0" i="0" sz="2800" u="none" cap="none" strike="noStrike">
              <a:solidFill>
                <a:srgbClr val="454545"/>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solidFill>
                  <a:srgbClr val="454545"/>
                </a:solidFill>
              </a:rPr>
              <a:t>How containers work, and why they're so popular</a:t>
            </a:r>
            <a:endParaRPr sz="3200">
              <a:solidFill>
                <a:srgbClr val="454545"/>
              </a:solidFill>
            </a:endParaRPr>
          </a:p>
        </p:txBody>
      </p:sp>
      <p:sp>
        <p:nvSpPr>
          <p:cNvPr id="121" name="Google Shape;121;p4"/>
          <p:cNvSpPr txBox="1"/>
          <p:nvPr/>
        </p:nvSpPr>
        <p:spPr>
          <a:xfrm>
            <a:off x="610235" y="1518285"/>
            <a:ext cx="5537835" cy="47078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Контейнери стають можливими шляхом процесу ізоляції та віртуалізації, вбудованих у ядро Linux. Ці можливості - наприклад, як контрольні групи (Cgroups) для виділення ресурсів між процесами та простори імен для обмеження доступу до процесів або видимості в інші ресурси або області системи, що можна використовувати декілька компонентів додатків для обміну ресурсами одного екземпляра операційної системи приблизно так само, як гіпервізор дозволяє декільком віртуальними машинами (VM) ділитися процесором, пам'яттю та іншими ресурсами одного апаратного сервера.</a:t>
            </a:r>
            <a:endParaRPr sz="2000">
              <a:solidFill>
                <a:schemeClr val="dk1"/>
              </a:solidFill>
              <a:latin typeface="Arial"/>
              <a:ea typeface="Arial"/>
              <a:cs typeface="Arial"/>
              <a:sym typeface="Arial"/>
            </a:endParaRPr>
          </a:p>
        </p:txBody>
      </p:sp>
      <p:pic>
        <p:nvPicPr>
          <p:cNvPr id="122" name="Google Shape;122;p4"/>
          <p:cNvPicPr preferRelativeResize="0"/>
          <p:nvPr>
            <p:ph idx="1" type="body"/>
          </p:nvPr>
        </p:nvPicPr>
        <p:blipFill rotWithShape="1">
          <a:blip r:embed="rId3">
            <a:alphaModFix/>
          </a:blip>
          <a:srcRect b="0" l="0" r="0" t="0"/>
          <a:stretch/>
        </p:blipFill>
        <p:spPr>
          <a:xfrm>
            <a:off x="6675755" y="2258060"/>
            <a:ext cx="4465320" cy="32283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idx="1" type="body"/>
          </p:nvPr>
        </p:nvSpPr>
        <p:spPr>
          <a:xfrm>
            <a:off x="436880" y="1548765"/>
            <a:ext cx="1097280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Font typeface="Arial"/>
              <a:buNone/>
            </a:pPr>
            <a:r>
              <a:rPr lang="en-US" sz="1600"/>
              <a:t>Як результат, технологія контейнерів пропонує всю функціональність та переваги ВМ-включаючи ізоляцію застосування, економічно ефективну масштабованість та важливі додаткові переваги:</a:t>
            </a:r>
            <a:endParaRPr sz="1600"/>
          </a:p>
          <a:p>
            <a:pPr indent="0" lvl="0" marL="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Char char="•"/>
            </a:pPr>
            <a:r>
              <a:rPr lang="en-US" sz="1600"/>
              <a:t>Більш легка вага: на відміну від ВМ, контейнери не несуть корисного навантаження цілого екземпляра ОС та гіпервізора. Вони включають лише процеси та залежності ОС, необхідні для виконання коду. Розміри контейнерів вимірюються в мегабайтах (проти гігабайт для деяких віртуальних ВМ), краще використовувати апаратну ємність та мають швидший час запуску.</a:t>
            </a:r>
            <a:endParaRPr sz="1600"/>
          </a:p>
          <a:p>
            <a:pPr indent="0" lvl="0" marL="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Char char="•"/>
            </a:pPr>
            <a:r>
              <a:rPr lang="en-US" sz="1600"/>
              <a:t>Покращена продуктивність розробників: контейнерні програми можна записати один раз і працювати в будь -якому місці. І порівняно з ВМ, контейнери швидші та простіші у розгортанні, забезпеченні та перезапуску. Це робить їх ідеальними для використання для постійної інтеграції та безперервної доставки (CI/CD) pipelines та краще підходить для команд розробників, які застосовують Agile і DevOps практики.</a:t>
            </a:r>
            <a:endParaRPr sz="1600"/>
          </a:p>
          <a:p>
            <a:pPr indent="0" lvl="0" marL="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Char char="•"/>
            </a:pPr>
            <a:r>
              <a:rPr lang="en-US" sz="1600"/>
              <a:t>Більша ефективність ресурсів: За допомогою контейнерів розробники можуть запускати в кілька разів більше примірників програми на тому ж обладнанні, ніж використовуючи VM. Це може зменшити хмарні витрати.</a:t>
            </a:r>
            <a:endParaRPr sz="1600"/>
          </a:p>
        </p:txBody>
      </p:sp>
      <p:sp>
        <p:nvSpPr>
          <p:cNvPr id="128" name="Google Shape;128;p5"/>
          <p:cNvSpPr txBox="1"/>
          <p:nvPr>
            <p:ph type="title"/>
          </p:nvPr>
        </p:nvSpPr>
        <p:spPr>
          <a:xfrm>
            <a:off x="609600" y="200025"/>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solidFill>
                  <a:srgbClr val="454545"/>
                </a:solidFill>
              </a:rPr>
              <a:t>How containers work, and why they're so popular</a:t>
            </a:r>
            <a:endParaRPr sz="3200">
              <a:solidFill>
                <a:srgbClr val="45454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pic>
        <p:nvPicPr>
          <p:cNvPr id="133" name="Google Shape;133;p6"/>
          <p:cNvPicPr preferRelativeResize="0"/>
          <p:nvPr>
            <p:ph idx="1" type="body"/>
          </p:nvPr>
        </p:nvPicPr>
        <p:blipFill rotWithShape="1">
          <a:blip r:embed="rId3">
            <a:alphaModFix/>
          </a:blip>
          <a:srcRect b="4803" l="-87" r="86" t="192"/>
          <a:stretch/>
        </p:blipFill>
        <p:spPr>
          <a:xfrm>
            <a:off x="609600" y="1752600"/>
            <a:ext cx="10972800" cy="46964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454545"/>
                </a:solidFill>
              </a:rPr>
              <a:t>Why docker</a:t>
            </a:r>
            <a:endParaRPr>
              <a:solidFill>
                <a:srgbClr val="454545"/>
              </a:solidFill>
            </a:endParaRPr>
          </a:p>
        </p:txBody>
      </p:sp>
      <p:sp>
        <p:nvSpPr>
          <p:cNvPr id="139" name="Google Shape;139;p7"/>
          <p:cNvSpPr txBox="1"/>
          <p:nvPr>
            <p:ph idx="1" type="body"/>
          </p:nvPr>
        </p:nvSpPr>
        <p:spPr>
          <a:xfrm>
            <a:off x="609600" y="1574800"/>
            <a:ext cx="494792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lang="en-US" sz="2000"/>
              <a:t>Контейнери спрощують розробку та доставку розподілених програм. Вони стають дедалі популярнішими, оскільки організації переходять до хмарної розробки та гібридних мультихмарних середовищ. Розробники можуть створювати контейнери без Docker, працюючи безпосередньо з можливостями, вбудованими в Linux та інші операційні системи. Але Docker робить контейнеризацію швидшою, легшою та безпечнішою.</a:t>
            </a:r>
            <a:endParaRPr sz="2000"/>
          </a:p>
        </p:txBody>
      </p:sp>
      <p:pic>
        <p:nvPicPr>
          <p:cNvPr id="140" name="Google Shape;140;p7"/>
          <p:cNvPicPr preferRelativeResize="0"/>
          <p:nvPr>
            <p:ph idx="2" type="body"/>
          </p:nvPr>
        </p:nvPicPr>
        <p:blipFill rotWithShape="1">
          <a:blip r:embed="rId3">
            <a:alphaModFix/>
          </a:blip>
          <a:srcRect b="0" l="0" r="0" t="0"/>
          <a:stretch/>
        </p:blipFill>
        <p:spPr>
          <a:xfrm>
            <a:off x="5732145" y="1574800"/>
            <a:ext cx="5384800" cy="4953000"/>
          </a:xfrm>
          <a:prstGeom prst="roundRect">
            <a:avLst>
              <a:gd fmla="val 16667" name="adj"/>
            </a:avLst>
          </a:prstGeom>
          <a:noFill/>
          <a:ln cap="flat" cmpd="sng" w="12700">
            <a:solidFill>
              <a:srgbClr val="454545"/>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8"/>
          <p:cNvPicPr preferRelativeResize="0"/>
          <p:nvPr>
            <p:ph idx="1" type="body"/>
          </p:nvPr>
        </p:nvPicPr>
        <p:blipFill rotWithShape="1">
          <a:blip r:embed="rId3">
            <a:alphaModFix/>
          </a:blip>
          <a:srcRect b="0" l="0" r="0" t="0"/>
          <a:stretch/>
        </p:blipFill>
        <p:spPr>
          <a:xfrm>
            <a:off x="0" y="0"/>
            <a:ext cx="12192000" cy="6120765"/>
          </a:xfrm>
          <a:prstGeom prst="rect">
            <a:avLst/>
          </a:prstGeom>
          <a:noFill/>
          <a:ln>
            <a:noFill/>
          </a:ln>
        </p:spPr>
      </p:pic>
      <p:sp>
        <p:nvSpPr>
          <p:cNvPr id="146" name="Google Shape;146;p8"/>
          <p:cNvSpPr txBox="1"/>
          <p:nvPr/>
        </p:nvSpPr>
        <p:spPr>
          <a:xfrm>
            <a:off x="100965" y="6222365"/>
            <a:ext cx="610616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https://hub.docker.com/search?q=</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idx="1" type="body"/>
          </p:nvPr>
        </p:nvSpPr>
        <p:spPr>
          <a:xfrm>
            <a:off x="455930" y="225425"/>
            <a:ext cx="9534525"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lang="en-US" sz="1800"/>
              <a:t>Docker створює images автоматично, читаючи інструкції з DockerFile - текстовий файл, який містить усі команди, для того, щоб створити дане зображення. DockerFile дотримується певного формату та набору інструкцій, які ви можете знайти на довідці DockerFile.</a:t>
            </a:r>
            <a:endParaRPr sz="1800"/>
          </a:p>
          <a:p>
            <a:pPr indent="0" lvl="0" marL="0" rtl="0" algn="l">
              <a:spcBef>
                <a:spcPts val="360"/>
              </a:spcBef>
              <a:spcAft>
                <a:spcPts val="0"/>
              </a:spcAft>
              <a:buClr>
                <a:schemeClr val="dk1"/>
              </a:buClr>
              <a:buSzPts val="1800"/>
              <a:buFont typeface="Arial"/>
              <a:buNone/>
            </a:pPr>
            <a:r>
              <a:t/>
            </a:r>
            <a:endParaRPr sz="1800"/>
          </a:p>
          <a:p>
            <a:pPr indent="0" lvl="0" marL="0" rtl="0" algn="l">
              <a:spcBef>
                <a:spcPts val="360"/>
              </a:spcBef>
              <a:spcAft>
                <a:spcPts val="0"/>
              </a:spcAft>
              <a:buClr>
                <a:schemeClr val="dk1"/>
              </a:buClr>
              <a:buSzPts val="1800"/>
              <a:buFont typeface="Arial"/>
              <a:buNone/>
            </a:pPr>
            <a:r>
              <a:rPr lang="en-US" sz="1800"/>
              <a:t>Зображення Docker складається з шарів лише для читання, кожен з яких представляє інструкцію DockerFile. Шари складаються, і кожен з них - дельта змін з попереднього шару. Розглянемо це DockerFile:</a:t>
            </a:r>
            <a:endParaRPr sz="1800"/>
          </a:p>
        </p:txBody>
      </p:sp>
      <p:pic>
        <p:nvPicPr>
          <p:cNvPr id="152" name="Google Shape;152;p9"/>
          <p:cNvPicPr preferRelativeResize="0"/>
          <p:nvPr/>
        </p:nvPicPr>
        <p:blipFill rotWithShape="1">
          <a:blip r:embed="rId3">
            <a:alphaModFix/>
          </a:blip>
          <a:srcRect b="0" l="0" r="0" t="0"/>
          <a:stretch/>
        </p:blipFill>
        <p:spPr>
          <a:xfrm>
            <a:off x="518795" y="2800350"/>
            <a:ext cx="11154410" cy="1610995"/>
          </a:xfrm>
          <a:prstGeom prst="rect">
            <a:avLst/>
          </a:prstGeom>
          <a:noFill/>
          <a:ln>
            <a:noFill/>
          </a:ln>
        </p:spPr>
      </p:pic>
      <p:sp>
        <p:nvSpPr>
          <p:cNvPr id="153" name="Google Shape;153;p9"/>
          <p:cNvSpPr txBox="1"/>
          <p:nvPr/>
        </p:nvSpPr>
        <p:spPr>
          <a:xfrm>
            <a:off x="598805" y="4474210"/>
            <a:ext cx="11074400" cy="17532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Кожна інструкція створює один шар:</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FROM - створення шару з Ubuntu: 18.04 Зображення Докера.</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COPY - додає файли з поточного каталогу клієнта Docker.</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RUN - створює свою програму за допомогою Make.</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CMD - вказує, яку команду запускати в контейнері.</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2023-01-23T13:02:00Z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ACC4348EB60B4183B2895BD5FD05ABDB</vt:lpwstr>
  </property>
  <property fmtid="{D5CDD505-2E9C-101B-9397-08002B2CF9AE}" pid="3" name="KSOProductBuildVer">
    <vt:lpwstr>1033-11.2.0.11440</vt:lpwstr>
  </property>
</Properties>
</file>