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Old Standard TT"/>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italic.fntdata"/><Relationship Id="rId12" Type="http://schemas.openxmlformats.org/officeDocument/2006/relationships/slide" Target="slides/slide7.xml"/><Relationship Id="rId34" Type="http://schemas.openxmlformats.org/officeDocument/2006/relationships/font" Target="fonts/OldStandardTT-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c81ff68f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c81ff68f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במקום לבחור b בודד אנו בוחרים סט של B עם הסתברות דגימה 1/2k. סה"כ אנחנו מקבלים סט B מגודל קטן אם s הוא קטן יחסית.</a:t>
            </a:r>
            <a:endParaRPr/>
          </a:p>
          <a:p>
            <a:pPr indent="0" lvl="0" marL="0" rtl="1" algn="r">
              <a:spcBef>
                <a:spcPts val="0"/>
              </a:spcBef>
              <a:spcAft>
                <a:spcPts val="0"/>
              </a:spcAft>
              <a:buNone/>
            </a:pPr>
            <a:r>
              <a:rPr lang="en"/>
              <a:t>אז אם נסמן ב Ei את המאורע שקיים איבר ב B כך שהשארית של ההפרש עם p היא חלק מ M'i, אז ההסתברות מתקבלת בהתאם.</a:t>
            </a:r>
            <a:endParaRPr/>
          </a:p>
          <a:p>
            <a:pPr indent="0" lvl="0" marL="0" rtl="1" algn="r">
              <a:spcBef>
                <a:spcPts val="0"/>
              </a:spcBef>
              <a:spcAft>
                <a:spcPts val="0"/>
              </a:spcAft>
              <a:buNone/>
            </a:pPr>
            <a:r>
              <a:rPr lang="en"/>
              <a:t>בעצם ההסתברות של מאורע Ei זהה להסתברות של הבדיקה של ה offset ים של הטקסט וה pattern.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34e4178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34e4178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אנו חוזרים על כל התהליך L פעמים עם סטים חדשים ובלתי תלויים B</a:t>
            </a:r>
            <a:endParaRPr/>
          </a:p>
          <a:p>
            <a:pPr indent="0" lvl="0" marL="0" rtl="1" algn="r">
              <a:spcBef>
                <a:spcPts val="0"/>
              </a:spcBef>
              <a:spcAft>
                <a:spcPts val="0"/>
              </a:spcAft>
              <a:buNone/>
            </a:pPr>
            <a:r>
              <a:rPr lang="en"/>
              <a:t>לכל מיקום i מחשבים את ci שזה בעצם מספר הפעמים במאורע Ei התרחש לאורך L ההרצות </a:t>
            </a:r>
            <a:endParaRPr/>
          </a:p>
          <a:p>
            <a:pPr indent="0" lvl="0" marL="0" rtl="1" algn="r">
              <a:spcBef>
                <a:spcPts val="0"/>
              </a:spcBef>
              <a:spcAft>
                <a:spcPts val="0"/>
              </a:spcAft>
              <a:buNone/>
            </a:pPr>
            <a:r>
              <a:rPr lang="en"/>
              <a:t>מחשבים את השיערוך ל d'i באמצעות ci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34e4178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34e4178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34e4178a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34e4178a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לאחר שהצגנו את האלגוריתם ואת אופן הפעולה שלו נשאר להראות את הסתברות השגיאה של האלגוריתם. אנו מחלקים את הערך המשוערך של d'i לשלושה טווחים אפשריים ובאמצעות גבולות צ'רנוף מוכיחים שעבור כל טווח הערך שחישבנו הוא שיערוך טוב של di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34e4178a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34e4178a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סיבוכיות הזמן מכילה פקטור מסויים של ε. מימוש האלגורתים משתמש בשני אלגוריתמים ידועים:</a:t>
            </a:r>
            <a:endParaRPr/>
          </a:p>
          <a:p>
            <a:pPr indent="-317500" lvl="0" marL="457200" rtl="1" algn="r">
              <a:spcBef>
                <a:spcPts val="0"/>
              </a:spcBef>
              <a:spcAft>
                <a:spcPts val="0"/>
              </a:spcAft>
              <a:buSzPts val="1400"/>
              <a:buAutoNum type="arabicPeriod"/>
            </a:pPr>
            <a:r>
              <a:rPr lang="en"/>
              <a:t>Fingerprint function: בהינתן מספר ראשוני q ופונקציית המרה, אם יש שתי מחרוזות שונות אז הפונקציה מחזירה תוצאות זהות בהסתברות נמוכה.</a:t>
            </a:r>
            <a:endParaRPr/>
          </a:p>
          <a:p>
            <a:pPr indent="-317500" lvl="0" marL="457200" rtl="1" algn="r">
              <a:spcBef>
                <a:spcPts val="0"/>
              </a:spcBef>
              <a:spcAft>
                <a:spcPts val="0"/>
              </a:spcAft>
              <a:buSzPts val="1400"/>
              <a:buAutoNum type="arabicPeriod"/>
            </a:pPr>
            <a:r>
              <a:rPr lang="en"/>
              <a:t>Universal hash func: בהינתן ייצוגים בינאריים של שני מספרים a,b וגם משתנה בינארי x, אז מבצעים פונקציה של XOR בין הפרמטרים למשתנה ובהנחה ש a!=b הפונקציה מחזירה את אותה התוצאה בהסתברות 0.5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34e4178a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34e4178a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בשלב הראשון נראה שניתן לפתור את בעיה 2 בזמן הריצה המבוקש. נתחיל מזה שמכיוון שאנחנו ממשים את האלגוריתם שעברנו עליו מקודם אז אנחנו כבר הוכחנו את הסתברות השגיאה המבוקשת.</a:t>
            </a:r>
            <a:endParaRPr/>
          </a:p>
          <a:p>
            <a:pPr indent="0" lvl="0" marL="0" rtl="1" algn="r">
              <a:spcBef>
                <a:spcPts val="0"/>
              </a:spcBef>
              <a:spcAft>
                <a:spcPts val="0"/>
              </a:spcAft>
              <a:buNone/>
            </a:pPr>
            <a:r>
              <a:rPr lang="en"/>
              <a:t>בנוסף אין צורך לחשב מחדש את כל המחרוזות של הטקסטים אלא רק "להוסיף" את התו האחרון ו"להוריד" את התו הראשון.</a:t>
            </a:r>
            <a:endParaRPr/>
          </a:p>
          <a:p>
            <a:pPr indent="0" lvl="0" marL="0" rtl="1" algn="r">
              <a:spcBef>
                <a:spcPts val="0"/>
              </a:spcBef>
              <a:spcAft>
                <a:spcPts val="0"/>
              </a:spcAft>
              <a:buNone/>
            </a:pPr>
            <a:r>
              <a:rPr lang="en"/>
              <a:t>כדי לתמוך בהשוואות מהירות (שורה 10 באלגוריתם) בין המחרוזות, הן לא נשמרות באופן מלא אלא באמצעות תוצר ה fingerprint function</a:t>
            </a:r>
            <a:endParaRPr/>
          </a:p>
          <a:p>
            <a:pPr indent="0" lvl="0" marL="0" rtl="1" algn="r">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34e4178a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34e4178a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1" algn="r">
              <a:spcBef>
                <a:spcPts val="0"/>
              </a:spcBef>
              <a:spcAft>
                <a:spcPts val="0"/>
              </a:spcAft>
              <a:buSzPts val="1400"/>
              <a:buAutoNum type="arabicPeriod"/>
            </a:pPr>
            <a:r>
              <a:rPr lang="en"/>
              <a:t>בסה"כ הזמן שלוקח לבחור L תת קבוצות B שונות הוא כמוצג כאשר p הוא במקסימום שווה ל m ו β הוא ה sampling rate</a:t>
            </a:r>
            <a:endParaRPr/>
          </a:p>
          <a:p>
            <a:pPr indent="-317500" lvl="0" marL="457200" rtl="1" algn="r">
              <a:spcBef>
                <a:spcPts val="0"/>
              </a:spcBef>
              <a:spcAft>
                <a:spcPts val="0"/>
              </a:spcAft>
              <a:buSzPts val="1400"/>
              <a:buAutoNum type="arabicPeriod"/>
            </a:pPr>
            <a:r>
              <a:rPr lang="en"/>
              <a:t>אורך המחרוזות של ה patterns הוא כרשום וזמן החישוב של ה fingerprints הוא אותו הדבר. לכן החישוב מבוצע zL פעמים ומקבלים זמן ריצה כרשום</a:t>
            </a:r>
            <a:endParaRPr/>
          </a:p>
          <a:p>
            <a:pPr indent="-317500" lvl="0" marL="457200" rtl="1" algn="r">
              <a:spcBef>
                <a:spcPts val="0"/>
              </a:spcBef>
              <a:spcAft>
                <a:spcPts val="0"/>
              </a:spcAft>
              <a:buSzPts val="1400"/>
              <a:buAutoNum type="arabicPeriod"/>
            </a:pPr>
            <a:r>
              <a:rPr lang="en"/>
              <a:t>באופן דומה לסעיף 2, מכיוון שהחישוב הוא של sliding window (חישוב של fingerprint בהתאם לחלון הקודם הוא בזמן קבוע) מקבלים זמן ריצה כרשום</a:t>
            </a:r>
            <a:endParaRPr/>
          </a:p>
          <a:p>
            <a:pPr indent="0" lvl="0" marL="0" rtl="1" algn="r">
              <a:spcBef>
                <a:spcPts val="0"/>
              </a:spcBef>
              <a:spcAft>
                <a:spcPts val="0"/>
              </a:spcAft>
              <a:buNone/>
            </a:pPr>
            <a:r>
              <a:rPr lang="en"/>
              <a:t>ס"הכ זמן הריצה עד כה הוא הסכום שרשמנו. ואם בוחרים את z בצורה הבאה ואחרי הצבות של הפרמטרים אז מקבלים את שני האיברים הראשונים בזמן הריצה שאנו מנסים להוכיח</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34e4178a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34e4178a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בשורה 8 אנחנו רצים על Q מיקומים ולכל מיקום עושים L השוואות ולכן סה"כ מקבלים את סיבוכיות הזמן. עדיין זו סיבוכיות זמן גדולה ממה שרצינו.</a:t>
            </a:r>
            <a:endParaRPr/>
          </a:p>
          <a:p>
            <a:pPr indent="0" lvl="0" marL="0" rtl="1" algn="r">
              <a:spcBef>
                <a:spcPts val="0"/>
              </a:spcBef>
              <a:spcAft>
                <a:spcPts val="0"/>
              </a:spcAft>
              <a:buNone/>
            </a:pPr>
            <a:r>
              <a:rPr lang="en"/>
              <a:t>באמצעות שימוש ב hash function ו bit </a:t>
            </a:r>
            <a:r>
              <a:rPr lang="en"/>
              <a:t>packing אנחנו יכולים להאיץ את הביצוע של שורות 8-10 ולקבל סה"כ את זמן הריצה שרצינו.</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34e4178a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34e4178a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כעת נראה איך ניתן להגיע לסיבוכיות זמן הריצה שרצינו.</a:t>
            </a:r>
            <a:endParaRPr/>
          </a:p>
          <a:p>
            <a:pPr indent="0" lvl="0" marL="0" rtl="1" algn="r">
              <a:spcBef>
                <a:spcPts val="0"/>
              </a:spcBef>
              <a:spcAft>
                <a:spcPts val="0"/>
              </a:spcAft>
              <a:buNone/>
            </a:pPr>
            <a:r>
              <a:rPr lang="en"/>
              <a:t>אם מריצים את האלגוריתם עבור s גדול מספיק וחוזרים clogn פעמים כדי להוריד את הסתברות השגיאה, ניתן לקבל סיבוכיות זמן ריצה כדלהלן עבור problem 2</a:t>
            </a:r>
            <a:endParaRPr/>
          </a:p>
          <a:p>
            <a:pPr indent="0" lvl="0" marL="0" rtl="1" algn="r">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34e4178a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34e4178a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מריצים במקביל logm מופעים של האלגוריתם, אחד לכל חזקה של 2 כל עוד k&lt;=m (עושים זאת על מנת להגיע לפתרון ל problem 1 ע"י פתרון ל problem 2 כפי שציינו בהתחלה)</a:t>
            </a:r>
            <a:endParaRPr/>
          </a:p>
          <a:p>
            <a:pPr indent="0" lvl="0" marL="0" rtl="1" algn="r">
              <a:spcBef>
                <a:spcPts val="0"/>
              </a:spcBef>
              <a:spcAft>
                <a:spcPts val="0"/>
              </a:spcAft>
              <a:buNone/>
            </a:pPr>
            <a:r>
              <a:rPr lang="en"/>
              <a:t>עבור כל i מריצים חיפוש בינארי על כל ההרצות המקבילות של logm מה שמוביל ל loglogm בסיבוכיות.</a:t>
            </a:r>
            <a:endParaRPr/>
          </a:p>
          <a:p>
            <a:pPr indent="0" lvl="0" marL="0" rtl="1" algn="r">
              <a:spcBef>
                <a:spcPts val="0"/>
              </a:spcBef>
              <a:spcAft>
                <a:spcPts val="0"/>
              </a:spcAft>
              <a:buNone/>
            </a:pPr>
            <a:r>
              <a:rPr lang="en"/>
              <a:t>לבסוף אנחנו מקבלים את הסיבוכיות המבוקשת לפתרון של problem 1</a:t>
            </a:r>
            <a:endParaRPr/>
          </a:p>
          <a:p>
            <a:pPr indent="0" lvl="0" marL="0" rtl="1" algn="r">
              <a:spcBef>
                <a:spcPts val="0"/>
              </a:spcBef>
              <a:spcAft>
                <a:spcPts val="0"/>
              </a:spcAft>
              <a:buNone/>
            </a:pP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c81ff68f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c81ff68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נעבור על כמה הגדרות לפני שנתחיל לדבר על המאמר והאלגוריתם המוצג.</a:t>
            </a:r>
            <a:endParaRPr/>
          </a:p>
          <a:p>
            <a:pPr indent="0" lvl="0" marL="0" rtl="1" algn="r">
              <a:spcBef>
                <a:spcPts val="0"/>
              </a:spcBef>
              <a:spcAft>
                <a:spcPts val="0"/>
              </a:spcAft>
              <a:buNone/>
            </a:pPr>
            <a:r>
              <a:rPr lang="en"/>
              <a:t>Hamming distance - זהו מספר התווים השונים בין שתי מחרוזות מאותו האורך</a:t>
            </a:r>
            <a:endParaRPr/>
          </a:p>
          <a:p>
            <a:pPr indent="0" lvl="0" marL="0" rtl="1" algn="r">
              <a:spcBef>
                <a:spcPts val="0"/>
              </a:spcBef>
              <a:spcAft>
                <a:spcPts val="0"/>
              </a:spcAft>
              <a:buNone/>
            </a:pPr>
            <a:r>
              <a:rPr lang="en"/>
              <a:t>Text-to-Pattern Hamming distances - זוהי בעיה, שבהינתן דפוס באורך m  ומחרוזת טקסט באורך n מעל א"ב באורך </a:t>
            </a:r>
            <a:r>
              <a:rPr lang="en" sz="1800">
                <a:solidFill>
                  <a:schemeClr val="dk1"/>
                </a:solidFill>
                <a:latin typeface="Old Standard TT"/>
                <a:ea typeface="Old Standard TT"/>
                <a:cs typeface="Old Standard TT"/>
                <a:sym typeface="Old Standard TT"/>
              </a:rPr>
              <a:t>σ, </a:t>
            </a:r>
            <a:r>
              <a:rPr lang="en">
                <a:solidFill>
                  <a:schemeClr val="dk1"/>
                </a:solidFill>
              </a:rPr>
              <a:t>צריך לחשב את ה Hamming distance בין הדפוס למחרוזת בכל מיקום</a:t>
            </a:r>
            <a:endParaRPr>
              <a:solidFill>
                <a:schemeClr val="dk1"/>
              </a:solidFill>
            </a:endParaRPr>
          </a:p>
          <a:p>
            <a:pPr indent="0" lvl="0" marL="0" rtl="1" algn="r">
              <a:spcBef>
                <a:spcPts val="0"/>
              </a:spcBef>
              <a:spcAft>
                <a:spcPts val="0"/>
              </a:spcAft>
              <a:buNone/>
            </a:pPr>
            <a:r>
              <a:rPr lang="en">
                <a:solidFill>
                  <a:schemeClr val="dk1"/>
                </a:solidFill>
              </a:rPr>
              <a:t>K-mismatch problem זוהי קונפיגורציה מעט שונה של הבעיה בה צריך לחשב את ה hamming distance רק עבור מיקומים בהם הערך קטן שווה מ threshold בגודל k.</a:t>
            </a:r>
            <a:r>
              <a:rPr lang="en" sz="1800">
                <a:solidFill>
                  <a:schemeClr val="dk1"/>
                </a:solidFill>
                <a:latin typeface="Old Standard TT"/>
                <a:ea typeface="Old Standard TT"/>
                <a:cs typeface="Old Standard TT"/>
                <a:sym typeface="Old Standard TT"/>
              </a:rPr>
              <a:t> </a:t>
            </a:r>
            <a:endParaRPr b="1">
              <a:latin typeface="Old Standard TT"/>
              <a:ea typeface="Old Standard TT"/>
              <a:cs typeface="Old Standard TT"/>
              <a:sym typeface="Old Standard T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34e4178a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34e4178a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כדי להגיע לזמן ריצה לינארי אנחנו משלבים שלושה אלגוריתמים שונים.</a:t>
            </a:r>
            <a:endParaRPr/>
          </a:p>
          <a:p>
            <a:pPr indent="0" lvl="0" marL="0" rtl="1" algn="r">
              <a:spcBef>
                <a:spcPts val="0"/>
              </a:spcBef>
              <a:spcAft>
                <a:spcPts val="0"/>
              </a:spcAft>
              <a:buNone/>
            </a:pPr>
            <a:r>
              <a:rPr lang="en"/>
              <a:t>אלגוריתם ראשון הוא גרסה פשוטה של האלגוריתם העיקרי שעברנו עליו מקודם, ואנחנו משתמשים בו כאשר ה m קטן.</a:t>
            </a:r>
            <a:endParaRPr/>
          </a:p>
          <a:p>
            <a:pPr indent="0" lvl="0" marL="0" rtl="1" algn="r">
              <a:spcBef>
                <a:spcPts val="0"/>
              </a:spcBef>
              <a:spcAft>
                <a:spcPts val="0"/>
              </a:spcAft>
              <a:buNone/>
            </a:pPr>
            <a:r>
              <a:rPr lang="en"/>
              <a:t>אנחנו קובעים ש p=m ו z=m (כך שעושים m הזזות עבור ה pattern ורק הזזה בודדת עבור הטקסט)</a:t>
            </a:r>
            <a:endParaRPr/>
          </a:p>
          <a:p>
            <a:pPr indent="0" lvl="0" marL="0" rtl="1" algn="r">
              <a:spcBef>
                <a:spcPts val="0"/>
              </a:spcBef>
              <a:spcAft>
                <a:spcPts val="0"/>
              </a:spcAft>
              <a:buNone/>
            </a:pPr>
            <a:r>
              <a:rPr lang="en"/>
              <a:t>בנוסף מורידים את פונקציית ה fingerprints ומפעילים ישר את ה hash function על המחרוזות</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34e4178a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34e4178a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זוהי אנליזת זמן הריצה של האלגוריתם. לאחר שימוש בהאצה עם bit packing מצליחים להגיע לזמן ריצה לינארי.</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34e4178a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34e4178a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כאשר ה k קטן, ניתן להריץ אלגוריתם ידוע אחר לבעיה הלא מקורבת בעל זמן ריצה לינארי.</a:t>
            </a:r>
            <a:endParaRPr/>
          </a:p>
          <a:p>
            <a:pPr indent="0" lvl="0" marL="0" rtl="1" algn="r">
              <a:spcBef>
                <a:spcPts val="0"/>
              </a:spcBef>
              <a:spcAft>
                <a:spcPts val="0"/>
              </a:spcAft>
              <a:buNone/>
            </a:pPr>
            <a:r>
              <a:rPr lang="en"/>
              <a:t>המימוש של האלגוריתם הידוע הוא קצת מסובך ולא הכי יעיל לכן בנוסף מוצג אלגוריתם נוסף עם זמן ריצה אפילו יותר טוב.</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34e4178a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34e4178a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במצב האחרון, מריצים את האלגוריתם הראשון שהצגנו עם קבוע s.</a:t>
            </a:r>
            <a:endParaRPr/>
          </a:p>
          <a:p>
            <a:pPr indent="0" lvl="0" marL="0" rtl="1" algn="r">
              <a:spcBef>
                <a:spcPts val="0"/>
              </a:spcBef>
              <a:spcAft>
                <a:spcPts val="0"/>
              </a:spcAft>
              <a:buNone/>
            </a:pPr>
            <a:r>
              <a:rPr lang="en"/>
              <a:t>סה"כ אנחנו מקבלים זמן ריצה לינארי. הסתברות השגיאה המתקבלת היא כמוצג, אבל ניתן לשפר אותה על ידי הרצה של מספר קבוע של פעמים את האלגוריתם.</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34e4178a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34e4178a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ניתן להגיע לזמן ריצה npolylogn ללא פקטור של ε עבור pattern גדול מספיק</a:t>
            </a:r>
            <a:endParaRPr/>
          </a:p>
          <a:p>
            <a:pPr indent="0" lvl="0" marL="0" rtl="1" algn="r">
              <a:spcBef>
                <a:spcPts val="0"/>
              </a:spcBef>
              <a:spcAft>
                <a:spcPts val="0"/>
              </a:spcAft>
              <a:buNone/>
            </a:pPr>
            <a:r>
              <a:rPr lang="en"/>
              <a:t>ראשית נניח ש k גדול מספיק אחרת נוכל להשתמש באלגוריתם מדוייק שהוצג בסעיף הקודם ב case 2</a:t>
            </a:r>
            <a:endParaRPr/>
          </a:p>
          <a:p>
            <a:pPr indent="0" lvl="0" marL="0" rtl="1" algn="r">
              <a:spcBef>
                <a:spcPts val="0"/>
              </a:spcBef>
              <a:spcAft>
                <a:spcPts val="0"/>
              </a:spcAft>
              <a:buNone/>
            </a:pPr>
            <a:r>
              <a:rPr lang="en"/>
              <a:t>עם בחירה של s מסדר גודל </a:t>
            </a:r>
            <a:r>
              <a:rPr lang="en"/>
              <a:t>O(1) אנחנו מקבלים את זמן הריצה. נשים לב שהפקטור של ε נעלם בשני הגורמים הראשונים כאשר ה k גדול.  </a:t>
            </a:r>
            <a:endParaRPr/>
          </a:p>
          <a:p>
            <a:pPr indent="0" lvl="0" marL="0" rtl="1" algn="r">
              <a:spcBef>
                <a:spcPts val="0"/>
              </a:spcBef>
              <a:spcAft>
                <a:spcPts val="0"/>
              </a:spcAft>
              <a:buNone/>
            </a:pPr>
            <a:r>
              <a:rPr lang="en"/>
              <a:t>הגורם השלישי נובע משורות 8-10 במעבר על כל המיקומים והחישוב של ci</a:t>
            </a:r>
            <a:endParaRPr/>
          </a:p>
          <a:p>
            <a:pPr indent="0" lvl="0" marL="0" rtl="1" algn="r">
              <a:spcBef>
                <a:spcPts val="0"/>
              </a:spcBef>
              <a:spcAft>
                <a:spcPts val="0"/>
              </a:spcAft>
              <a:buNone/>
            </a:pPr>
            <a:r>
              <a:rPr lang="en"/>
              <a:t>בעצם מדובר במכפלה של שתי מטריצות ובאמצעות אלגוריתם שנקרא rectangular matrix multiplication שרץ בזמן קרוב ללינארי ניתן להגיע לסיכוביות זמן ללא פקטור של </a:t>
            </a:r>
            <a:r>
              <a:rPr lang="en">
                <a:solidFill>
                  <a:schemeClr val="dk1"/>
                </a:solidFill>
              </a:rPr>
              <a:t>ε ובעצם סה"כ לקבל סיבוכיות רצויה.</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34e4178a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34e4178a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עבור k גדול מספיק ועבור פקטור קרוב s קבוע, ניתן להגיע לאלגוריתם קרוב של מרחק hamming לכל היותר k </a:t>
            </a:r>
            <a:endParaRPr/>
          </a:p>
          <a:p>
            <a:pPr indent="0" lvl="0" marL="0" rtl="1" algn="r">
              <a:spcBef>
                <a:spcPts val="0"/>
              </a:spcBef>
              <a:spcAft>
                <a:spcPts val="0"/>
              </a:spcAft>
              <a:buNone/>
            </a:pPr>
            <a:r>
              <a:rPr lang="en"/>
              <a:t>ניזכר שהזמן ריצה של האלגוריתם שלנו הוא כדלהלן ועם k גדול אז אנחנו כבר מקבלים זמנים סאב לינאריים. שוב אנחנו נתמקד בגורם השלישי.</a:t>
            </a:r>
            <a:endParaRPr/>
          </a:p>
          <a:p>
            <a:pPr indent="0" lvl="0" marL="0" rtl="1" algn="r">
              <a:spcBef>
                <a:spcPts val="0"/>
              </a:spcBef>
              <a:spcAft>
                <a:spcPts val="0"/>
              </a:spcAft>
              <a:buNone/>
            </a:pPr>
            <a:r>
              <a:rPr lang="en"/>
              <a:t>מכיוון שאנחנו לא יכולים להרשות לעצמנו לרוץ על כל המיקומים i, אנחנו נריץ אלגוריתם קירוב של שכנים קרובים במרחק hamming ובכך נאתר את כל המיקומים i שלהם ci הוא בקרוב קטן מ k</a:t>
            </a:r>
            <a:endParaRPr/>
          </a:p>
          <a:p>
            <a:pPr indent="0" lvl="0" marL="0" rtl="1" algn="r">
              <a:spcBef>
                <a:spcPts val="0"/>
              </a:spcBef>
              <a:spcAft>
                <a:spcPts val="0"/>
              </a:spcAft>
              <a:buNone/>
            </a:pPr>
            <a:r>
              <a:rPr lang="en"/>
              <a:t>שתי בעיות טכניות צצות:</a:t>
            </a:r>
            <a:endParaRPr/>
          </a:p>
          <a:p>
            <a:pPr indent="-317500" lvl="0" marL="457200" rtl="1" algn="r">
              <a:spcBef>
                <a:spcPts val="0"/>
              </a:spcBef>
              <a:spcAft>
                <a:spcPts val="0"/>
              </a:spcAft>
              <a:buSzPts val="1400"/>
              <a:buAutoNum type="arabicPeriod"/>
            </a:pPr>
            <a:r>
              <a:rPr lang="en"/>
              <a:t>אין צורך להכפיל בין כל הוקטורים של x ו y. נכפיל רק את הוקטורים x עבור ה i שהערכנו שיש להם ci מתאים</a:t>
            </a:r>
            <a:endParaRPr/>
          </a:p>
          <a:p>
            <a:pPr indent="-317500" lvl="0" marL="457200" rtl="1" algn="r">
              <a:spcBef>
                <a:spcPts val="0"/>
              </a:spcBef>
              <a:spcAft>
                <a:spcPts val="0"/>
              </a:spcAft>
              <a:buSzPts val="1400"/>
              <a:buAutoNum type="arabicPeriod"/>
            </a:pPr>
            <a:r>
              <a:rPr lang="en"/>
              <a:t>מכיוון שמדובר באלגוריתם קירוב לשכנים, יהיו תוצאות שהן false positives. עדיין אפשר לבחור פרמטרים מתאימים כדי שהסתברות השגיאה תישאר נמוכה והזמן ריצה סאב לינארי.</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34e4178a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34e4178a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34e4178a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34e4178a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c81ff68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c81ff68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המאמר מציג אלגוריתם רנדומלי לפתרון מקורב לבעיית ה text to pattern hamming distances. </a:t>
            </a:r>
            <a:endParaRPr/>
          </a:p>
          <a:p>
            <a:pPr indent="0" lvl="0" marL="0" rtl="1" algn="r">
              <a:spcBef>
                <a:spcPts val="0"/>
              </a:spcBef>
              <a:spcAft>
                <a:spcPts val="0"/>
              </a:spcAft>
              <a:buNone/>
            </a:pPr>
            <a:r>
              <a:rPr lang="en"/>
              <a:t>החידושים במאמר הם מבחינת זמן הריצה של האלגוריתם המוצג, </a:t>
            </a:r>
            <a:r>
              <a:rPr lang="en"/>
              <a:t>הוא</a:t>
            </a:r>
            <a:r>
              <a:rPr lang="en"/>
              <a:t> מהיר יותר מעבודות קודמות. </a:t>
            </a:r>
            <a:endParaRPr/>
          </a:p>
          <a:p>
            <a:pPr indent="0" lvl="0" marL="0" rtl="1" algn="r">
              <a:spcBef>
                <a:spcPts val="0"/>
              </a:spcBef>
              <a:spcAft>
                <a:spcPts val="0"/>
              </a:spcAft>
              <a:buNone/>
            </a:pPr>
            <a:r>
              <a:rPr lang="en"/>
              <a:t>הוא לא משתמש ב fast fourier transform להבדיל מעבודות קודמות. </a:t>
            </a:r>
            <a:endParaRPr/>
          </a:p>
          <a:p>
            <a:pPr indent="0" lvl="0" marL="0" rtl="1" algn="r">
              <a:spcBef>
                <a:spcPts val="0"/>
              </a:spcBef>
              <a:spcAft>
                <a:spcPts val="0"/>
              </a:spcAft>
              <a:buNone/>
            </a:pPr>
            <a:r>
              <a:rPr lang="en"/>
              <a:t>ניתן להגיע למספר תוצאות חדשניות כאשר משלבים את האלגוריתם המוצע עם עוד רעיונות אחרים, אציג אותם בהמשך.</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c81ff68f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c81ff68f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בהינתן pattern P, טקסט T ואוסף מיקומים Q, אני רוצה להחזיר לכל מיקום i את הערך  המקורב של מרחק המינג בין ה P ל T במיקום 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c81ff68f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c81ff68f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בהינתן pattern P, טקסט T ואוסף מיקומים Q, אני רוצה להחזיר לכל מיקום i את הערך  המקורב של מרחק המינג בין ה P ל T במיקום i.</a:t>
            </a:r>
            <a:endParaRPr/>
          </a:p>
          <a:p>
            <a:pPr indent="0" lvl="0" marL="0" rtl="1" algn="r">
              <a:spcBef>
                <a:spcPts val="0"/>
              </a:spcBef>
              <a:spcAft>
                <a:spcPts val="0"/>
              </a:spcAft>
              <a:buNone/>
            </a:pPr>
            <a:r>
              <a:rPr lang="en"/>
              <a:t>קל לראות שיש קשר בין הפתרונות של 2 הבעיות. </a:t>
            </a:r>
            <a:endParaRPr/>
          </a:p>
          <a:p>
            <a:pPr indent="0" lvl="0" marL="0" rtl="1" algn="r">
              <a:spcBef>
                <a:spcPts val="0"/>
              </a:spcBef>
              <a:spcAft>
                <a:spcPts val="0"/>
              </a:spcAft>
              <a:buNone/>
            </a:pPr>
            <a:r>
              <a:rPr lang="en"/>
              <a:t>לכל K פתרון של בעיה 1 הוא גם פתרון של בעיה 2.</a:t>
            </a:r>
            <a:endParaRPr/>
          </a:p>
          <a:p>
            <a:pPr indent="0" lvl="0" marL="0" rtl="1" algn="r">
              <a:spcBef>
                <a:spcPts val="0"/>
              </a:spcBef>
              <a:spcAft>
                <a:spcPts val="0"/>
              </a:spcAft>
              <a:buNone/>
            </a:pPr>
            <a:r>
              <a:rPr lang="en"/>
              <a:t>ולכל פתרון של בעיה 2 עבור k קטן מ m שמהווה חזקה של 2, ניתן לפתור את בעיה 1 באופן הבא:</a:t>
            </a:r>
            <a:endParaRPr/>
          </a:p>
          <a:p>
            <a:pPr indent="0" lvl="0" marL="0" rtl="1" algn="r">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c81ff68f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c81ff68f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האלגוריתם בוחן את מרחק ההמינג ב subset של מיקומים.</a:t>
            </a:r>
            <a:endParaRPr/>
          </a:p>
          <a:p>
            <a:pPr indent="0" lvl="0" marL="0" rtl="1" algn="r">
              <a:spcBef>
                <a:spcPts val="0"/>
              </a:spcBef>
              <a:spcAft>
                <a:spcPts val="0"/>
              </a:spcAft>
              <a:buNone/>
            </a:pPr>
            <a:r>
              <a:rPr lang="en"/>
              <a:t>על מנת להימנע משימוש ב FFT, האלגוריתם בוחר מספר ראשוני P וoffset b ובגלל האופי המבני של סט המיקומים, ניתן להגיע לחישובים מאוד יעילים. בנוסף אם משתמשים במספר offset-ים (עדיין מועט) הביצועים אפילו משתפרים עוד.</a:t>
            </a:r>
            <a:endParaRPr/>
          </a:p>
          <a:p>
            <a:pPr indent="0" lvl="0" marL="0" rtl="1" algn="r">
              <a:spcBef>
                <a:spcPts val="0"/>
              </a:spcBef>
              <a:spcAft>
                <a:spcPts val="0"/>
              </a:spcAft>
              <a:buNone/>
            </a:pPr>
            <a:r>
              <a:rPr lang="en"/>
              <a:t>שימוש באלגוריתם לא יעיל מספיק. לכן משתמשים בפרמטר כדי לעשות z הזזות ה pattern ו p/z הזזות בטקסט.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c81ff68f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c81ff68f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לכל מיקום i נגדיר Mi בתור סך המיקומים השונים בין ה P לטקסט, ו di הוא הגודל של Mi.</a:t>
            </a:r>
            <a:endParaRPr/>
          </a:p>
          <a:p>
            <a:pPr indent="0" lvl="0" marL="0" rtl="1" algn="r">
              <a:spcBef>
                <a:spcPts val="0"/>
              </a:spcBef>
              <a:spcAft>
                <a:spcPts val="0"/>
              </a:spcAft>
              <a:buNone/>
            </a:pPr>
            <a:r>
              <a:rPr lang="en"/>
              <a:t>האלגוריתם שלנו מעריך את d'i. אם מספר ראשוני p נבחר בצורה אחידה מטווח מסויים (s - פרמטר השולט בהסתברות שמוחזרת תשובה נכונה), אז ההסתברות ש d'i נמצא בטווח שגיאה מתאימה לנו היא </a:t>
            </a:r>
            <a:r>
              <a:rPr lang="en"/>
              <a:t>1 − O(1/s)</a:t>
            </a:r>
            <a:r>
              <a:rPr lang="en"/>
              <a:t> , </a:t>
            </a:r>
            <a:r>
              <a:rPr b="1" lang="en"/>
              <a:t>מוכח</a:t>
            </a:r>
            <a:r>
              <a:rPr b="1" lang="en"/>
              <a:t> בלמה 3.1</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c81ff68f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c81ff68f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ההערכה של d'i משתמשת בקונספט שנקרא offset strings. עבור מחרוזת באורך m, ומספר שלם r, מגדירים את rth offset בתור שרשור כל התווים ה</a:t>
            </a:r>
            <a:r>
              <a:rPr lang="en"/>
              <a:t>נמצאים</a:t>
            </a:r>
            <a:r>
              <a:rPr lang="en"/>
              <a:t> באינדקס אשר מתחלק ב p עם שארית r.</a:t>
            </a:r>
            <a:endParaRPr/>
          </a:p>
          <a:p>
            <a:pPr indent="0" lvl="0" marL="0" rtl="1" algn="r">
              <a:spcBef>
                <a:spcPts val="0"/>
              </a:spcBef>
              <a:spcAft>
                <a:spcPts val="0"/>
              </a:spcAft>
              <a:buNone/>
            </a:pPr>
            <a:r>
              <a:rPr lang="en"/>
              <a:t> בעצם הקבוצה של M'i היא מהצורה הבאה: כל השאריות האפשריות של p שבהן מחרוזת ה offset של ה P והטקסט במיקום i שונים</a:t>
            </a:r>
            <a:endParaRPr/>
          </a:p>
          <a:p>
            <a:pPr indent="0" lvl="0" marL="0" rtl="1" algn="r">
              <a:spcBef>
                <a:spcPts val="0"/>
              </a:spcBef>
              <a:spcAft>
                <a:spcPts val="0"/>
              </a:spcAft>
              <a:buNone/>
            </a:pPr>
            <a:r>
              <a:rPr lang="en"/>
              <a:t>אבל החישוב המלא של M'i הוא יקר מדי (כל מחרוזות ה offset בכל המיקומים בטקסט וב 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c81ff68f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c81ff68f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על מנת לייעל את ההערכה של d'i ניתן לבחור offsets רנדומליים באופן הבא: נבחר משתנה z ותהי b השארית הרצויה. ניתן לרשום את השארית של i mod p בתור u + vz כאשר</a:t>
            </a:r>
            <a:endParaRPr/>
          </a:p>
          <a:p>
            <a:pPr indent="0" lvl="0" marL="0" rtl="1" algn="r">
              <a:spcBef>
                <a:spcPts val="0"/>
              </a:spcBef>
              <a:spcAft>
                <a:spcPts val="0"/>
              </a:spcAft>
              <a:buNone/>
            </a:pPr>
            <a:r>
              <a:rPr lang="en"/>
              <a:t>u∈ [z] and v∈ [⌈p/z⌉].   לכל u ולכל v מחשבים את ה offset patterns וה offset texts ואז יש לנו מספיק מידע כדי לקבוע אם (b−ui) mod p ∈ M'i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30.png"/><Relationship Id="rId5" Type="http://schemas.openxmlformats.org/officeDocument/2006/relationships/image" Target="../media/image39.png"/><Relationship Id="rId6" Type="http://schemas.openxmlformats.org/officeDocument/2006/relationships/image" Target="../media/image27.png"/><Relationship Id="rId7"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6.png"/><Relationship Id="rId4" Type="http://schemas.openxmlformats.org/officeDocument/2006/relationships/image" Target="../media/image23.png"/><Relationship Id="rId5" Type="http://schemas.openxmlformats.org/officeDocument/2006/relationships/image" Target="../media/image28.png"/><Relationship Id="rId6" Type="http://schemas.openxmlformats.org/officeDocument/2006/relationships/image" Target="../media/image38.png"/><Relationship Id="rId7"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25.png"/><Relationship Id="rId5"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4.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40.png"/><Relationship Id="rId5" Type="http://schemas.openxmlformats.org/officeDocument/2006/relationships/image" Target="../media/image44.png"/><Relationship Id="rId6" Type="http://schemas.openxmlformats.org/officeDocument/2006/relationships/image" Target="../media/image43.png"/><Relationship Id="rId7" Type="http://schemas.openxmlformats.org/officeDocument/2006/relationships/image" Target="../media/image41.png"/><Relationship Id="rId8" Type="http://schemas.openxmlformats.org/officeDocument/2006/relationships/image" Target="../media/image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8.png"/><Relationship Id="rId4" Type="http://schemas.openxmlformats.org/officeDocument/2006/relationships/image" Target="../media/image42.png"/><Relationship Id="rId5" Type="http://schemas.openxmlformats.org/officeDocument/2006/relationships/image" Target="../media/image57.png"/><Relationship Id="rId6"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3.png"/><Relationship Id="rId4" Type="http://schemas.openxmlformats.org/officeDocument/2006/relationships/image" Target="../media/image49.png"/><Relationship Id="rId5" Type="http://schemas.openxmlformats.org/officeDocument/2006/relationships/image" Target="../media/image45.png"/><Relationship Id="rId6"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2.png"/><Relationship Id="rId4" Type="http://schemas.openxmlformats.org/officeDocument/2006/relationships/image" Target="../media/image51.png"/><Relationship Id="rId5"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4.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6.png"/><Relationship Id="rId4" Type="http://schemas.openxmlformats.org/officeDocument/2006/relationships/image" Target="../media/image59.png"/><Relationship Id="rId10" Type="http://schemas.openxmlformats.org/officeDocument/2006/relationships/image" Target="../media/image62.png"/><Relationship Id="rId9" Type="http://schemas.openxmlformats.org/officeDocument/2006/relationships/image" Target="../media/image65.png"/><Relationship Id="rId5" Type="http://schemas.openxmlformats.org/officeDocument/2006/relationships/image" Target="../media/image60.png"/><Relationship Id="rId6" Type="http://schemas.openxmlformats.org/officeDocument/2006/relationships/image" Target="../media/image61.png"/><Relationship Id="rId7" Type="http://schemas.openxmlformats.org/officeDocument/2006/relationships/image" Target="../media/image71.png"/><Relationship Id="rId8" Type="http://schemas.openxmlformats.org/officeDocument/2006/relationships/image" Target="../media/image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4.png"/><Relationship Id="rId4" Type="http://schemas.openxmlformats.org/officeDocument/2006/relationships/image" Target="../media/image67.png"/><Relationship Id="rId5" Type="http://schemas.openxmlformats.org/officeDocument/2006/relationships/image" Target="../media/image6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9.png"/><Relationship Id="rId4" Type="http://schemas.openxmlformats.org/officeDocument/2006/relationships/image" Target="../media/image68.png"/><Relationship Id="rId5" Type="http://schemas.openxmlformats.org/officeDocument/2006/relationships/image" Target="../media/image72.png"/><Relationship Id="rId6" Type="http://schemas.openxmlformats.org/officeDocument/2006/relationships/image" Target="../media/image70.png"/><Relationship Id="rId7" Type="http://schemas.openxmlformats.org/officeDocument/2006/relationships/image" Target="../media/image7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6.png"/><Relationship Id="rId4" Type="http://schemas.openxmlformats.org/officeDocument/2006/relationships/image" Target="../media/image75.png"/><Relationship Id="rId11" Type="http://schemas.openxmlformats.org/officeDocument/2006/relationships/image" Target="../media/image88.png"/><Relationship Id="rId10" Type="http://schemas.openxmlformats.org/officeDocument/2006/relationships/image" Target="../media/image84.png"/><Relationship Id="rId12" Type="http://schemas.openxmlformats.org/officeDocument/2006/relationships/image" Target="../media/image78.png"/><Relationship Id="rId9" Type="http://schemas.openxmlformats.org/officeDocument/2006/relationships/image" Target="../media/image77.png"/><Relationship Id="rId5" Type="http://schemas.openxmlformats.org/officeDocument/2006/relationships/image" Target="../media/image74.png"/><Relationship Id="rId6" Type="http://schemas.openxmlformats.org/officeDocument/2006/relationships/image" Target="../media/image83.png"/><Relationship Id="rId7" Type="http://schemas.openxmlformats.org/officeDocument/2006/relationships/image" Target="../media/image79.png"/><Relationship Id="rId8" Type="http://schemas.openxmlformats.org/officeDocument/2006/relationships/image" Target="../media/image8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1.png"/><Relationship Id="rId4" Type="http://schemas.openxmlformats.org/officeDocument/2006/relationships/image" Target="../media/image85.png"/><Relationship Id="rId10" Type="http://schemas.openxmlformats.org/officeDocument/2006/relationships/image" Target="../media/image91.png"/><Relationship Id="rId9" Type="http://schemas.openxmlformats.org/officeDocument/2006/relationships/image" Target="../media/image89.png"/><Relationship Id="rId5" Type="http://schemas.openxmlformats.org/officeDocument/2006/relationships/image" Target="../media/image87.png"/><Relationship Id="rId6" Type="http://schemas.openxmlformats.org/officeDocument/2006/relationships/image" Target="../media/image86.png"/><Relationship Id="rId7" Type="http://schemas.openxmlformats.org/officeDocument/2006/relationships/image" Target="../media/image90.png"/><Relationship Id="rId8" Type="http://schemas.openxmlformats.org/officeDocument/2006/relationships/image" Target="../media/image9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20.png"/><Relationship Id="rId7" Type="http://schemas.openxmlformats.org/officeDocument/2006/relationships/image" Target="../media/image13.png"/><Relationship Id="rId8"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3.png"/><Relationship Id="rId7" Type="http://schemas.openxmlformats.org/officeDocument/2006/relationships/image" Target="../media/image10.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Approximating Text-to-Pattern Hamming Distances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Andrey Orlov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problem 2</a:t>
            </a:r>
            <a:endParaRPr/>
          </a:p>
          <a:p>
            <a:pPr indent="0" lvl="0" marL="0" rtl="0" algn="l">
              <a:spcBef>
                <a:spcPts val="0"/>
              </a:spcBef>
              <a:spcAft>
                <a:spcPts val="0"/>
              </a:spcAft>
              <a:buNone/>
            </a:pPr>
            <a:r>
              <a:t/>
            </a:r>
            <a:endParaRPr/>
          </a:p>
        </p:txBody>
      </p:sp>
      <p:sp>
        <p:nvSpPr>
          <p:cNvPr id="133" name="Google Shape;133;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Instead of picking one element b, the algorithm picks a random subset of elements B⊆[p], with sampling rate β = 1/2k. The expected size of B is small:</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For each i, let Ei be the event that there exists some b∈B such that </a:t>
            </a:r>
            <a:endParaRPr/>
          </a:p>
          <a:p>
            <a:pPr indent="0" lvl="0" marL="0" rtl="0" algn="l">
              <a:lnSpc>
                <a:spcPct val="100000"/>
              </a:lnSpc>
              <a:spcBef>
                <a:spcPts val="0"/>
              </a:spcBef>
              <a:spcAft>
                <a:spcPts val="0"/>
              </a:spcAft>
              <a:buNone/>
            </a:pPr>
            <a:r>
              <a:rPr lang="en"/>
              <a:t>Then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Test for each i whether Ei happens is equivalent to testing whether</a:t>
            </a:r>
            <a:endParaRPr/>
          </a:p>
        </p:txBody>
      </p:sp>
      <p:pic>
        <p:nvPicPr>
          <p:cNvPr id="134" name="Google Shape;134;p22"/>
          <p:cNvPicPr preferRelativeResize="0"/>
          <p:nvPr/>
        </p:nvPicPr>
        <p:blipFill>
          <a:blip r:embed="rId3">
            <a:alphaModFix/>
          </a:blip>
          <a:stretch>
            <a:fillRect/>
          </a:stretch>
        </p:blipFill>
        <p:spPr>
          <a:xfrm>
            <a:off x="649875" y="1901800"/>
            <a:ext cx="6579725" cy="269900"/>
          </a:xfrm>
          <a:prstGeom prst="rect">
            <a:avLst/>
          </a:prstGeom>
          <a:noFill/>
          <a:ln>
            <a:noFill/>
          </a:ln>
        </p:spPr>
      </p:pic>
      <p:pic>
        <p:nvPicPr>
          <p:cNvPr id="135" name="Google Shape;135;p22"/>
          <p:cNvPicPr preferRelativeResize="0"/>
          <p:nvPr/>
        </p:nvPicPr>
        <p:blipFill>
          <a:blip r:embed="rId4">
            <a:alphaModFix/>
          </a:blip>
          <a:stretch>
            <a:fillRect/>
          </a:stretch>
        </p:blipFill>
        <p:spPr>
          <a:xfrm>
            <a:off x="7010400" y="2663800"/>
            <a:ext cx="1797288" cy="269900"/>
          </a:xfrm>
          <a:prstGeom prst="rect">
            <a:avLst/>
          </a:prstGeom>
          <a:noFill/>
          <a:ln>
            <a:noFill/>
          </a:ln>
        </p:spPr>
      </p:pic>
      <p:pic>
        <p:nvPicPr>
          <p:cNvPr id="136" name="Google Shape;136;p22"/>
          <p:cNvPicPr preferRelativeResize="0"/>
          <p:nvPr/>
        </p:nvPicPr>
        <p:blipFill>
          <a:blip r:embed="rId5">
            <a:alphaModFix/>
          </a:blip>
          <a:stretch>
            <a:fillRect/>
          </a:stretch>
        </p:blipFill>
        <p:spPr>
          <a:xfrm>
            <a:off x="990600" y="2968600"/>
            <a:ext cx="1956775" cy="269900"/>
          </a:xfrm>
          <a:prstGeom prst="rect">
            <a:avLst/>
          </a:prstGeom>
          <a:noFill/>
          <a:ln>
            <a:noFill/>
          </a:ln>
        </p:spPr>
      </p:pic>
      <p:pic>
        <p:nvPicPr>
          <p:cNvPr id="137" name="Google Shape;137;p22"/>
          <p:cNvPicPr preferRelativeResize="0"/>
          <p:nvPr/>
        </p:nvPicPr>
        <p:blipFill>
          <a:blip r:embed="rId6">
            <a:alphaModFix/>
          </a:blip>
          <a:stretch>
            <a:fillRect/>
          </a:stretch>
        </p:blipFill>
        <p:spPr>
          <a:xfrm>
            <a:off x="381000" y="3273400"/>
            <a:ext cx="8655299" cy="422300"/>
          </a:xfrm>
          <a:prstGeom prst="rect">
            <a:avLst/>
          </a:prstGeom>
          <a:noFill/>
          <a:ln>
            <a:noFill/>
          </a:ln>
        </p:spPr>
      </p:pic>
      <p:pic>
        <p:nvPicPr>
          <p:cNvPr id="138" name="Google Shape;138;p22"/>
          <p:cNvPicPr preferRelativeResize="0"/>
          <p:nvPr/>
        </p:nvPicPr>
        <p:blipFill>
          <a:blip r:embed="rId7">
            <a:alphaModFix/>
          </a:blip>
          <a:stretch>
            <a:fillRect/>
          </a:stretch>
        </p:blipFill>
        <p:spPr>
          <a:xfrm>
            <a:off x="457200" y="4112650"/>
            <a:ext cx="5629701" cy="61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problem 2</a:t>
            </a:r>
            <a:endParaRPr/>
          </a:p>
          <a:p>
            <a:pPr indent="0" lvl="0" marL="0" rtl="0" algn="l">
              <a:spcBef>
                <a:spcPts val="0"/>
              </a:spcBef>
              <a:spcAft>
                <a:spcPts val="0"/>
              </a:spcAft>
              <a:buNone/>
            </a:pPr>
            <a:r>
              <a:t/>
            </a:r>
            <a:endParaRPr/>
          </a:p>
        </p:txBody>
      </p:sp>
      <p:sp>
        <p:nvSpPr>
          <p:cNvPr id="144" name="Google Shape;144;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process is repeated L=                times with </a:t>
            </a:r>
            <a:r>
              <a:rPr lang="en"/>
              <a:t>independent</a:t>
            </a:r>
            <a:r>
              <a:rPr lang="en"/>
              <a:t> </a:t>
            </a:r>
            <a:r>
              <a:rPr lang="en"/>
              <a:t>choices</a:t>
            </a:r>
            <a:r>
              <a:rPr lang="en"/>
              <a:t> of B.</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For every location i, we compute      which is the total number of times that Ei happened throughout the L executions.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rPr lang="en"/>
              <a:t>Finally, we set </a:t>
            </a:r>
            <a:endParaRPr/>
          </a:p>
        </p:txBody>
      </p:sp>
      <p:pic>
        <p:nvPicPr>
          <p:cNvPr id="145" name="Google Shape;145;p23"/>
          <p:cNvPicPr preferRelativeResize="0"/>
          <p:nvPr/>
        </p:nvPicPr>
        <p:blipFill>
          <a:blip r:embed="rId3">
            <a:alphaModFix/>
          </a:blip>
          <a:stretch>
            <a:fillRect/>
          </a:stretch>
        </p:blipFill>
        <p:spPr>
          <a:xfrm>
            <a:off x="3124200" y="1216000"/>
            <a:ext cx="960168" cy="308925"/>
          </a:xfrm>
          <a:prstGeom prst="rect">
            <a:avLst/>
          </a:prstGeom>
          <a:noFill/>
          <a:ln>
            <a:noFill/>
          </a:ln>
        </p:spPr>
      </p:pic>
      <p:pic>
        <p:nvPicPr>
          <p:cNvPr id="146" name="Google Shape;146;p23"/>
          <p:cNvPicPr preferRelativeResize="0"/>
          <p:nvPr/>
        </p:nvPicPr>
        <p:blipFill>
          <a:blip r:embed="rId4">
            <a:alphaModFix/>
          </a:blip>
          <a:stretch>
            <a:fillRect/>
          </a:stretch>
        </p:blipFill>
        <p:spPr>
          <a:xfrm>
            <a:off x="3657600" y="1825600"/>
            <a:ext cx="269900" cy="269900"/>
          </a:xfrm>
          <a:prstGeom prst="rect">
            <a:avLst/>
          </a:prstGeom>
          <a:noFill/>
          <a:ln>
            <a:noFill/>
          </a:ln>
        </p:spPr>
      </p:pic>
      <p:pic>
        <p:nvPicPr>
          <p:cNvPr id="147" name="Google Shape;147;p23"/>
          <p:cNvPicPr preferRelativeResize="0"/>
          <p:nvPr/>
        </p:nvPicPr>
        <p:blipFill>
          <a:blip r:embed="rId5">
            <a:alphaModFix/>
          </a:blip>
          <a:stretch>
            <a:fillRect/>
          </a:stretch>
        </p:blipFill>
        <p:spPr>
          <a:xfrm>
            <a:off x="1905000" y="2624775"/>
            <a:ext cx="4497957" cy="30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pseudo code</a:t>
            </a:r>
            <a:endParaRPr/>
          </a:p>
          <a:p>
            <a:pPr indent="0" lvl="0" marL="0" rtl="0" algn="l">
              <a:spcBef>
                <a:spcPts val="0"/>
              </a:spcBef>
              <a:spcAft>
                <a:spcPts val="0"/>
              </a:spcAft>
              <a:buNone/>
            </a:pPr>
            <a:r>
              <a:t/>
            </a:r>
            <a:endParaRPr/>
          </a:p>
        </p:txBody>
      </p:sp>
      <p:sp>
        <p:nvSpPr>
          <p:cNvPr id="153" name="Google Shape;153;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pic>
        <p:nvPicPr>
          <p:cNvPr id="154" name="Google Shape;154;p24"/>
          <p:cNvPicPr preferRelativeResize="0"/>
          <p:nvPr/>
        </p:nvPicPr>
        <p:blipFill>
          <a:blip r:embed="rId3">
            <a:alphaModFix/>
          </a:blip>
          <a:stretch>
            <a:fillRect/>
          </a:stretch>
        </p:blipFill>
        <p:spPr>
          <a:xfrm>
            <a:off x="76200" y="1104825"/>
            <a:ext cx="8832301" cy="37170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probability</a:t>
            </a:r>
            <a:endParaRPr/>
          </a:p>
        </p:txBody>
      </p:sp>
      <p:sp>
        <p:nvSpPr>
          <p:cNvPr id="160" name="Google Shape;160;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Proof. Look at three cases: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Using chernoff bound show that in each case we get that </a:t>
            </a:r>
            <a:endParaRPr/>
          </a:p>
          <a:p>
            <a:pPr indent="0" lvl="0" marL="0" rtl="0" algn="l">
              <a:spcBef>
                <a:spcPts val="1600"/>
              </a:spcBef>
              <a:spcAft>
                <a:spcPts val="1600"/>
              </a:spcAft>
              <a:buNone/>
            </a:pPr>
            <a:r>
              <a:t/>
            </a:r>
            <a:endParaRPr/>
          </a:p>
        </p:txBody>
      </p:sp>
      <p:pic>
        <p:nvPicPr>
          <p:cNvPr id="161" name="Google Shape;161;p25"/>
          <p:cNvPicPr preferRelativeResize="0"/>
          <p:nvPr/>
        </p:nvPicPr>
        <p:blipFill>
          <a:blip r:embed="rId3">
            <a:alphaModFix/>
          </a:blip>
          <a:stretch>
            <a:fillRect/>
          </a:stretch>
        </p:blipFill>
        <p:spPr>
          <a:xfrm>
            <a:off x="381000" y="1216349"/>
            <a:ext cx="8679899" cy="547905"/>
          </a:xfrm>
          <a:prstGeom prst="rect">
            <a:avLst/>
          </a:prstGeom>
          <a:noFill/>
          <a:ln>
            <a:noFill/>
          </a:ln>
        </p:spPr>
      </p:pic>
      <p:pic>
        <p:nvPicPr>
          <p:cNvPr id="162" name="Google Shape;162;p25"/>
          <p:cNvPicPr preferRelativeResize="0"/>
          <p:nvPr/>
        </p:nvPicPr>
        <p:blipFill>
          <a:blip r:embed="rId4">
            <a:alphaModFix/>
          </a:blip>
          <a:stretch>
            <a:fillRect/>
          </a:stretch>
        </p:blipFill>
        <p:spPr>
          <a:xfrm>
            <a:off x="457200" y="2663800"/>
            <a:ext cx="1778886" cy="269900"/>
          </a:xfrm>
          <a:prstGeom prst="rect">
            <a:avLst/>
          </a:prstGeom>
          <a:noFill/>
          <a:ln>
            <a:noFill/>
          </a:ln>
        </p:spPr>
      </p:pic>
      <p:pic>
        <p:nvPicPr>
          <p:cNvPr id="163" name="Google Shape;163;p25"/>
          <p:cNvPicPr preferRelativeResize="0"/>
          <p:nvPr/>
        </p:nvPicPr>
        <p:blipFill>
          <a:blip r:embed="rId5">
            <a:alphaModFix/>
          </a:blip>
          <a:stretch>
            <a:fillRect/>
          </a:stretch>
        </p:blipFill>
        <p:spPr>
          <a:xfrm>
            <a:off x="457200" y="3044800"/>
            <a:ext cx="1453779" cy="269900"/>
          </a:xfrm>
          <a:prstGeom prst="rect">
            <a:avLst/>
          </a:prstGeom>
          <a:noFill/>
          <a:ln>
            <a:noFill/>
          </a:ln>
        </p:spPr>
      </p:pic>
      <p:pic>
        <p:nvPicPr>
          <p:cNvPr id="164" name="Google Shape;164;p25"/>
          <p:cNvPicPr preferRelativeResize="0"/>
          <p:nvPr/>
        </p:nvPicPr>
        <p:blipFill>
          <a:blip r:embed="rId6">
            <a:alphaModFix/>
          </a:blip>
          <a:stretch>
            <a:fillRect/>
          </a:stretch>
        </p:blipFill>
        <p:spPr>
          <a:xfrm>
            <a:off x="457200" y="3349600"/>
            <a:ext cx="1453775" cy="252253"/>
          </a:xfrm>
          <a:prstGeom prst="rect">
            <a:avLst/>
          </a:prstGeom>
          <a:noFill/>
          <a:ln>
            <a:noFill/>
          </a:ln>
        </p:spPr>
      </p:pic>
      <p:pic>
        <p:nvPicPr>
          <p:cNvPr id="165" name="Google Shape;165;p25"/>
          <p:cNvPicPr preferRelativeResize="0"/>
          <p:nvPr/>
        </p:nvPicPr>
        <p:blipFill>
          <a:blip r:embed="rId7">
            <a:alphaModFix/>
          </a:blip>
          <a:stretch>
            <a:fillRect/>
          </a:stretch>
        </p:blipFill>
        <p:spPr>
          <a:xfrm>
            <a:off x="6019800" y="3843975"/>
            <a:ext cx="2459038" cy="308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a:t>
            </a:r>
            <a:endParaRPr/>
          </a:p>
        </p:txBody>
      </p:sp>
      <p:sp>
        <p:nvSpPr>
          <p:cNvPr id="171" name="Google Shape;171;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implementation uses following algorithms:</a:t>
            </a:r>
            <a:endParaRPr/>
          </a:p>
          <a:p>
            <a:pPr indent="0" lvl="0" marL="0" rtl="0" algn="l">
              <a:spcBef>
                <a:spcPts val="1600"/>
              </a:spcBef>
              <a:spcAft>
                <a:spcPts val="1600"/>
              </a:spcAft>
              <a:buNone/>
            </a:pPr>
            <a:r>
              <a:t/>
            </a:r>
            <a:endParaRPr/>
          </a:p>
        </p:txBody>
      </p:sp>
      <p:pic>
        <p:nvPicPr>
          <p:cNvPr id="172" name="Google Shape;172;p26"/>
          <p:cNvPicPr preferRelativeResize="0"/>
          <p:nvPr/>
        </p:nvPicPr>
        <p:blipFill>
          <a:blip r:embed="rId3">
            <a:alphaModFix/>
          </a:blip>
          <a:stretch>
            <a:fillRect/>
          </a:stretch>
        </p:blipFill>
        <p:spPr>
          <a:xfrm>
            <a:off x="2438400" y="583642"/>
            <a:ext cx="4419600" cy="368858"/>
          </a:xfrm>
          <a:prstGeom prst="rect">
            <a:avLst/>
          </a:prstGeom>
          <a:noFill/>
          <a:ln>
            <a:noFill/>
          </a:ln>
        </p:spPr>
      </p:pic>
      <p:pic>
        <p:nvPicPr>
          <p:cNvPr id="173" name="Google Shape;173;p26"/>
          <p:cNvPicPr preferRelativeResize="0"/>
          <p:nvPr/>
        </p:nvPicPr>
        <p:blipFill>
          <a:blip r:embed="rId4">
            <a:alphaModFix/>
          </a:blip>
          <a:stretch>
            <a:fillRect/>
          </a:stretch>
        </p:blipFill>
        <p:spPr>
          <a:xfrm>
            <a:off x="228600" y="1742575"/>
            <a:ext cx="8671249" cy="850000"/>
          </a:xfrm>
          <a:prstGeom prst="rect">
            <a:avLst/>
          </a:prstGeom>
          <a:noFill/>
          <a:ln>
            <a:noFill/>
          </a:ln>
        </p:spPr>
      </p:pic>
      <p:pic>
        <p:nvPicPr>
          <p:cNvPr id="174" name="Google Shape;174;p26"/>
          <p:cNvPicPr preferRelativeResize="0"/>
          <p:nvPr/>
        </p:nvPicPr>
        <p:blipFill>
          <a:blip r:embed="rId5">
            <a:alphaModFix/>
          </a:blip>
          <a:stretch>
            <a:fillRect/>
          </a:stretch>
        </p:blipFill>
        <p:spPr>
          <a:xfrm>
            <a:off x="228600" y="3049775"/>
            <a:ext cx="8671251" cy="10573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implementation step 1 </a:t>
            </a:r>
            <a:endParaRPr/>
          </a:p>
        </p:txBody>
      </p:sp>
      <p:sp>
        <p:nvSpPr>
          <p:cNvPr id="180" name="Google Shape;180;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error probability is already proved in Algorithm 1.</a:t>
            </a:r>
            <a:endParaRPr/>
          </a:p>
          <a:p>
            <a:pPr indent="0" lvl="0" marL="0" rtl="0" algn="l">
              <a:spcBef>
                <a:spcPts val="1600"/>
              </a:spcBef>
              <a:spcAft>
                <a:spcPts val="0"/>
              </a:spcAft>
              <a:buNone/>
            </a:pPr>
            <a:r>
              <a:rPr lang="en"/>
              <a:t>Notice that we don’t need to recompute strings             for every i </a:t>
            </a:r>
            <a:endParaRPr/>
          </a:p>
          <a:p>
            <a:pPr indent="0" lvl="0" marL="0" rtl="0" algn="l">
              <a:spcBef>
                <a:spcPts val="1600"/>
              </a:spcBef>
              <a:spcAft>
                <a:spcPts val="1600"/>
              </a:spcAft>
              <a:buNone/>
            </a:pPr>
            <a:r>
              <a:rPr lang="en"/>
              <a:t>In order to support fast string comparisons (O(1)), we use the string’s fingerprints.</a:t>
            </a:r>
            <a:endParaRPr/>
          </a:p>
        </p:txBody>
      </p:sp>
      <p:pic>
        <p:nvPicPr>
          <p:cNvPr id="181" name="Google Shape;181;p27"/>
          <p:cNvPicPr preferRelativeResize="0"/>
          <p:nvPr/>
        </p:nvPicPr>
        <p:blipFill>
          <a:blip r:embed="rId3">
            <a:alphaModFix/>
          </a:blip>
          <a:stretch>
            <a:fillRect/>
          </a:stretch>
        </p:blipFill>
        <p:spPr>
          <a:xfrm>
            <a:off x="428775" y="1156175"/>
            <a:ext cx="7775525" cy="1268200"/>
          </a:xfrm>
          <a:prstGeom prst="rect">
            <a:avLst/>
          </a:prstGeom>
          <a:noFill/>
          <a:ln>
            <a:noFill/>
          </a:ln>
        </p:spPr>
      </p:pic>
      <p:pic>
        <p:nvPicPr>
          <p:cNvPr id="182" name="Google Shape;182;p27"/>
          <p:cNvPicPr preferRelativeResize="0"/>
          <p:nvPr/>
        </p:nvPicPr>
        <p:blipFill>
          <a:blip r:embed="rId4">
            <a:alphaModFix/>
          </a:blip>
          <a:stretch>
            <a:fillRect/>
          </a:stretch>
        </p:blipFill>
        <p:spPr>
          <a:xfrm>
            <a:off x="5105400" y="3250650"/>
            <a:ext cx="647230" cy="368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implementation step 1 </a:t>
            </a:r>
            <a:endParaRPr/>
          </a:p>
        </p:txBody>
      </p:sp>
      <p:sp>
        <p:nvSpPr>
          <p:cNvPr id="188" name="Google Shape;188;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analysis:</a:t>
            </a:r>
            <a:endParaRPr/>
          </a:p>
          <a:p>
            <a:pPr indent="-342900" lvl="0" marL="457200" rtl="0" algn="l">
              <a:spcBef>
                <a:spcPts val="1600"/>
              </a:spcBef>
              <a:spcAft>
                <a:spcPts val="0"/>
              </a:spcAft>
              <a:buSzPts val="1800"/>
              <a:buAutoNum type="arabicPeriod"/>
            </a:pPr>
            <a:r>
              <a:rPr lang="en"/>
              <a:t>Line 4 (sampling subset B) takes </a:t>
            </a:r>
            <a:endParaRPr/>
          </a:p>
          <a:p>
            <a:pPr indent="-342900" lvl="0" marL="457200" rtl="0" algn="l">
              <a:spcBef>
                <a:spcPts val="0"/>
              </a:spcBef>
              <a:spcAft>
                <a:spcPts val="0"/>
              </a:spcAft>
              <a:buSzPts val="1800"/>
              <a:buAutoNum type="arabicPeriod"/>
            </a:pPr>
            <a:r>
              <a:rPr lang="en"/>
              <a:t>Line 5 computes fingerprints of strings of length                and costs the same.</a:t>
            </a:r>
            <a:endParaRPr/>
          </a:p>
          <a:p>
            <a:pPr indent="0" lvl="0" marL="457200" rtl="0" algn="l">
              <a:spcBef>
                <a:spcPts val="0"/>
              </a:spcBef>
              <a:spcAft>
                <a:spcPts val="0"/>
              </a:spcAft>
              <a:buNone/>
            </a:pPr>
            <a:r>
              <a:rPr lang="en"/>
              <a:t>The total cost over  u∈[z] and all ℓ</a:t>
            </a:r>
            <a:r>
              <a:rPr lang="en"/>
              <a:t>∈</a:t>
            </a:r>
            <a:r>
              <a:rPr lang="en"/>
              <a:t>[L] is </a:t>
            </a:r>
            <a:endParaRPr/>
          </a:p>
          <a:p>
            <a:pPr indent="-342900" lvl="0" marL="457200" rtl="0" algn="l">
              <a:spcBef>
                <a:spcPts val="0"/>
              </a:spcBef>
              <a:spcAft>
                <a:spcPts val="0"/>
              </a:spcAft>
              <a:buSzPts val="1800"/>
              <a:buAutoNum type="arabicPeriod"/>
            </a:pPr>
            <a:r>
              <a:rPr lang="en"/>
              <a:t>Line 7 computes fingerprints of sliding windows of length </a:t>
            </a:r>
            <a:endParaRPr/>
          </a:p>
          <a:p>
            <a:pPr indent="0" lvl="0" marL="457200" rtl="0" algn="l">
              <a:spcBef>
                <a:spcPts val="0"/>
              </a:spcBef>
              <a:spcAft>
                <a:spcPts val="0"/>
              </a:spcAft>
              <a:buNone/>
            </a:pPr>
            <a:r>
              <a:rPr lang="en"/>
              <a:t>The total cost over v∈[⌈p/z⌉] and all ℓ∈[L] is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pic>
        <p:nvPicPr>
          <p:cNvPr id="189" name="Google Shape;189;p28"/>
          <p:cNvPicPr preferRelativeResize="0"/>
          <p:nvPr/>
        </p:nvPicPr>
        <p:blipFill>
          <a:blip r:embed="rId3">
            <a:alphaModFix/>
          </a:blip>
          <a:stretch>
            <a:fillRect/>
          </a:stretch>
        </p:blipFill>
        <p:spPr>
          <a:xfrm>
            <a:off x="4191000" y="1825600"/>
            <a:ext cx="1853787" cy="269900"/>
          </a:xfrm>
          <a:prstGeom prst="rect">
            <a:avLst/>
          </a:prstGeom>
          <a:noFill/>
          <a:ln>
            <a:noFill/>
          </a:ln>
        </p:spPr>
      </p:pic>
      <p:pic>
        <p:nvPicPr>
          <p:cNvPr id="190" name="Google Shape;190;p28"/>
          <p:cNvPicPr preferRelativeResize="0"/>
          <p:nvPr/>
        </p:nvPicPr>
        <p:blipFill>
          <a:blip r:embed="rId4">
            <a:alphaModFix/>
          </a:blip>
          <a:stretch>
            <a:fillRect/>
          </a:stretch>
        </p:blipFill>
        <p:spPr>
          <a:xfrm>
            <a:off x="5715000" y="2130400"/>
            <a:ext cx="881673" cy="269900"/>
          </a:xfrm>
          <a:prstGeom prst="rect">
            <a:avLst/>
          </a:prstGeom>
          <a:noFill/>
          <a:ln>
            <a:noFill/>
          </a:ln>
        </p:spPr>
      </p:pic>
      <p:pic>
        <p:nvPicPr>
          <p:cNvPr id="191" name="Google Shape;191;p28"/>
          <p:cNvPicPr preferRelativeResize="0"/>
          <p:nvPr/>
        </p:nvPicPr>
        <p:blipFill>
          <a:blip r:embed="rId5">
            <a:alphaModFix/>
          </a:blip>
          <a:stretch>
            <a:fillRect/>
          </a:stretch>
        </p:blipFill>
        <p:spPr>
          <a:xfrm>
            <a:off x="5029200" y="2435200"/>
            <a:ext cx="792098" cy="269900"/>
          </a:xfrm>
          <a:prstGeom prst="rect">
            <a:avLst/>
          </a:prstGeom>
          <a:noFill/>
          <a:ln>
            <a:noFill/>
          </a:ln>
        </p:spPr>
      </p:pic>
      <p:pic>
        <p:nvPicPr>
          <p:cNvPr id="192" name="Google Shape;192;p28"/>
          <p:cNvPicPr preferRelativeResize="0"/>
          <p:nvPr/>
        </p:nvPicPr>
        <p:blipFill>
          <a:blip r:embed="rId6">
            <a:alphaModFix/>
          </a:blip>
          <a:stretch>
            <a:fillRect/>
          </a:stretch>
        </p:blipFill>
        <p:spPr>
          <a:xfrm>
            <a:off x="6629400" y="2740000"/>
            <a:ext cx="869678" cy="269900"/>
          </a:xfrm>
          <a:prstGeom prst="rect">
            <a:avLst/>
          </a:prstGeom>
          <a:noFill/>
          <a:ln>
            <a:noFill/>
          </a:ln>
        </p:spPr>
      </p:pic>
      <p:pic>
        <p:nvPicPr>
          <p:cNvPr id="193" name="Google Shape;193;p28"/>
          <p:cNvPicPr preferRelativeResize="0"/>
          <p:nvPr/>
        </p:nvPicPr>
        <p:blipFill>
          <a:blip r:embed="rId7">
            <a:alphaModFix/>
          </a:blip>
          <a:stretch>
            <a:fillRect/>
          </a:stretch>
        </p:blipFill>
        <p:spPr>
          <a:xfrm>
            <a:off x="5334000" y="3044800"/>
            <a:ext cx="1452319" cy="269900"/>
          </a:xfrm>
          <a:prstGeom prst="rect">
            <a:avLst/>
          </a:prstGeom>
          <a:noFill/>
          <a:ln>
            <a:noFill/>
          </a:ln>
        </p:spPr>
      </p:pic>
      <p:pic>
        <p:nvPicPr>
          <p:cNvPr id="194" name="Google Shape;194;p28"/>
          <p:cNvPicPr preferRelativeResize="0"/>
          <p:nvPr/>
        </p:nvPicPr>
        <p:blipFill>
          <a:blip r:embed="rId8">
            <a:alphaModFix/>
          </a:blip>
          <a:stretch>
            <a:fillRect/>
          </a:stretch>
        </p:blipFill>
        <p:spPr>
          <a:xfrm>
            <a:off x="304800" y="3711775"/>
            <a:ext cx="8436850" cy="1004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implementation step 1 </a:t>
            </a:r>
            <a:endParaRPr/>
          </a:p>
        </p:txBody>
      </p:sp>
      <p:sp>
        <p:nvSpPr>
          <p:cNvPr id="200" name="Google Shape;200;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Lines 8 examine all locations  i∈Q, and line 10 spends O(L) time per i∈Q for a total of </a:t>
            </a:r>
            <a:endParaRPr/>
          </a:p>
          <a:p>
            <a:pPr indent="0" lvl="0" marL="0" rtl="0" algn="l">
              <a:spcBef>
                <a:spcPts val="1600"/>
              </a:spcBef>
              <a:spcAft>
                <a:spcPts val="0"/>
              </a:spcAft>
              <a:buNone/>
            </a:pPr>
            <a:r>
              <a:rPr lang="en"/>
              <a:t>Finally, by using a hash function and bit-packing we can speeds up the execution time of lines 8-10 from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To conclude, the total time bound we get is </a:t>
            </a:r>
            <a:endParaRPr/>
          </a:p>
          <a:p>
            <a:pPr indent="0" lvl="0" marL="0" rtl="0" algn="l">
              <a:spcBef>
                <a:spcPts val="1600"/>
              </a:spcBef>
              <a:spcAft>
                <a:spcPts val="1600"/>
              </a:spcAft>
              <a:buClr>
                <a:schemeClr val="dk1"/>
              </a:buClr>
              <a:buSzPts val="1100"/>
              <a:buFont typeface="Arial"/>
              <a:buNone/>
            </a:pPr>
            <a:r>
              <a:rPr lang="en"/>
              <a:t>w</a:t>
            </a:r>
            <a:r>
              <a:rPr lang="en"/>
              <a:t>hich is already an improvement over </a:t>
            </a:r>
            <a:r>
              <a:rPr lang="en"/>
              <a:t>previous</a:t>
            </a:r>
            <a:r>
              <a:rPr lang="en"/>
              <a:t>                      bound.</a:t>
            </a:r>
            <a:endParaRPr/>
          </a:p>
        </p:txBody>
      </p:sp>
      <p:pic>
        <p:nvPicPr>
          <p:cNvPr id="201" name="Google Shape;201;p29"/>
          <p:cNvPicPr preferRelativeResize="0"/>
          <p:nvPr/>
        </p:nvPicPr>
        <p:blipFill>
          <a:blip r:embed="rId3">
            <a:alphaModFix/>
          </a:blip>
          <a:stretch>
            <a:fillRect/>
          </a:stretch>
        </p:blipFill>
        <p:spPr>
          <a:xfrm>
            <a:off x="685800" y="1597000"/>
            <a:ext cx="2249166" cy="269900"/>
          </a:xfrm>
          <a:prstGeom prst="rect">
            <a:avLst/>
          </a:prstGeom>
          <a:noFill/>
          <a:ln>
            <a:noFill/>
          </a:ln>
        </p:spPr>
      </p:pic>
      <p:pic>
        <p:nvPicPr>
          <p:cNvPr id="202" name="Google Shape;202;p29"/>
          <p:cNvPicPr preferRelativeResize="0"/>
          <p:nvPr/>
        </p:nvPicPr>
        <p:blipFill>
          <a:blip r:embed="rId4">
            <a:alphaModFix/>
          </a:blip>
          <a:stretch>
            <a:fillRect/>
          </a:stretch>
        </p:blipFill>
        <p:spPr>
          <a:xfrm>
            <a:off x="2743200" y="2435200"/>
            <a:ext cx="2300284" cy="269900"/>
          </a:xfrm>
          <a:prstGeom prst="rect">
            <a:avLst/>
          </a:prstGeom>
          <a:noFill/>
          <a:ln>
            <a:noFill/>
          </a:ln>
        </p:spPr>
      </p:pic>
      <p:pic>
        <p:nvPicPr>
          <p:cNvPr id="203" name="Google Shape;203;p29"/>
          <p:cNvPicPr preferRelativeResize="0"/>
          <p:nvPr/>
        </p:nvPicPr>
        <p:blipFill>
          <a:blip r:embed="rId5">
            <a:alphaModFix/>
          </a:blip>
          <a:stretch>
            <a:fillRect/>
          </a:stretch>
        </p:blipFill>
        <p:spPr>
          <a:xfrm>
            <a:off x="4705350" y="3181350"/>
            <a:ext cx="4286249" cy="714375"/>
          </a:xfrm>
          <a:prstGeom prst="rect">
            <a:avLst/>
          </a:prstGeom>
          <a:noFill/>
          <a:ln>
            <a:noFill/>
          </a:ln>
        </p:spPr>
      </p:pic>
      <p:pic>
        <p:nvPicPr>
          <p:cNvPr id="204" name="Google Shape;204;p29"/>
          <p:cNvPicPr preferRelativeResize="0"/>
          <p:nvPr/>
        </p:nvPicPr>
        <p:blipFill>
          <a:blip r:embed="rId6">
            <a:alphaModFix/>
          </a:blip>
          <a:stretch>
            <a:fillRect/>
          </a:stretch>
        </p:blipFill>
        <p:spPr>
          <a:xfrm>
            <a:off x="5105400" y="3986500"/>
            <a:ext cx="1237250" cy="31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Algorithm - implementation step 2 </a:t>
            </a:r>
            <a:endParaRPr/>
          </a:p>
          <a:p>
            <a:pPr indent="0" lvl="0" marL="0" rtl="0" algn="l">
              <a:spcBef>
                <a:spcPts val="0"/>
              </a:spcBef>
              <a:spcAft>
                <a:spcPts val="0"/>
              </a:spcAft>
              <a:buNone/>
            </a:pPr>
            <a:r>
              <a:t/>
            </a:r>
            <a:endParaRPr/>
          </a:p>
        </p:txBody>
      </p:sp>
      <p:sp>
        <p:nvSpPr>
          <p:cNvPr id="210" name="Google Shape;210;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run the algorithm for a sufficiently large constant s and repeat                times to lower the error probability per i∈Q to                . </a:t>
            </a:r>
            <a:endParaRPr/>
          </a:p>
          <a:p>
            <a:pPr indent="0" lvl="0" marL="0" rtl="0" algn="l">
              <a:spcBef>
                <a:spcPts val="1600"/>
              </a:spcBef>
              <a:spcAft>
                <a:spcPts val="1600"/>
              </a:spcAft>
              <a:buNone/>
            </a:pPr>
            <a:r>
              <a:rPr lang="en"/>
              <a:t>this solves problem 2 (with threshold) in time   </a:t>
            </a:r>
            <a:endParaRPr/>
          </a:p>
        </p:txBody>
      </p:sp>
      <p:pic>
        <p:nvPicPr>
          <p:cNvPr id="211" name="Google Shape;211;p30"/>
          <p:cNvPicPr preferRelativeResize="0"/>
          <p:nvPr/>
        </p:nvPicPr>
        <p:blipFill>
          <a:blip r:embed="rId3">
            <a:alphaModFix/>
          </a:blip>
          <a:stretch>
            <a:fillRect/>
          </a:stretch>
        </p:blipFill>
        <p:spPr>
          <a:xfrm>
            <a:off x="304800" y="1225400"/>
            <a:ext cx="8743500" cy="489100"/>
          </a:xfrm>
          <a:prstGeom prst="rect">
            <a:avLst/>
          </a:prstGeom>
          <a:noFill/>
          <a:ln>
            <a:noFill/>
          </a:ln>
        </p:spPr>
      </p:pic>
      <p:pic>
        <p:nvPicPr>
          <p:cNvPr id="212" name="Google Shape;212;p30"/>
          <p:cNvPicPr preferRelativeResize="0"/>
          <p:nvPr/>
        </p:nvPicPr>
        <p:blipFill>
          <a:blip r:embed="rId4">
            <a:alphaModFix/>
          </a:blip>
          <a:stretch>
            <a:fillRect/>
          </a:stretch>
        </p:blipFill>
        <p:spPr>
          <a:xfrm>
            <a:off x="6968575" y="2301850"/>
            <a:ext cx="906587" cy="269900"/>
          </a:xfrm>
          <a:prstGeom prst="rect">
            <a:avLst/>
          </a:prstGeom>
          <a:noFill/>
          <a:ln>
            <a:noFill/>
          </a:ln>
        </p:spPr>
      </p:pic>
      <p:pic>
        <p:nvPicPr>
          <p:cNvPr id="213" name="Google Shape;213;p30"/>
          <p:cNvPicPr preferRelativeResize="0"/>
          <p:nvPr/>
        </p:nvPicPr>
        <p:blipFill>
          <a:blip r:embed="rId5">
            <a:alphaModFix/>
          </a:blip>
          <a:stretch>
            <a:fillRect/>
          </a:stretch>
        </p:blipFill>
        <p:spPr>
          <a:xfrm>
            <a:off x="4118713" y="2571757"/>
            <a:ext cx="906575" cy="330968"/>
          </a:xfrm>
          <a:prstGeom prst="rect">
            <a:avLst/>
          </a:prstGeom>
          <a:noFill/>
          <a:ln>
            <a:noFill/>
          </a:ln>
        </p:spPr>
      </p:pic>
      <p:pic>
        <p:nvPicPr>
          <p:cNvPr id="214" name="Google Shape;214;p30"/>
          <p:cNvPicPr preferRelativeResize="0"/>
          <p:nvPr/>
        </p:nvPicPr>
        <p:blipFill>
          <a:blip r:embed="rId6">
            <a:alphaModFix/>
          </a:blip>
          <a:stretch>
            <a:fillRect/>
          </a:stretch>
        </p:blipFill>
        <p:spPr>
          <a:xfrm>
            <a:off x="2392175" y="3686812"/>
            <a:ext cx="3651418" cy="65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implementation step 2 </a:t>
            </a:r>
            <a:endParaRPr/>
          </a:p>
          <a:p>
            <a:pPr indent="0" lvl="0" marL="0" rtl="0" algn="l">
              <a:spcBef>
                <a:spcPts val="0"/>
              </a:spcBef>
              <a:spcAft>
                <a:spcPts val="0"/>
              </a:spcAft>
              <a:buNone/>
            </a:pPr>
            <a:r>
              <a:t/>
            </a:r>
            <a:endParaRPr/>
          </a:p>
        </p:txBody>
      </p:sp>
      <p:sp>
        <p:nvSpPr>
          <p:cNvPr id="220" name="Google Shape;220;p3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run              instances of the algorithm in parallel, on for each power of two that is k&lt;=m</a:t>
            </a:r>
            <a:endParaRPr/>
          </a:p>
          <a:p>
            <a:pPr indent="0" lvl="0" marL="0" rtl="0" algn="l">
              <a:spcBef>
                <a:spcPts val="1600"/>
              </a:spcBef>
              <a:spcAft>
                <a:spcPts val="0"/>
              </a:spcAft>
              <a:buNone/>
            </a:pPr>
            <a:r>
              <a:rPr lang="en"/>
              <a:t>For each i∈Q we perform a binary </a:t>
            </a:r>
            <a:r>
              <a:rPr lang="en"/>
              <a:t>search</a:t>
            </a:r>
            <a:r>
              <a:rPr lang="en"/>
              <a:t> over the               powers of two, which results in an overall running time of: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first two terms are geometric progressions so total runtime is:</a:t>
            </a:r>
            <a:endParaRPr/>
          </a:p>
          <a:p>
            <a:pPr indent="0" lvl="0" marL="0" rtl="0" algn="l">
              <a:spcBef>
                <a:spcPts val="1600"/>
              </a:spcBef>
              <a:spcAft>
                <a:spcPts val="1600"/>
              </a:spcAft>
              <a:buNone/>
            </a:pPr>
            <a:r>
              <a:rPr lang="en"/>
              <a:t> </a:t>
            </a:r>
            <a:endParaRPr/>
          </a:p>
        </p:txBody>
      </p:sp>
      <p:pic>
        <p:nvPicPr>
          <p:cNvPr id="221" name="Google Shape;221;p31"/>
          <p:cNvPicPr preferRelativeResize="0"/>
          <p:nvPr/>
        </p:nvPicPr>
        <p:blipFill>
          <a:blip r:embed="rId3">
            <a:alphaModFix/>
          </a:blip>
          <a:stretch>
            <a:fillRect/>
          </a:stretch>
        </p:blipFill>
        <p:spPr>
          <a:xfrm>
            <a:off x="1219200" y="1292200"/>
            <a:ext cx="771143" cy="269900"/>
          </a:xfrm>
          <a:prstGeom prst="rect">
            <a:avLst/>
          </a:prstGeom>
          <a:noFill/>
          <a:ln>
            <a:noFill/>
          </a:ln>
        </p:spPr>
      </p:pic>
      <p:pic>
        <p:nvPicPr>
          <p:cNvPr id="222" name="Google Shape;222;p31"/>
          <p:cNvPicPr preferRelativeResize="0"/>
          <p:nvPr/>
        </p:nvPicPr>
        <p:blipFill>
          <a:blip r:embed="rId3">
            <a:alphaModFix/>
          </a:blip>
          <a:stretch>
            <a:fillRect/>
          </a:stretch>
        </p:blipFill>
        <p:spPr>
          <a:xfrm>
            <a:off x="5410200" y="2130400"/>
            <a:ext cx="771143" cy="269900"/>
          </a:xfrm>
          <a:prstGeom prst="rect">
            <a:avLst/>
          </a:prstGeom>
          <a:noFill/>
          <a:ln>
            <a:noFill/>
          </a:ln>
        </p:spPr>
      </p:pic>
      <p:pic>
        <p:nvPicPr>
          <p:cNvPr id="223" name="Google Shape;223;p31"/>
          <p:cNvPicPr preferRelativeResize="0"/>
          <p:nvPr/>
        </p:nvPicPr>
        <p:blipFill>
          <a:blip r:embed="rId4">
            <a:alphaModFix/>
          </a:blip>
          <a:stretch>
            <a:fillRect/>
          </a:stretch>
        </p:blipFill>
        <p:spPr>
          <a:xfrm>
            <a:off x="1033475" y="2701900"/>
            <a:ext cx="5084750" cy="750925"/>
          </a:xfrm>
          <a:prstGeom prst="rect">
            <a:avLst/>
          </a:prstGeom>
          <a:noFill/>
          <a:ln>
            <a:noFill/>
          </a:ln>
        </p:spPr>
      </p:pic>
      <p:pic>
        <p:nvPicPr>
          <p:cNvPr id="224" name="Google Shape;224;p31"/>
          <p:cNvPicPr preferRelativeResize="0"/>
          <p:nvPr/>
        </p:nvPicPr>
        <p:blipFill>
          <a:blip r:embed="rId5">
            <a:alphaModFix/>
          </a:blip>
          <a:stretch>
            <a:fillRect/>
          </a:stretch>
        </p:blipFill>
        <p:spPr>
          <a:xfrm>
            <a:off x="985848" y="3854025"/>
            <a:ext cx="6800230" cy="61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Hamming distance - the number of positions at which two strings of equal length are different</a:t>
            </a:r>
            <a:endParaRPr/>
          </a:p>
          <a:p>
            <a:pPr indent="0" lvl="0" marL="0" rtl="0" algn="l">
              <a:spcBef>
                <a:spcPts val="1600"/>
              </a:spcBef>
              <a:spcAft>
                <a:spcPts val="0"/>
              </a:spcAft>
              <a:buNone/>
            </a:pPr>
            <a:r>
              <a:rPr lang="en"/>
              <a:t>Text-to-Pattern Hamming distance - given a pattern of length m and a text of length n over an alphabet of size σ, compute the Hamming distance between the pattern and the text at every location.</a:t>
            </a:r>
            <a:endParaRPr/>
          </a:p>
          <a:p>
            <a:pPr indent="0" lvl="0" marL="0" rtl="0" algn="l">
              <a:spcBef>
                <a:spcPts val="1600"/>
              </a:spcBef>
              <a:spcAft>
                <a:spcPts val="1600"/>
              </a:spcAft>
              <a:buNone/>
            </a:pPr>
            <a:r>
              <a:rPr lang="en"/>
              <a:t>k-mismatch problem - compute the Hamming distances only for locations with distances at most a given value 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Consequence 1 - Linear-Time approximation</a:t>
            </a:r>
            <a:endParaRPr/>
          </a:p>
        </p:txBody>
      </p:sp>
      <p:sp>
        <p:nvSpPr>
          <p:cNvPr id="230" name="Google Shape;230;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linear n time we combine three algorithms:</a:t>
            </a:r>
            <a:endParaRPr/>
          </a:p>
          <a:p>
            <a:pPr indent="0" lvl="0" marL="0" rtl="0" algn="l">
              <a:spcBef>
                <a:spcPts val="1600"/>
              </a:spcBef>
              <a:spcAft>
                <a:spcPts val="1600"/>
              </a:spcAft>
              <a:buNone/>
            </a:pPr>
            <a:r>
              <a:rPr lang="en"/>
              <a:t>Case 1: m is small - </a:t>
            </a:r>
            <a:endParaRPr/>
          </a:p>
        </p:txBody>
      </p:sp>
      <p:pic>
        <p:nvPicPr>
          <p:cNvPr id="231" name="Google Shape;231;p32"/>
          <p:cNvPicPr preferRelativeResize="0"/>
          <p:nvPr/>
        </p:nvPicPr>
        <p:blipFill>
          <a:blip r:embed="rId3">
            <a:alphaModFix/>
          </a:blip>
          <a:stretch>
            <a:fillRect/>
          </a:stretch>
        </p:blipFill>
        <p:spPr>
          <a:xfrm>
            <a:off x="2438400" y="1749400"/>
            <a:ext cx="1167475" cy="269900"/>
          </a:xfrm>
          <a:prstGeom prst="rect">
            <a:avLst/>
          </a:prstGeom>
          <a:noFill/>
          <a:ln>
            <a:noFill/>
          </a:ln>
        </p:spPr>
      </p:pic>
      <p:pic>
        <p:nvPicPr>
          <p:cNvPr id="232" name="Google Shape;232;p32"/>
          <p:cNvPicPr preferRelativeResize="0"/>
          <p:nvPr/>
        </p:nvPicPr>
        <p:blipFill>
          <a:blip r:embed="rId4">
            <a:alphaModFix/>
          </a:blip>
          <a:stretch>
            <a:fillRect/>
          </a:stretch>
        </p:blipFill>
        <p:spPr>
          <a:xfrm>
            <a:off x="304800" y="2139026"/>
            <a:ext cx="8520600" cy="27424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Consequence 1 - Linear-Time approximation</a:t>
            </a:r>
            <a:endParaRPr/>
          </a:p>
        </p:txBody>
      </p:sp>
      <p:sp>
        <p:nvSpPr>
          <p:cNvPr id="238" name="Google Shape;238;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analysis:</a:t>
            </a:r>
            <a:endParaRPr/>
          </a:p>
          <a:p>
            <a:pPr indent="0" lvl="0" marL="0" rtl="0" algn="l">
              <a:spcBef>
                <a:spcPts val="1600"/>
              </a:spcBef>
              <a:spcAft>
                <a:spcPts val="0"/>
              </a:spcAft>
              <a:buNone/>
            </a:pPr>
            <a:r>
              <a:rPr lang="en"/>
              <a:t>Line 2+3 </a:t>
            </a:r>
            <a:endParaRPr/>
          </a:p>
          <a:p>
            <a:pPr indent="0" lvl="0" marL="0" rtl="0" algn="l">
              <a:spcBef>
                <a:spcPts val="1600"/>
              </a:spcBef>
              <a:spcAft>
                <a:spcPts val="0"/>
              </a:spcAft>
              <a:buNone/>
            </a:pPr>
            <a:r>
              <a:rPr lang="en"/>
              <a:t>Line 4 </a:t>
            </a:r>
            <a:endParaRPr/>
          </a:p>
          <a:p>
            <a:pPr indent="0" lvl="0" marL="0" rtl="0" algn="l">
              <a:spcBef>
                <a:spcPts val="1600"/>
              </a:spcBef>
              <a:spcAft>
                <a:spcPts val="0"/>
              </a:spcAft>
              <a:buNone/>
            </a:pPr>
            <a:r>
              <a:rPr lang="en"/>
              <a:t>Line 5       </a:t>
            </a:r>
            <a:endParaRPr/>
          </a:p>
          <a:p>
            <a:pPr indent="0" lvl="0" marL="0" rtl="0" algn="l">
              <a:spcBef>
                <a:spcPts val="1600"/>
              </a:spcBef>
              <a:spcAft>
                <a:spcPts val="0"/>
              </a:spcAft>
              <a:buNone/>
            </a:pPr>
            <a:r>
              <a:rPr lang="en"/>
              <a:t>Line 6 </a:t>
            </a:r>
            <a:endParaRPr/>
          </a:p>
          <a:p>
            <a:pPr indent="0" lvl="0" marL="0" rtl="0" algn="l">
              <a:spcBef>
                <a:spcPts val="1600"/>
              </a:spcBef>
              <a:spcAft>
                <a:spcPts val="1600"/>
              </a:spcAft>
              <a:buNone/>
            </a:pPr>
            <a:r>
              <a:rPr lang="en"/>
              <a:t>Total time is                       and using bit packing speedup we get  </a:t>
            </a:r>
            <a:endParaRPr/>
          </a:p>
        </p:txBody>
      </p:sp>
      <p:pic>
        <p:nvPicPr>
          <p:cNvPr id="239" name="Google Shape;239;p33"/>
          <p:cNvPicPr preferRelativeResize="0"/>
          <p:nvPr/>
        </p:nvPicPr>
        <p:blipFill>
          <a:blip r:embed="rId3">
            <a:alphaModFix/>
          </a:blip>
          <a:stretch>
            <a:fillRect/>
          </a:stretch>
        </p:blipFill>
        <p:spPr>
          <a:xfrm>
            <a:off x="1524000" y="1828800"/>
            <a:ext cx="1027325" cy="237075"/>
          </a:xfrm>
          <a:prstGeom prst="rect">
            <a:avLst/>
          </a:prstGeom>
          <a:noFill/>
          <a:ln>
            <a:noFill/>
          </a:ln>
        </p:spPr>
      </p:pic>
      <p:pic>
        <p:nvPicPr>
          <p:cNvPr id="240" name="Google Shape;240;p33"/>
          <p:cNvPicPr preferRelativeResize="0"/>
          <p:nvPr/>
        </p:nvPicPr>
        <p:blipFill>
          <a:blip r:embed="rId4">
            <a:alphaModFix/>
          </a:blip>
          <a:stretch>
            <a:fillRect/>
          </a:stretch>
        </p:blipFill>
        <p:spPr>
          <a:xfrm>
            <a:off x="2551325" y="1802200"/>
            <a:ext cx="2355925" cy="290275"/>
          </a:xfrm>
          <a:prstGeom prst="rect">
            <a:avLst/>
          </a:prstGeom>
          <a:noFill/>
          <a:ln>
            <a:noFill/>
          </a:ln>
        </p:spPr>
      </p:pic>
      <p:pic>
        <p:nvPicPr>
          <p:cNvPr id="241" name="Google Shape;241;p33"/>
          <p:cNvPicPr preferRelativeResize="0"/>
          <p:nvPr/>
        </p:nvPicPr>
        <p:blipFill>
          <a:blip r:embed="rId5">
            <a:alphaModFix/>
          </a:blip>
          <a:stretch>
            <a:fillRect/>
          </a:stretch>
        </p:blipFill>
        <p:spPr>
          <a:xfrm>
            <a:off x="1295400" y="2282800"/>
            <a:ext cx="4183450" cy="269900"/>
          </a:xfrm>
          <a:prstGeom prst="rect">
            <a:avLst/>
          </a:prstGeom>
          <a:noFill/>
          <a:ln>
            <a:noFill/>
          </a:ln>
        </p:spPr>
      </p:pic>
      <p:pic>
        <p:nvPicPr>
          <p:cNvPr id="242" name="Google Shape;242;p33"/>
          <p:cNvPicPr preferRelativeResize="0"/>
          <p:nvPr/>
        </p:nvPicPr>
        <p:blipFill>
          <a:blip r:embed="rId4">
            <a:alphaModFix/>
          </a:blip>
          <a:stretch>
            <a:fillRect/>
          </a:stretch>
        </p:blipFill>
        <p:spPr>
          <a:xfrm>
            <a:off x="5478850" y="2272612"/>
            <a:ext cx="2355925" cy="290275"/>
          </a:xfrm>
          <a:prstGeom prst="rect">
            <a:avLst/>
          </a:prstGeom>
          <a:noFill/>
          <a:ln>
            <a:noFill/>
          </a:ln>
        </p:spPr>
      </p:pic>
      <p:pic>
        <p:nvPicPr>
          <p:cNvPr id="243" name="Google Shape;243;p33"/>
          <p:cNvPicPr preferRelativeResize="0"/>
          <p:nvPr/>
        </p:nvPicPr>
        <p:blipFill>
          <a:blip r:embed="rId6">
            <a:alphaModFix/>
          </a:blip>
          <a:stretch>
            <a:fillRect/>
          </a:stretch>
        </p:blipFill>
        <p:spPr>
          <a:xfrm>
            <a:off x="1295400" y="2816200"/>
            <a:ext cx="4190947" cy="269900"/>
          </a:xfrm>
          <a:prstGeom prst="rect">
            <a:avLst/>
          </a:prstGeom>
          <a:noFill/>
          <a:ln>
            <a:noFill/>
          </a:ln>
        </p:spPr>
      </p:pic>
      <p:pic>
        <p:nvPicPr>
          <p:cNvPr id="244" name="Google Shape;244;p33"/>
          <p:cNvPicPr preferRelativeResize="0"/>
          <p:nvPr/>
        </p:nvPicPr>
        <p:blipFill>
          <a:blip r:embed="rId7">
            <a:alphaModFix/>
          </a:blip>
          <a:stretch>
            <a:fillRect/>
          </a:stretch>
        </p:blipFill>
        <p:spPr>
          <a:xfrm>
            <a:off x="5486400" y="2795800"/>
            <a:ext cx="1306350" cy="290300"/>
          </a:xfrm>
          <a:prstGeom prst="rect">
            <a:avLst/>
          </a:prstGeom>
          <a:noFill/>
          <a:ln>
            <a:noFill/>
          </a:ln>
        </p:spPr>
      </p:pic>
      <p:pic>
        <p:nvPicPr>
          <p:cNvPr id="245" name="Google Shape;245;p33"/>
          <p:cNvPicPr preferRelativeResize="0"/>
          <p:nvPr/>
        </p:nvPicPr>
        <p:blipFill>
          <a:blip r:embed="rId8">
            <a:alphaModFix/>
          </a:blip>
          <a:stretch>
            <a:fillRect/>
          </a:stretch>
        </p:blipFill>
        <p:spPr>
          <a:xfrm>
            <a:off x="1295400" y="3329200"/>
            <a:ext cx="4071272" cy="290300"/>
          </a:xfrm>
          <a:prstGeom prst="rect">
            <a:avLst/>
          </a:prstGeom>
          <a:noFill/>
          <a:ln>
            <a:noFill/>
          </a:ln>
        </p:spPr>
      </p:pic>
      <p:pic>
        <p:nvPicPr>
          <p:cNvPr id="246" name="Google Shape;246;p33"/>
          <p:cNvPicPr preferRelativeResize="0"/>
          <p:nvPr/>
        </p:nvPicPr>
        <p:blipFill>
          <a:blip r:embed="rId7">
            <a:alphaModFix/>
          </a:blip>
          <a:stretch>
            <a:fillRect/>
          </a:stretch>
        </p:blipFill>
        <p:spPr>
          <a:xfrm>
            <a:off x="5562600" y="3329200"/>
            <a:ext cx="1306350" cy="290300"/>
          </a:xfrm>
          <a:prstGeom prst="rect">
            <a:avLst/>
          </a:prstGeom>
          <a:noFill/>
          <a:ln>
            <a:noFill/>
          </a:ln>
        </p:spPr>
      </p:pic>
      <p:pic>
        <p:nvPicPr>
          <p:cNvPr id="247" name="Google Shape;247;p33"/>
          <p:cNvPicPr preferRelativeResize="0"/>
          <p:nvPr/>
        </p:nvPicPr>
        <p:blipFill>
          <a:blip r:embed="rId9">
            <a:alphaModFix/>
          </a:blip>
          <a:stretch>
            <a:fillRect/>
          </a:stretch>
        </p:blipFill>
        <p:spPr>
          <a:xfrm>
            <a:off x="5334000" y="3349600"/>
            <a:ext cx="269900" cy="269900"/>
          </a:xfrm>
          <a:prstGeom prst="rect">
            <a:avLst/>
          </a:prstGeom>
          <a:noFill/>
          <a:ln>
            <a:noFill/>
          </a:ln>
        </p:spPr>
      </p:pic>
      <p:pic>
        <p:nvPicPr>
          <p:cNvPr id="248" name="Google Shape;248;p33"/>
          <p:cNvPicPr preferRelativeResize="0"/>
          <p:nvPr/>
        </p:nvPicPr>
        <p:blipFill>
          <a:blip r:embed="rId7">
            <a:alphaModFix/>
          </a:blip>
          <a:stretch>
            <a:fillRect/>
          </a:stretch>
        </p:blipFill>
        <p:spPr>
          <a:xfrm>
            <a:off x="1752600" y="3862600"/>
            <a:ext cx="1306350" cy="290300"/>
          </a:xfrm>
          <a:prstGeom prst="rect">
            <a:avLst/>
          </a:prstGeom>
          <a:noFill/>
          <a:ln>
            <a:noFill/>
          </a:ln>
        </p:spPr>
      </p:pic>
      <p:pic>
        <p:nvPicPr>
          <p:cNvPr id="249" name="Google Shape;249;p33"/>
          <p:cNvPicPr preferRelativeResize="0"/>
          <p:nvPr/>
        </p:nvPicPr>
        <p:blipFill>
          <a:blip r:embed="rId10">
            <a:alphaModFix/>
          </a:blip>
          <a:stretch>
            <a:fillRect/>
          </a:stretch>
        </p:blipFill>
        <p:spPr>
          <a:xfrm>
            <a:off x="6858000" y="3843975"/>
            <a:ext cx="772312" cy="308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Consequence 1 - Linear-Time approximation</a:t>
            </a:r>
            <a:endParaRPr/>
          </a:p>
        </p:txBody>
      </p:sp>
      <p:sp>
        <p:nvSpPr>
          <p:cNvPr id="255" name="Google Shape;255;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linear n time we combine three algorithms:</a:t>
            </a:r>
            <a:endParaRPr/>
          </a:p>
          <a:p>
            <a:pPr indent="0" lvl="0" marL="0" rtl="0" algn="l">
              <a:spcBef>
                <a:spcPts val="1600"/>
              </a:spcBef>
              <a:spcAft>
                <a:spcPts val="0"/>
              </a:spcAft>
              <a:buNone/>
            </a:pPr>
            <a:r>
              <a:rPr lang="en"/>
              <a:t>Case 2: k is small - </a:t>
            </a:r>
            <a:endParaRPr/>
          </a:p>
          <a:p>
            <a:pPr indent="0" lvl="0" marL="0" rtl="0" algn="l">
              <a:spcBef>
                <a:spcPts val="1600"/>
              </a:spcBef>
              <a:spcAft>
                <a:spcPts val="0"/>
              </a:spcAft>
              <a:buNone/>
            </a:pPr>
            <a:r>
              <a:rPr lang="en"/>
              <a:t>	Solution 1: switch to a known exact algorithm with </a:t>
            </a:r>
            <a:endParaRPr/>
          </a:p>
          <a:p>
            <a:pPr indent="0" lvl="0" marL="0" rtl="0" algn="l">
              <a:spcBef>
                <a:spcPts val="1600"/>
              </a:spcBef>
              <a:spcAft>
                <a:spcPts val="1600"/>
              </a:spcAft>
              <a:buNone/>
            </a:pPr>
            <a:r>
              <a:rPr lang="en"/>
              <a:t>	</a:t>
            </a:r>
            <a:r>
              <a:rPr lang="en"/>
              <a:t>Solution</a:t>
            </a:r>
            <a:r>
              <a:rPr lang="en"/>
              <a:t> 2: an exact algorithm is described with better run time </a:t>
            </a:r>
            <a:endParaRPr/>
          </a:p>
        </p:txBody>
      </p:sp>
      <p:pic>
        <p:nvPicPr>
          <p:cNvPr id="256" name="Google Shape;256;p34"/>
          <p:cNvPicPr preferRelativeResize="0"/>
          <p:nvPr/>
        </p:nvPicPr>
        <p:blipFill>
          <a:blip r:embed="rId3">
            <a:alphaModFix/>
          </a:blip>
          <a:stretch>
            <a:fillRect/>
          </a:stretch>
        </p:blipFill>
        <p:spPr>
          <a:xfrm>
            <a:off x="2339275" y="1741225"/>
            <a:ext cx="2806150" cy="308450"/>
          </a:xfrm>
          <a:prstGeom prst="rect">
            <a:avLst/>
          </a:prstGeom>
          <a:noFill/>
          <a:ln>
            <a:noFill/>
          </a:ln>
        </p:spPr>
      </p:pic>
      <p:pic>
        <p:nvPicPr>
          <p:cNvPr id="257" name="Google Shape;257;p34"/>
          <p:cNvPicPr preferRelativeResize="0"/>
          <p:nvPr/>
        </p:nvPicPr>
        <p:blipFill>
          <a:blip r:embed="rId4">
            <a:alphaModFix/>
          </a:blip>
          <a:stretch>
            <a:fillRect/>
          </a:stretch>
        </p:blipFill>
        <p:spPr>
          <a:xfrm>
            <a:off x="6019800" y="2254350"/>
            <a:ext cx="1050200" cy="374550"/>
          </a:xfrm>
          <a:prstGeom prst="rect">
            <a:avLst/>
          </a:prstGeom>
          <a:noFill/>
          <a:ln>
            <a:noFill/>
          </a:ln>
        </p:spPr>
      </p:pic>
      <p:pic>
        <p:nvPicPr>
          <p:cNvPr id="258" name="Google Shape;258;p34"/>
          <p:cNvPicPr preferRelativeResize="0"/>
          <p:nvPr/>
        </p:nvPicPr>
        <p:blipFill>
          <a:blip r:embed="rId5">
            <a:alphaModFix/>
          </a:blip>
          <a:stretch>
            <a:fillRect/>
          </a:stretch>
        </p:blipFill>
        <p:spPr>
          <a:xfrm>
            <a:off x="7162800" y="2728882"/>
            <a:ext cx="1050200" cy="3572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Consequence 1 - Linear-Time approximation</a:t>
            </a:r>
            <a:endParaRPr/>
          </a:p>
        </p:txBody>
      </p:sp>
      <p:sp>
        <p:nvSpPr>
          <p:cNvPr id="264" name="Google Shape;264;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linear n time we combine three algorithms:</a:t>
            </a:r>
            <a:endParaRPr/>
          </a:p>
          <a:p>
            <a:pPr indent="0" lvl="0" marL="0" rtl="0" algn="l">
              <a:spcBef>
                <a:spcPts val="1600"/>
              </a:spcBef>
              <a:spcAft>
                <a:spcPts val="0"/>
              </a:spcAft>
              <a:buNone/>
            </a:pPr>
            <a:r>
              <a:rPr lang="en"/>
              <a:t>Case 3:</a:t>
            </a:r>
            <a:endParaRPr/>
          </a:p>
          <a:p>
            <a:pPr indent="0" lvl="0" marL="0" rtl="0" algn="l">
              <a:spcBef>
                <a:spcPts val="1600"/>
              </a:spcBef>
              <a:spcAft>
                <a:spcPts val="0"/>
              </a:spcAft>
              <a:buNone/>
            </a:pPr>
            <a:r>
              <a:rPr lang="en"/>
              <a:t>Solution: run Algorithm 1 with  </a:t>
            </a:r>
            <a:endParaRPr/>
          </a:p>
          <a:p>
            <a:pPr indent="0" lvl="0" marL="0" rtl="0" algn="l">
              <a:spcBef>
                <a:spcPts val="1600"/>
              </a:spcBef>
              <a:spcAft>
                <a:spcPts val="0"/>
              </a:spcAft>
              <a:buNone/>
            </a:pPr>
            <a:r>
              <a:rPr lang="en"/>
              <a:t>Run time is: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Error probability is                and can be lowered by a constant number of repetitions </a:t>
            </a:r>
            <a:endParaRPr/>
          </a:p>
        </p:txBody>
      </p:sp>
      <p:pic>
        <p:nvPicPr>
          <p:cNvPr id="265" name="Google Shape;265;p35"/>
          <p:cNvPicPr preferRelativeResize="0"/>
          <p:nvPr/>
        </p:nvPicPr>
        <p:blipFill>
          <a:blip r:embed="rId3">
            <a:alphaModFix/>
          </a:blip>
          <a:stretch>
            <a:fillRect/>
          </a:stretch>
        </p:blipFill>
        <p:spPr>
          <a:xfrm>
            <a:off x="1295400" y="1749400"/>
            <a:ext cx="2421998" cy="269900"/>
          </a:xfrm>
          <a:prstGeom prst="rect">
            <a:avLst/>
          </a:prstGeom>
          <a:noFill/>
          <a:ln>
            <a:noFill/>
          </a:ln>
        </p:spPr>
      </p:pic>
      <p:pic>
        <p:nvPicPr>
          <p:cNvPr id="266" name="Google Shape;266;p35"/>
          <p:cNvPicPr preferRelativeResize="0"/>
          <p:nvPr/>
        </p:nvPicPr>
        <p:blipFill>
          <a:blip r:embed="rId4">
            <a:alphaModFix/>
          </a:blip>
          <a:stretch>
            <a:fillRect/>
          </a:stretch>
        </p:blipFill>
        <p:spPr>
          <a:xfrm>
            <a:off x="3581400" y="2199450"/>
            <a:ext cx="1017700" cy="353250"/>
          </a:xfrm>
          <a:prstGeom prst="rect">
            <a:avLst/>
          </a:prstGeom>
          <a:noFill/>
          <a:ln>
            <a:noFill/>
          </a:ln>
        </p:spPr>
      </p:pic>
      <p:pic>
        <p:nvPicPr>
          <p:cNvPr id="267" name="Google Shape;267;p35"/>
          <p:cNvPicPr preferRelativeResize="0"/>
          <p:nvPr/>
        </p:nvPicPr>
        <p:blipFill>
          <a:blip r:embed="rId5">
            <a:alphaModFix/>
          </a:blip>
          <a:stretch>
            <a:fillRect/>
          </a:stretch>
        </p:blipFill>
        <p:spPr>
          <a:xfrm>
            <a:off x="328625" y="3284375"/>
            <a:ext cx="3826659" cy="578025"/>
          </a:xfrm>
          <a:prstGeom prst="rect">
            <a:avLst/>
          </a:prstGeom>
          <a:noFill/>
          <a:ln>
            <a:noFill/>
          </a:ln>
        </p:spPr>
      </p:pic>
      <p:pic>
        <p:nvPicPr>
          <p:cNvPr id="268" name="Google Shape;268;p35"/>
          <p:cNvPicPr preferRelativeResize="0"/>
          <p:nvPr/>
        </p:nvPicPr>
        <p:blipFill>
          <a:blip r:embed="rId6">
            <a:alphaModFix/>
          </a:blip>
          <a:stretch>
            <a:fillRect/>
          </a:stretch>
        </p:blipFill>
        <p:spPr>
          <a:xfrm>
            <a:off x="4114800" y="3360575"/>
            <a:ext cx="4713875" cy="411325"/>
          </a:xfrm>
          <a:prstGeom prst="rect">
            <a:avLst/>
          </a:prstGeom>
          <a:noFill/>
          <a:ln>
            <a:noFill/>
          </a:ln>
        </p:spPr>
      </p:pic>
      <p:pic>
        <p:nvPicPr>
          <p:cNvPr id="269" name="Google Shape;269;p35"/>
          <p:cNvPicPr preferRelativeResize="0"/>
          <p:nvPr/>
        </p:nvPicPr>
        <p:blipFill>
          <a:blip r:embed="rId7">
            <a:alphaModFix/>
          </a:blip>
          <a:stretch>
            <a:fillRect/>
          </a:stretch>
        </p:blipFill>
        <p:spPr>
          <a:xfrm>
            <a:off x="2362200" y="4333050"/>
            <a:ext cx="979454" cy="353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Consequence 2 - improved ε-dependence</a:t>
            </a:r>
            <a:endParaRPr/>
          </a:p>
        </p:txBody>
      </p:sp>
      <p:sp>
        <p:nvSpPr>
          <p:cNvPr id="275" name="Google Shape;275;p3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possible to obtain                       (        ) when pattern is long enough </a:t>
            </a:r>
            <a:endParaRPr/>
          </a:p>
          <a:p>
            <a:pPr indent="0" lvl="0" marL="0" rtl="0" algn="l">
              <a:spcBef>
                <a:spcPts val="1600"/>
              </a:spcBef>
              <a:spcAft>
                <a:spcPts val="0"/>
              </a:spcAft>
              <a:buNone/>
            </a:pPr>
            <a:r>
              <a:rPr lang="en"/>
              <a:t>We assume                            otherwise we can use exact algorithm with</a:t>
            </a:r>
            <a:endParaRPr/>
          </a:p>
          <a:p>
            <a:pPr indent="0" lvl="0" marL="0" rtl="0" algn="l">
              <a:spcBef>
                <a:spcPts val="1600"/>
              </a:spcBef>
              <a:spcAft>
                <a:spcPts val="0"/>
              </a:spcAft>
              <a:buNone/>
            </a:pPr>
            <a:r>
              <a:rPr lang="en"/>
              <a:t>The main algorithm with s=O(1) has running time of </a:t>
            </a:r>
            <a:endParaRPr/>
          </a:p>
          <a:p>
            <a:pPr indent="0" lvl="0" marL="0" rtl="0" algn="l">
              <a:spcBef>
                <a:spcPts val="1600"/>
              </a:spcBef>
              <a:spcAft>
                <a:spcPts val="0"/>
              </a:spcAft>
              <a:buNone/>
            </a:pPr>
            <a:r>
              <a:rPr lang="en"/>
              <a:t>The third term comes from lines 8-10, which amounts to computation of inner product of vectors of x and y (pattern and text offsets). </a:t>
            </a:r>
            <a:endParaRPr/>
          </a:p>
          <a:p>
            <a:pPr indent="0" lvl="0" marL="0" rtl="0" algn="l">
              <a:spcBef>
                <a:spcPts val="1600"/>
              </a:spcBef>
              <a:spcAft>
                <a:spcPts val="0"/>
              </a:spcAft>
              <a:buNone/>
            </a:pPr>
            <a:r>
              <a:rPr lang="en"/>
              <a:t>Vectors dimensions:                 , x vectors:        , y vectors:   </a:t>
            </a:r>
            <a:endParaRPr/>
          </a:p>
          <a:p>
            <a:pPr indent="0" lvl="0" marL="0" rtl="0" algn="l">
              <a:spcBef>
                <a:spcPts val="1600"/>
              </a:spcBef>
              <a:spcAft>
                <a:spcPts val="1600"/>
              </a:spcAft>
              <a:buNone/>
            </a:pPr>
            <a:r>
              <a:rPr lang="en"/>
              <a:t>Using know rectangular matrix multiplication functions that take time near linear, we get time of </a:t>
            </a:r>
            <a:endParaRPr/>
          </a:p>
        </p:txBody>
      </p:sp>
      <p:pic>
        <p:nvPicPr>
          <p:cNvPr id="276" name="Google Shape;276;p36"/>
          <p:cNvPicPr preferRelativeResize="0"/>
          <p:nvPr/>
        </p:nvPicPr>
        <p:blipFill>
          <a:blip r:embed="rId3">
            <a:alphaModFix/>
          </a:blip>
          <a:stretch>
            <a:fillRect/>
          </a:stretch>
        </p:blipFill>
        <p:spPr>
          <a:xfrm>
            <a:off x="2590800" y="1292200"/>
            <a:ext cx="1321818" cy="269900"/>
          </a:xfrm>
          <a:prstGeom prst="rect">
            <a:avLst/>
          </a:prstGeom>
          <a:noFill/>
          <a:ln>
            <a:noFill/>
          </a:ln>
        </p:spPr>
      </p:pic>
      <p:pic>
        <p:nvPicPr>
          <p:cNvPr id="277" name="Google Shape;277;p36"/>
          <p:cNvPicPr preferRelativeResize="0"/>
          <p:nvPr/>
        </p:nvPicPr>
        <p:blipFill>
          <a:blip r:embed="rId4">
            <a:alphaModFix/>
          </a:blip>
          <a:stretch>
            <a:fillRect/>
          </a:stretch>
        </p:blipFill>
        <p:spPr>
          <a:xfrm>
            <a:off x="4114800" y="1292200"/>
            <a:ext cx="449833" cy="269900"/>
          </a:xfrm>
          <a:prstGeom prst="rect">
            <a:avLst/>
          </a:prstGeom>
          <a:noFill/>
          <a:ln>
            <a:noFill/>
          </a:ln>
        </p:spPr>
      </p:pic>
      <p:pic>
        <p:nvPicPr>
          <p:cNvPr id="278" name="Google Shape;278;p36"/>
          <p:cNvPicPr preferRelativeResize="0"/>
          <p:nvPr/>
        </p:nvPicPr>
        <p:blipFill>
          <a:blip r:embed="rId5">
            <a:alphaModFix/>
          </a:blip>
          <a:stretch>
            <a:fillRect/>
          </a:stretch>
        </p:blipFill>
        <p:spPr>
          <a:xfrm>
            <a:off x="7620000" y="1292200"/>
            <a:ext cx="932382" cy="269900"/>
          </a:xfrm>
          <a:prstGeom prst="rect">
            <a:avLst/>
          </a:prstGeom>
          <a:noFill/>
          <a:ln>
            <a:noFill/>
          </a:ln>
        </p:spPr>
      </p:pic>
      <p:pic>
        <p:nvPicPr>
          <p:cNvPr id="279" name="Google Shape;279;p36"/>
          <p:cNvPicPr preferRelativeResize="0"/>
          <p:nvPr/>
        </p:nvPicPr>
        <p:blipFill>
          <a:blip r:embed="rId6">
            <a:alphaModFix/>
          </a:blip>
          <a:stretch>
            <a:fillRect/>
          </a:stretch>
        </p:blipFill>
        <p:spPr>
          <a:xfrm>
            <a:off x="1600200" y="1825600"/>
            <a:ext cx="1569682" cy="269900"/>
          </a:xfrm>
          <a:prstGeom prst="rect">
            <a:avLst/>
          </a:prstGeom>
          <a:noFill/>
          <a:ln>
            <a:noFill/>
          </a:ln>
        </p:spPr>
      </p:pic>
      <p:pic>
        <p:nvPicPr>
          <p:cNvPr id="280" name="Google Shape;280;p36"/>
          <p:cNvPicPr preferRelativeResize="0"/>
          <p:nvPr/>
        </p:nvPicPr>
        <p:blipFill>
          <a:blip r:embed="rId7">
            <a:alphaModFix/>
          </a:blip>
          <a:stretch>
            <a:fillRect/>
          </a:stretch>
        </p:blipFill>
        <p:spPr>
          <a:xfrm>
            <a:off x="7620000" y="1805708"/>
            <a:ext cx="932375" cy="289792"/>
          </a:xfrm>
          <a:prstGeom prst="rect">
            <a:avLst/>
          </a:prstGeom>
          <a:noFill/>
          <a:ln>
            <a:noFill/>
          </a:ln>
        </p:spPr>
      </p:pic>
      <p:pic>
        <p:nvPicPr>
          <p:cNvPr id="281" name="Google Shape;281;p36"/>
          <p:cNvPicPr preferRelativeResize="0"/>
          <p:nvPr/>
        </p:nvPicPr>
        <p:blipFill>
          <a:blip r:embed="rId8">
            <a:alphaModFix/>
          </a:blip>
          <a:stretch>
            <a:fillRect/>
          </a:stretch>
        </p:blipFill>
        <p:spPr>
          <a:xfrm>
            <a:off x="5791200" y="2275975"/>
            <a:ext cx="2330725" cy="352925"/>
          </a:xfrm>
          <a:prstGeom prst="rect">
            <a:avLst/>
          </a:prstGeom>
          <a:noFill/>
          <a:ln>
            <a:noFill/>
          </a:ln>
        </p:spPr>
      </p:pic>
      <p:pic>
        <p:nvPicPr>
          <p:cNvPr id="282" name="Google Shape;282;p36"/>
          <p:cNvPicPr preferRelativeResize="0"/>
          <p:nvPr/>
        </p:nvPicPr>
        <p:blipFill>
          <a:blip r:embed="rId9">
            <a:alphaModFix/>
          </a:blip>
          <a:stretch>
            <a:fillRect/>
          </a:stretch>
        </p:blipFill>
        <p:spPr>
          <a:xfrm>
            <a:off x="2407875" y="3655850"/>
            <a:ext cx="1021764" cy="269900"/>
          </a:xfrm>
          <a:prstGeom prst="rect">
            <a:avLst/>
          </a:prstGeom>
          <a:noFill/>
          <a:ln>
            <a:noFill/>
          </a:ln>
        </p:spPr>
      </p:pic>
      <p:pic>
        <p:nvPicPr>
          <p:cNvPr id="283" name="Google Shape;283;p36"/>
          <p:cNvPicPr preferRelativeResize="0"/>
          <p:nvPr/>
        </p:nvPicPr>
        <p:blipFill>
          <a:blip r:embed="rId10">
            <a:alphaModFix/>
          </a:blip>
          <a:stretch>
            <a:fillRect/>
          </a:stretch>
        </p:blipFill>
        <p:spPr>
          <a:xfrm>
            <a:off x="4572002" y="3655838"/>
            <a:ext cx="454568" cy="269900"/>
          </a:xfrm>
          <a:prstGeom prst="rect">
            <a:avLst/>
          </a:prstGeom>
          <a:noFill/>
          <a:ln>
            <a:noFill/>
          </a:ln>
        </p:spPr>
      </p:pic>
      <p:pic>
        <p:nvPicPr>
          <p:cNvPr id="284" name="Google Shape;284;p36"/>
          <p:cNvPicPr preferRelativeResize="0"/>
          <p:nvPr/>
        </p:nvPicPr>
        <p:blipFill>
          <a:blip r:embed="rId11">
            <a:alphaModFix/>
          </a:blip>
          <a:stretch>
            <a:fillRect/>
          </a:stretch>
        </p:blipFill>
        <p:spPr>
          <a:xfrm>
            <a:off x="6168924" y="3637533"/>
            <a:ext cx="1021775" cy="306530"/>
          </a:xfrm>
          <a:prstGeom prst="rect">
            <a:avLst/>
          </a:prstGeom>
          <a:noFill/>
          <a:ln>
            <a:noFill/>
          </a:ln>
        </p:spPr>
      </p:pic>
      <p:pic>
        <p:nvPicPr>
          <p:cNvPr id="285" name="Google Shape;285;p36"/>
          <p:cNvPicPr preferRelativeResize="0"/>
          <p:nvPr/>
        </p:nvPicPr>
        <p:blipFill>
          <a:blip r:embed="rId12">
            <a:alphaModFix/>
          </a:blip>
          <a:stretch>
            <a:fillRect/>
          </a:stretch>
        </p:blipFill>
        <p:spPr>
          <a:xfrm>
            <a:off x="1981200" y="4498340"/>
            <a:ext cx="2330725" cy="3403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Consequence 3 - sublinear-time algorithm</a:t>
            </a:r>
            <a:endParaRPr/>
          </a:p>
        </p:txBody>
      </p:sp>
      <p:sp>
        <p:nvSpPr>
          <p:cNvPr id="291" name="Google Shape;291;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k is large enough and the approximation factor is a constant, it is possible to obtain truly sublinear-time algorithm for finding locations with Hamming distance approximately at most k.</a:t>
            </a:r>
            <a:endParaRPr/>
          </a:p>
          <a:p>
            <a:pPr indent="0" lvl="0" marL="0" rtl="0" algn="l">
              <a:spcBef>
                <a:spcPts val="1600"/>
              </a:spcBef>
              <a:spcAft>
                <a:spcPts val="0"/>
              </a:spcAft>
              <a:buNone/>
            </a:pPr>
            <a:r>
              <a:rPr lang="en"/>
              <a:t>Recall that our algorithm has running time </a:t>
            </a:r>
            <a:endParaRPr/>
          </a:p>
          <a:p>
            <a:pPr indent="0" lvl="0" marL="0" rtl="0" algn="l">
              <a:spcBef>
                <a:spcPts val="1600"/>
              </a:spcBef>
              <a:spcAft>
                <a:spcPts val="0"/>
              </a:spcAft>
              <a:buNone/>
            </a:pPr>
            <a:r>
              <a:rPr lang="en"/>
              <a:t>With large k two first terms are already sub-linear.</a:t>
            </a:r>
            <a:endParaRPr/>
          </a:p>
          <a:p>
            <a:pPr indent="0" lvl="0" marL="0" rtl="0" algn="l">
              <a:spcBef>
                <a:spcPts val="1600"/>
              </a:spcBef>
              <a:spcAft>
                <a:spcPts val="1600"/>
              </a:spcAft>
              <a:buNone/>
            </a:pPr>
            <a:r>
              <a:rPr lang="en"/>
              <a:t>With the third term, we can no longer </a:t>
            </a:r>
            <a:r>
              <a:rPr lang="en"/>
              <a:t>afford</a:t>
            </a:r>
            <a:r>
              <a:rPr lang="en"/>
              <a:t> to loop over all i indices, so we reduce this step to</a:t>
            </a:r>
            <a:r>
              <a:rPr lang="en"/>
              <a:t> approximate Hamming nearest neighbor search.</a:t>
            </a:r>
            <a:endParaRPr/>
          </a:p>
        </p:txBody>
      </p:sp>
      <p:pic>
        <p:nvPicPr>
          <p:cNvPr id="292" name="Google Shape;292;p37"/>
          <p:cNvPicPr preferRelativeResize="0"/>
          <p:nvPr/>
        </p:nvPicPr>
        <p:blipFill>
          <a:blip r:embed="rId3">
            <a:alphaModFix/>
          </a:blip>
          <a:stretch>
            <a:fillRect/>
          </a:stretch>
        </p:blipFill>
        <p:spPr>
          <a:xfrm>
            <a:off x="4757500" y="2390200"/>
            <a:ext cx="2064675" cy="36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Consequence</a:t>
            </a:r>
            <a:r>
              <a:rPr lang="en"/>
              <a:t> 4 - streaming algorithm</a:t>
            </a:r>
            <a:endParaRPr/>
          </a:p>
        </p:txBody>
      </p:sp>
      <p:sp>
        <p:nvSpPr>
          <p:cNvPr id="298" name="Google Shape;298;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streaming model, we treat each        as a stream.</a:t>
            </a:r>
            <a:endParaRPr/>
          </a:p>
          <a:p>
            <a:pPr indent="0" lvl="0" marL="0" rtl="0" algn="l">
              <a:spcBef>
                <a:spcPts val="1600"/>
              </a:spcBef>
              <a:spcAft>
                <a:spcPts val="0"/>
              </a:spcAft>
              <a:buNone/>
            </a:pPr>
            <a:r>
              <a:rPr lang="en"/>
              <a:t>Computing the count       reduces to exact matching of a pattern in a stream.</a:t>
            </a:r>
            <a:endParaRPr/>
          </a:p>
          <a:p>
            <a:pPr indent="0" lvl="0" marL="0" rtl="0" algn="l">
              <a:spcBef>
                <a:spcPts val="1600"/>
              </a:spcBef>
              <a:spcAft>
                <a:spcPts val="0"/>
              </a:spcAft>
              <a:buNone/>
            </a:pPr>
            <a:r>
              <a:rPr lang="en"/>
              <a:t>Since there are          patterns and             streams we need an algorithm that can handle multiple patterns and </a:t>
            </a:r>
            <a:r>
              <a:rPr lang="en"/>
              <a:t>multiple streams. We use a known algorithm addressed in a recent paper. </a:t>
            </a:r>
            <a:endParaRPr/>
          </a:p>
          <a:p>
            <a:pPr indent="0" lvl="0" marL="0" rtl="0" algn="l">
              <a:spcBef>
                <a:spcPts val="1600"/>
              </a:spcBef>
              <a:spcAft>
                <a:spcPts val="0"/>
              </a:spcAft>
              <a:buNone/>
            </a:pPr>
            <a:r>
              <a:rPr lang="en"/>
              <a:t>The space bound is                   if we set               it becomes</a:t>
            </a:r>
            <a:endParaRPr/>
          </a:p>
          <a:p>
            <a:pPr indent="0" lvl="0" marL="0" rtl="0" algn="l">
              <a:spcBef>
                <a:spcPts val="1600"/>
              </a:spcBef>
              <a:spcAft>
                <a:spcPts val="1600"/>
              </a:spcAft>
              <a:buNone/>
            </a:pPr>
            <a:r>
              <a:rPr lang="en"/>
              <a:t>Per character running time is </a:t>
            </a:r>
            <a:endParaRPr/>
          </a:p>
        </p:txBody>
      </p:sp>
      <p:pic>
        <p:nvPicPr>
          <p:cNvPr id="299" name="Google Shape;299;p38"/>
          <p:cNvPicPr preferRelativeResize="0"/>
          <p:nvPr/>
        </p:nvPicPr>
        <p:blipFill>
          <a:blip r:embed="rId3">
            <a:alphaModFix/>
          </a:blip>
          <a:stretch>
            <a:fillRect/>
          </a:stretch>
        </p:blipFill>
        <p:spPr>
          <a:xfrm>
            <a:off x="4191000" y="1292200"/>
            <a:ext cx="342312" cy="269900"/>
          </a:xfrm>
          <a:prstGeom prst="rect">
            <a:avLst/>
          </a:prstGeom>
          <a:noFill/>
          <a:ln>
            <a:noFill/>
          </a:ln>
        </p:spPr>
      </p:pic>
      <p:pic>
        <p:nvPicPr>
          <p:cNvPr id="300" name="Google Shape;300;p38"/>
          <p:cNvPicPr preferRelativeResize="0"/>
          <p:nvPr/>
        </p:nvPicPr>
        <p:blipFill>
          <a:blip r:embed="rId4">
            <a:alphaModFix/>
          </a:blip>
          <a:stretch>
            <a:fillRect/>
          </a:stretch>
        </p:blipFill>
        <p:spPr>
          <a:xfrm>
            <a:off x="2568400" y="1795225"/>
            <a:ext cx="279207" cy="269900"/>
          </a:xfrm>
          <a:prstGeom prst="rect">
            <a:avLst/>
          </a:prstGeom>
          <a:noFill/>
          <a:ln>
            <a:noFill/>
          </a:ln>
        </p:spPr>
      </p:pic>
      <p:pic>
        <p:nvPicPr>
          <p:cNvPr id="301" name="Google Shape;301;p38"/>
          <p:cNvPicPr preferRelativeResize="0"/>
          <p:nvPr/>
        </p:nvPicPr>
        <p:blipFill>
          <a:blip r:embed="rId5">
            <a:alphaModFix/>
          </a:blip>
          <a:stretch>
            <a:fillRect/>
          </a:stretch>
        </p:blipFill>
        <p:spPr>
          <a:xfrm>
            <a:off x="1981200" y="2282800"/>
            <a:ext cx="449833" cy="269900"/>
          </a:xfrm>
          <a:prstGeom prst="rect">
            <a:avLst/>
          </a:prstGeom>
          <a:noFill/>
          <a:ln>
            <a:noFill/>
          </a:ln>
        </p:spPr>
      </p:pic>
      <p:pic>
        <p:nvPicPr>
          <p:cNvPr id="302" name="Google Shape;302;p38"/>
          <p:cNvPicPr preferRelativeResize="0"/>
          <p:nvPr/>
        </p:nvPicPr>
        <p:blipFill>
          <a:blip r:embed="rId6">
            <a:alphaModFix/>
          </a:blip>
          <a:stretch>
            <a:fillRect/>
          </a:stretch>
        </p:blipFill>
        <p:spPr>
          <a:xfrm>
            <a:off x="3858558" y="2282800"/>
            <a:ext cx="674750" cy="269900"/>
          </a:xfrm>
          <a:prstGeom prst="rect">
            <a:avLst/>
          </a:prstGeom>
          <a:noFill/>
          <a:ln>
            <a:noFill/>
          </a:ln>
        </p:spPr>
      </p:pic>
      <p:pic>
        <p:nvPicPr>
          <p:cNvPr id="303" name="Google Shape;303;p38"/>
          <p:cNvPicPr preferRelativeResize="0"/>
          <p:nvPr/>
        </p:nvPicPr>
        <p:blipFill>
          <a:blip r:embed="rId7">
            <a:alphaModFix/>
          </a:blip>
          <a:stretch>
            <a:fillRect/>
          </a:stretch>
        </p:blipFill>
        <p:spPr>
          <a:xfrm>
            <a:off x="2362200" y="3455550"/>
            <a:ext cx="1070200" cy="316350"/>
          </a:xfrm>
          <a:prstGeom prst="rect">
            <a:avLst/>
          </a:prstGeom>
          <a:noFill/>
          <a:ln>
            <a:noFill/>
          </a:ln>
        </p:spPr>
      </p:pic>
      <p:pic>
        <p:nvPicPr>
          <p:cNvPr id="304" name="Google Shape;304;p38"/>
          <p:cNvPicPr preferRelativeResize="0"/>
          <p:nvPr/>
        </p:nvPicPr>
        <p:blipFill>
          <a:blip r:embed="rId8">
            <a:alphaModFix/>
          </a:blip>
          <a:stretch>
            <a:fillRect/>
          </a:stretch>
        </p:blipFill>
        <p:spPr>
          <a:xfrm>
            <a:off x="4385250" y="3478775"/>
            <a:ext cx="824694" cy="269900"/>
          </a:xfrm>
          <a:prstGeom prst="rect">
            <a:avLst/>
          </a:prstGeom>
          <a:noFill/>
          <a:ln>
            <a:noFill/>
          </a:ln>
        </p:spPr>
      </p:pic>
      <p:pic>
        <p:nvPicPr>
          <p:cNvPr id="305" name="Google Shape;305;p38"/>
          <p:cNvPicPr preferRelativeResize="0"/>
          <p:nvPr/>
        </p:nvPicPr>
        <p:blipFill>
          <a:blip r:embed="rId9">
            <a:alphaModFix/>
          </a:blip>
          <a:stretch>
            <a:fillRect/>
          </a:stretch>
        </p:blipFill>
        <p:spPr>
          <a:xfrm>
            <a:off x="6418525" y="3478775"/>
            <a:ext cx="1502852" cy="269900"/>
          </a:xfrm>
          <a:prstGeom prst="rect">
            <a:avLst/>
          </a:prstGeom>
          <a:noFill/>
          <a:ln>
            <a:noFill/>
          </a:ln>
        </p:spPr>
      </p:pic>
      <p:pic>
        <p:nvPicPr>
          <p:cNvPr id="306" name="Google Shape;306;p38"/>
          <p:cNvPicPr preferRelativeResize="0"/>
          <p:nvPr/>
        </p:nvPicPr>
        <p:blipFill>
          <a:blip r:embed="rId10">
            <a:alphaModFix/>
          </a:blip>
          <a:stretch>
            <a:fillRect/>
          </a:stretch>
        </p:blipFill>
        <p:spPr>
          <a:xfrm>
            <a:off x="3352800" y="3959200"/>
            <a:ext cx="525959" cy="269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0"/>
              <a:t>                              THE END</a:t>
            </a:r>
            <a:endParaRPr sz="7000"/>
          </a:p>
        </p:txBody>
      </p:sp>
      <p:sp>
        <p:nvSpPr>
          <p:cNvPr id="312" name="Google Shape;312;p3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Previoוs</a:t>
            </a:r>
            <a:r>
              <a:rPr lang="en"/>
              <a:t> randomized (1 + ε)-approximation algorithm for Text-to-Pattern Hamming distances use FFT and require                   time</a:t>
            </a:r>
            <a:endParaRPr/>
          </a:p>
          <a:p>
            <a:pPr indent="0" lvl="0" marL="0" rtl="0" algn="l">
              <a:spcBef>
                <a:spcPts val="1600"/>
              </a:spcBef>
              <a:spcAft>
                <a:spcPts val="0"/>
              </a:spcAft>
              <a:buNone/>
            </a:pPr>
            <a:r>
              <a:rPr lang="en"/>
              <a:t>The paper shows a simple randomised </a:t>
            </a:r>
            <a:r>
              <a:rPr lang="en"/>
              <a:t>approximation</a:t>
            </a:r>
            <a:r>
              <a:rPr lang="en"/>
              <a:t> algorithm that is:</a:t>
            </a:r>
            <a:endParaRPr/>
          </a:p>
          <a:p>
            <a:pPr indent="-342900" lvl="0" marL="457200" rtl="0" algn="l">
              <a:spcBef>
                <a:spcPts val="1600"/>
              </a:spcBef>
              <a:spcAft>
                <a:spcPts val="0"/>
              </a:spcAft>
              <a:buSzPts val="1800"/>
              <a:buAutoNum type="arabicPeriod"/>
            </a:pPr>
            <a:r>
              <a:rPr lang="en"/>
              <a:t>Faster than </a:t>
            </a:r>
            <a:r>
              <a:rPr lang="en"/>
              <a:t>previous algorithms with the same setting  </a:t>
            </a:r>
            <a:endParaRPr/>
          </a:p>
          <a:p>
            <a:pPr indent="-342900" lvl="0" marL="457200" rtl="0" algn="l">
              <a:spcBef>
                <a:spcPts val="0"/>
              </a:spcBef>
              <a:spcAft>
                <a:spcPts val="0"/>
              </a:spcAft>
              <a:buSzPts val="1800"/>
              <a:buAutoNum type="arabicPeriod"/>
            </a:pPr>
            <a:r>
              <a:rPr lang="en"/>
              <a:t>Does not need FFT</a:t>
            </a:r>
            <a:r>
              <a:rPr lang="en"/>
              <a:t> </a:t>
            </a:r>
            <a:endParaRPr/>
          </a:p>
          <a:p>
            <a:pPr indent="-342900" lvl="0" marL="457200" rtl="0" algn="l">
              <a:spcBef>
                <a:spcPts val="0"/>
              </a:spcBef>
              <a:spcAft>
                <a:spcPts val="0"/>
              </a:spcAft>
              <a:buSzPts val="1800"/>
              <a:buAutoNum type="arabicPeriod"/>
            </a:pPr>
            <a:r>
              <a:rPr lang="en"/>
              <a:t>Combining their approach with additional ideas leads to several new results in different settings</a:t>
            </a:r>
            <a:endParaRPr/>
          </a:p>
        </p:txBody>
      </p:sp>
      <p:pic>
        <p:nvPicPr>
          <p:cNvPr id="73" name="Google Shape;73;p15"/>
          <p:cNvPicPr preferRelativeResize="0"/>
          <p:nvPr/>
        </p:nvPicPr>
        <p:blipFill>
          <a:blip r:embed="rId3">
            <a:alphaModFix/>
          </a:blip>
          <a:stretch>
            <a:fillRect/>
          </a:stretch>
        </p:blipFill>
        <p:spPr>
          <a:xfrm>
            <a:off x="3518725" y="1566800"/>
            <a:ext cx="1053268" cy="269900"/>
          </a:xfrm>
          <a:prstGeom prst="rect">
            <a:avLst/>
          </a:prstGeom>
          <a:noFill/>
          <a:ln>
            <a:noFill/>
          </a:ln>
        </p:spPr>
      </p:pic>
      <p:pic>
        <p:nvPicPr>
          <p:cNvPr id="74" name="Google Shape;74;p15"/>
          <p:cNvPicPr preferRelativeResize="0"/>
          <p:nvPr/>
        </p:nvPicPr>
        <p:blipFill>
          <a:blip r:embed="rId4">
            <a:alphaModFix/>
          </a:blip>
          <a:stretch>
            <a:fillRect/>
          </a:stretch>
        </p:blipFill>
        <p:spPr>
          <a:xfrm>
            <a:off x="6312900" y="2571750"/>
            <a:ext cx="1743343" cy="32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Preliminaries</a:t>
            </a:r>
            <a:endParaRPr/>
          </a:p>
        </p:txBody>
      </p:sp>
      <p:sp>
        <p:nvSpPr>
          <p:cNvPr id="80" name="Google Shape;80;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If Q = [n − m + 1] than we get the </a:t>
            </a:r>
            <a:r>
              <a:rPr lang="en"/>
              <a:t>standard problem formulation</a:t>
            </a:r>
            <a:endParaRPr/>
          </a:p>
        </p:txBody>
      </p:sp>
      <p:pic>
        <p:nvPicPr>
          <p:cNvPr id="81" name="Google Shape;81;p16"/>
          <p:cNvPicPr preferRelativeResize="0"/>
          <p:nvPr/>
        </p:nvPicPr>
        <p:blipFill>
          <a:blip r:embed="rId3">
            <a:alphaModFix/>
          </a:blip>
          <a:stretch>
            <a:fillRect/>
          </a:stretch>
        </p:blipFill>
        <p:spPr>
          <a:xfrm>
            <a:off x="195725" y="1569050"/>
            <a:ext cx="8752552" cy="1443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Preliminaries</a:t>
            </a:r>
            <a:endParaRPr/>
          </a:p>
        </p:txBody>
      </p:sp>
      <p:sp>
        <p:nvSpPr>
          <p:cNvPr id="87" name="Google Shape;87;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decision version is formulated using the notion of an (ε, k)-estimation.</a:t>
            </a:r>
            <a:endParaRPr/>
          </a:p>
          <a:p>
            <a:pPr indent="0" lvl="0" marL="0" rtl="0" algn="l">
              <a:lnSpc>
                <a:spcPct val="100000"/>
              </a:lnSpc>
              <a:spcBef>
                <a:spcPts val="0"/>
              </a:spcBef>
              <a:spcAft>
                <a:spcPts val="0"/>
              </a:spcAft>
              <a:buNone/>
            </a:pPr>
            <a:r>
              <a:rPr lang="en"/>
              <a:t> x’ </a:t>
            </a:r>
            <a:r>
              <a:rPr lang="en"/>
              <a:t> is an (ε, k)-estimation of x if the following holds:</a:t>
            </a:r>
            <a:endParaRPr/>
          </a:p>
          <a:p>
            <a:pPr indent="-342900" lvl="0" marL="457200" rtl="0" algn="l">
              <a:lnSpc>
                <a:spcPct val="100000"/>
              </a:lnSpc>
              <a:spcBef>
                <a:spcPts val="0"/>
              </a:spcBef>
              <a:spcAft>
                <a:spcPts val="0"/>
              </a:spcAft>
              <a:buSzPts val="1800"/>
              <a:buChar char="-"/>
            </a:pPr>
            <a:r>
              <a:rPr lang="en"/>
              <a:t>if x’ ∈ [(1 − ε)k, 2(1 + ε)k], then (1 − ε)x ≤ x’ ≤ (1 + ε)x</a:t>
            </a:r>
            <a:endParaRPr/>
          </a:p>
          <a:p>
            <a:pPr indent="-342900" lvl="0" marL="457200" rtl="0" algn="l">
              <a:lnSpc>
                <a:spcPct val="100000"/>
              </a:lnSpc>
              <a:spcBef>
                <a:spcPts val="0"/>
              </a:spcBef>
              <a:spcAft>
                <a:spcPts val="0"/>
              </a:spcAft>
              <a:buSzPts val="1800"/>
              <a:buChar char="-"/>
            </a:pPr>
            <a:r>
              <a:rPr lang="en"/>
              <a:t>if x’ &lt; (1 − ε)k, then x &lt; k</a:t>
            </a:r>
            <a:endParaRPr/>
          </a:p>
          <a:p>
            <a:pPr indent="-342900" lvl="0" marL="457200" rtl="0" algn="l">
              <a:lnSpc>
                <a:spcPct val="100000"/>
              </a:lnSpc>
              <a:spcBef>
                <a:spcPts val="0"/>
              </a:spcBef>
              <a:spcAft>
                <a:spcPts val="0"/>
              </a:spcAft>
              <a:buSzPts val="1800"/>
              <a:buChar char="-"/>
            </a:pPr>
            <a:r>
              <a:rPr lang="en"/>
              <a:t>if x’ &gt; 2(1 + ε)k, then x &gt; 2k.</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88" name="Google Shape;88;p17"/>
          <p:cNvPicPr preferRelativeResize="0"/>
          <p:nvPr/>
        </p:nvPicPr>
        <p:blipFill>
          <a:blip r:embed="rId3">
            <a:alphaModFix/>
          </a:blip>
          <a:stretch>
            <a:fillRect/>
          </a:stretch>
        </p:blipFill>
        <p:spPr>
          <a:xfrm>
            <a:off x="88975" y="2790925"/>
            <a:ext cx="8966050" cy="1216750"/>
          </a:xfrm>
          <a:prstGeom prst="rect">
            <a:avLst/>
          </a:prstGeom>
          <a:noFill/>
          <a:ln>
            <a:noFill/>
          </a:ln>
        </p:spPr>
      </p:pic>
      <p:pic>
        <p:nvPicPr>
          <p:cNvPr id="89" name="Google Shape;89;p17"/>
          <p:cNvPicPr preferRelativeResize="0"/>
          <p:nvPr/>
        </p:nvPicPr>
        <p:blipFill>
          <a:blip r:embed="rId4">
            <a:alphaModFix/>
          </a:blip>
          <a:stretch>
            <a:fillRect/>
          </a:stretch>
        </p:blipFill>
        <p:spPr>
          <a:xfrm>
            <a:off x="112365" y="4377025"/>
            <a:ext cx="8919274" cy="61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general overview</a:t>
            </a:r>
            <a:endParaRPr/>
          </a:p>
        </p:txBody>
      </p:sp>
      <p:sp>
        <p:nvSpPr>
          <p:cNvPr id="95" name="Google Shape;95;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hamming distance is estimated by checking mismatches at a random subset of positions</a:t>
            </a:r>
            <a:endParaRPr/>
          </a:p>
          <a:p>
            <a:pPr indent="0" lvl="0" marL="0" rtl="0" algn="l">
              <a:spcBef>
                <a:spcPts val="1600"/>
              </a:spcBef>
              <a:spcAft>
                <a:spcPts val="0"/>
              </a:spcAft>
              <a:buNone/>
            </a:pPr>
            <a:r>
              <a:rPr lang="en"/>
              <a:t>In order to avoid FFT, the algorithm picks a </a:t>
            </a:r>
            <a:r>
              <a:rPr lang="en"/>
              <a:t>random</a:t>
            </a:r>
            <a:r>
              <a:rPr lang="en"/>
              <a:t> prime p and a random offset b, and considers a subset of positions {b, b+p, b+ 2p, . . .}. Better efficiency is achieved by using multiple (but still relatively few) offsets</a:t>
            </a:r>
            <a:endParaRPr/>
          </a:p>
          <a:p>
            <a:pPr indent="0" lvl="0" marL="0" rtl="0" algn="l">
              <a:spcBef>
                <a:spcPts val="1600"/>
              </a:spcBef>
              <a:spcAft>
                <a:spcPts val="0"/>
              </a:spcAft>
              <a:buNone/>
            </a:pPr>
            <a:r>
              <a:rPr lang="en"/>
              <a:t>A</a:t>
            </a:r>
            <a:r>
              <a:rPr lang="en"/>
              <a:t> key idea is to shift the sample a few times in the pattern and a few times in the text. The algorithm considers z shifts in the pattern and p/z shifts in the text (z - tradeoff parameter) since the </a:t>
            </a:r>
            <a:r>
              <a:rPr lang="en"/>
              <a:t>straightforward</a:t>
            </a:r>
            <a:r>
              <a:rPr lang="en"/>
              <a:t> implementation is too costly.</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problem 2</a:t>
            </a:r>
            <a:endParaRPr/>
          </a:p>
        </p:txBody>
      </p:sp>
      <p:sp>
        <p:nvSpPr>
          <p:cNvPr id="101" name="Google Shape;101;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position i, define                                     so that </a:t>
            </a:r>
            <a:endParaRPr/>
          </a:p>
          <a:p>
            <a:pPr indent="0" lvl="0" marL="0" rtl="0" algn="l">
              <a:spcBef>
                <a:spcPts val="1600"/>
              </a:spcBef>
              <a:spcAft>
                <a:spcPts val="0"/>
              </a:spcAft>
              <a:buNone/>
            </a:pPr>
            <a:r>
              <a:rPr lang="en"/>
              <a:t>Our algorithm estimates </a:t>
            </a:r>
            <a:endParaRPr/>
          </a:p>
          <a:p>
            <a:pPr indent="0" lvl="0" marL="0" rtl="0" algn="l">
              <a:spcBef>
                <a:spcPts val="1600"/>
              </a:spcBef>
              <a:spcAft>
                <a:spcPts val="1600"/>
              </a:spcAft>
              <a:buNone/>
            </a:pPr>
            <a:r>
              <a:rPr lang="en"/>
              <a:t>p is a random prime, picked </a:t>
            </a:r>
            <a:r>
              <a:rPr lang="en"/>
              <a:t>uniformly</a:t>
            </a:r>
            <a:r>
              <a:rPr lang="en"/>
              <a:t> from                                               </a:t>
            </a:r>
            <a:endParaRPr/>
          </a:p>
        </p:txBody>
      </p:sp>
      <p:pic>
        <p:nvPicPr>
          <p:cNvPr id="102" name="Google Shape;102;p19"/>
          <p:cNvPicPr preferRelativeResize="0"/>
          <p:nvPr/>
        </p:nvPicPr>
        <p:blipFill>
          <a:blip r:embed="rId3">
            <a:alphaModFix/>
          </a:blip>
          <a:stretch>
            <a:fillRect/>
          </a:stretch>
        </p:blipFill>
        <p:spPr>
          <a:xfrm>
            <a:off x="2969650" y="1272725"/>
            <a:ext cx="2247211" cy="269900"/>
          </a:xfrm>
          <a:prstGeom prst="rect">
            <a:avLst/>
          </a:prstGeom>
          <a:noFill/>
          <a:ln>
            <a:noFill/>
          </a:ln>
        </p:spPr>
      </p:pic>
      <p:pic>
        <p:nvPicPr>
          <p:cNvPr id="103" name="Google Shape;103;p19"/>
          <p:cNvPicPr preferRelativeResize="0"/>
          <p:nvPr/>
        </p:nvPicPr>
        <p:blipFill>
          <a:blip r:embed="rId4">
            <a:alphaModFix/>
          </a:blip>
          <a:stretch>
            <a:fillRect/>
          </a:stretch>
        </p:blipFill>
        <p:spPr>
          <a:xfrm>
            <a:off x="6096000" y="1272725"/>
            <a:ext cx="1049611" cy="269900"/>
          </a:xfrm>
          <a:prstGeom prst="rect">
            <a:avLst/>
          </a:prstGeom>
          <a:noFill/>
          <a:ln>
            <a:noFill/>
          </a:ln>
        </p:spPr>
      </p:pic>
      <p:pic>
        <p:nvPicPr>
          <p:cNvPr id="104" name="Google Shape;104;p19"/>
          <p:cNvPicPr preferRelativeResize="0"/>
          <p:nvPr/>
        </p:nvPicPr>
        <p:blipFill>
          <a:blip r:embed="rId5">
            <a:alphaModFix/>
          </a:blip>
          <a:stretch>
            <a:fillRect/>
          </a:stretch>
        </p:blipFill>
        <p:spPr>
          <a:xfrm>
            <a:off x="2876125" y="1757125"/>
            <a:ext cx="3825540" cy="269900"/>
          </a:xfrm>
          <a:prstGeom prst="rect">
            <a:avLst/>
          </a:prstGeom>
          <a:noFill/>
          <a:ln>
            <a:noFill/>
          </a:ln>
        </p:spPr>
      </p:pic>
      <p:pic>
        <p:nvPicPr>
          <p:cNvPr id="105" name="Google Shape;105;p19"/>
          <p:cNvPicPr preferRelativeResize="0"/>
          <p:nvPr/>
        </p:nvPicPr>
        <p:blipFill>
          <a:blip r:embed="rId6">
            <a:alphaModFix/>
          </a:blip>
          <a:stretch>
            <a:fillRect/>
          </a:stretch>
        </p:blipFill>
        <p:spPr>
          <a:xfrm>
            <a:off x="4724400" y="2282800"/>
            <a:ext cx="2801819" cy="269900"/>
          </a:xfrm>
          <a:prstGeom prst="rect">
            <a:avLst/>
          </a:prstGeom>
          <a:noFill/>
          <a:ln>
            <a:noFill/>
          </a:ln>
        </p:spPr>
      </p:pic>
      <p:pic>
        <p:nvPicPr>
          <p:cNvPr id="106" name="Google Shape;106;p19"/>
          <p:cNvPicPr preferRelativeResize="0"/>
          <p:nvPr/>
        </p:nvPicPr>
        <p:blipFill>
          <a:blip r:embed="rId7">
            <a:alphaModFix/>
          </a:blip>
          <a:stretch>
            <a:fillRect/>
          </a:stretch>
        </p:blipFill>
        <p:spPr>
          <a:xfrm>
            <a:off x="381000" y="2587600"/>
            <a:ext cx="5159950" cy="221925"/>
          </a:xfrm>
          <a:prstGeom prst="rect">
            <a:avLst/>
          </a:prstGeom>
          <a:noFill/>
          <a:ln>
            <a:noFill/>
          </a:ln>
        </p:spPr>
      </p:pic>
      <p:pic>
        <p:nvPicPr>
          <p:cNvPr id="107" name="Google Shape;107;p19"/>
          <p:cNvPicPr preferRelativeResize="0"/>
          <p:nvPr/>
        </p:nvPicPr>
        <p:blipFill>
          <a:blip r:embed="rId8">
            <a:alphaModFix/>
          </a:blip>
          <a:stretch>
            <a:fillRect/>
          </a:stretch>
        </p:blipFill>
        <p:spPr>
          <a:xfrm>
            <a:off x="347825" y="3426966"/>
            <a:ext cx="8520599" cy="4973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Algorithm - problem 2</a:t>
            </a:r>
            <a:endParaRPr/>
          </a:p>
          <a:p>
            <a:pPr indent="0" lvl="0" marL="0" rtl="0" algn="l">
              <a:spcBef>
                <a:spcPts val="0"/>
              </a:spcBef>
              <a:spcAft>
                <a:spcPts val="0"/>
              </a:spcAft>
              <a:buNone/>
            </a:pPr>
            <a:r>
              <a:t/>
            </a:r>
            <a:endParaRPr/>
          </a:p>
        </p:txBody>
      </p:sp>
      <p:sp>
        <p:nvSpPr>
          <p:cNvPr id="113" name="Google Shape;113;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estimation of d’i uses a concept of offset strings: For a string S of length m and an integer r∈[p], the rth offset is: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And we get that:</a:t>
            </a:r>
            <a:endParaRPr/>
          </a:p>
        </p:txBody>
      </p:sp>
      <p:pic>
        <p:nvPicPr>
          <p:cNvPr id="114" name="Google Shape;114;p20"/>
          <p:cNvPicPr preferRelativeResize="0"/>
          <p:nvPr/>
        </p:nvPicPr>
        <p:blipFill>
          <a:blip r:embed="rId3">
            <a:alphaModFix/>
          </a:blip>
          <a:stretch>
            <a:fillRect/>
          </a:stretch>
        </p:blipFill>
        <p:spPr>
          <a:xfrm>
            <a:off x="3791846" y="1591121"/>
            <a:ext cx="1905535" cy="613200"/>
          </a:xfrm>
          <a:prstGeom prst="rect">
            <a:avLst/>
          </a:prstGeom>
          <a:noFill/>
          <a:ln>
            <a:noFill/>
          </a:ln>
        </p:spPr>
      </p:pic>
      <p:pic>
        <p:nvPicPr>
          <p:cNvPr id="115" name="Google Shape;115;p20"/>
          <p:cNvPicPr preferRelativeResize="0"/>
          <p:nvPr/>
        </p:nvPicPr>
        <p:blipFill>
          <a:blip r:embed="rId4">
            <a:alphaModFix/>
          </a:blip>
          <a:stretch>
            <a:fillRect/>
          </a:stretch>
        </p:blipFill>
        <p:spPr>
          <a:xfrm>
            <a:off x="432950" y="2912550"/>
            <a:ext cx="6767950" cy="85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problem 2</a:t>
            </a:r>
            <a:endParaRPr/>
          </a:p>
          <a:p>
            <a:pPr indent="0" lvl="0" marL="0" rtl="0" algn="l">
              <a:spcBef>
                <a:spcPts val="0"/>
              </a:spcBef>
              <a:spcAft>
                <a:spcPts val="0"/>
              </a:spcAft>
              <a:buNone/>
            </a:pPr>
            <a:r>
              <a:t/>
            </a:r>
            <a:endParaRPr/>
          </a:p>
        </p:txBody>
      </p:sp>
      <p:sp>
        <p:nvSpPr>
          <p:cNvPr id="121" name="Google Shape;121;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One way to efficiently estimate d′i is to randomly pick an offset:</a:t>
            </a:r>
            <a:endParaRPr/>
          </a:p>
          <a:p>
            <a:pPr indent="0" lvl="0" marL="0" rtl="0" algn="l">
              <a:lnSpc>
                <a:spcPct val="100000"/>
              </a:lnSpc>
              <a:spcBef>
                <a:spcPts val="0"/>
              </a:spcBef>
              <a:spcAft>
                <a:spcPts val="0"/>
              </a:spcAft>
              <a:buNone/>
            </a:pPr>
            <a:r>
              <a:rPr lang="en"/>
              <a:t>Let z be an integer parameter, 1≤z≤p and b∈[p] be an arbitrary integer</a:t>
            </a:r>
            <a:endParaRPr/>
          </a:p>
          <a:p>
            <a:pPr indent="0" lvl="0" marL="0" rtl="0" algn="l">
              <a:lnSpc>
                <a:spcPct val="100000"/>
              </a:lnSpc>
              <a:spcBef>
                <a:spcPts val="0"/>
              </a:spcBef>
              <a:spcAft>
                <a:spcPts val="0"/>
              </a:spcAft>
              <a:buNone/>
            </a:pPr>
            <a:r>
              <a:rPr lang="en"/>
              <a:t>We can write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for every u∈[z] store offset patterns: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for every v∈[⌈p/z⌉] store offset texts: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Then we can determine whether                                :</a:t>
            </a:r>
            <a:endParaRPr/>
          </a:p>
          <a:p>
            <a:pPr indent="0" lvl="0" marL="0" rtl="0" algn="l">
              <a:lnSpc>
                <a:spcPct val="100000"/>
              </a:lnSpc>
              <a:spcBef>
                <a:spcPts val="0"/>
              </a:spcBef>
              <a:spcAft>
                <a:spcPts val="0"/>
              </a:spcAft>
              <a:buNone/>
            </a:pPr>
            <a:r>
              <a:t/>
            </a:r>
            <a:endParaRPr/>
          </a:p>
        </p:txBody>
      </p:sp>
      <p:pic>
        <p:nvPicPr>
          <p:cNvPr id="122" name="Google Shape;122;p21"/>
          <p:cNvPicPr preferRelativeResize="0"/>
          <p:nvPr/>
        </p:nvPicPr>
        <p:blipFill>
          <a:blip r:embed="rId3">
            <a:alphaModFix/>
          </a:blip>
          <a:stretch>
            <a:fillRect/>
          </a:stretch>
        </p:blipFill>
        <p:spPr>
          <a:xfrm>
            <a:off x="1777275" y="1834250"/>
            <a:ext cx="4496288" cy="269900"/>
          </a:xfrm>
          <a:prstGeom prst="rect">
            <a:avLst/>
          </a:prstGeom>
          <a:noFill/>
          <a:ln>
            <a:noFill/>
          </a:ln>
        </p:spPr>
      </p:pic>
      <p:pic>
        <p:nvPicPr>
          <p:cNvPr id="123" name="Google Shape;123;p21"/>
          <p:cNvPicPr preferRelativeResize="0"/>
          <p:nvPr/>
        </p:nvPicPr>
        <p:blipFill>
          <a:blip r:embed="rId4">
            <a:alphaModFix/>
          </a:blip>
          <a:stretch>
            <a:fillRect/>
          </a:stretch>
        </p:blipFill>
        <p:spPr>
          <a:xfrm>
            <a:off x="4356300" y="2195025"/>
            <a:ext cx="2467073" cy="613200"/>
          </a:xfrm>
          <a:prstGeom prst="rect">
            <a:avLst/>
          </a:prstGeom>
          <a:noFill/>
          <a:ln>
            <a:noFill/>
          </a:ln>
        </p:spPr>
      </p:pic>
      <p:pic>
        <p:nvPicPr>
          <p:cNvPr id="124" name="Google Shape;124;p21"/>
          <p:cNvPicPr preferRelativeResize="0"/>
          <p:nvPr/>
        </p:nvPicPr>
        <p:blipFill>
          <a:blip r:embed="rId5">
            <a:alphaModFix/>
          </a:blip>
          <a:stretch>
            <a:fillRect/>
          </a:stretch>
        </p:blipFill>
        <p:spPr>
          <a:xfrm>
            <a:off x="4227718" y="2899098"/>
            <a:ext cx="3139880" cy="613200"/>
          </a:xfrm>
          <a:prstGeom prst="rect">
            <a:avLst/>
          </a:prstGeom>
          <a:noFill/>
          <a:ln>
            <a:noFill/>
          </a:ln>
        </p:spPr>
      </p:pic>
      <p:pic>
        <p:nvPicPr>
          <p:cNvPr id="125" name="Google Shape;125;p21"/>
          <p:cNvPicPr preferRelativeResize="0"/>
          <p:nvPr/>
        </p:nvPicPr>
        <p:blipFill>
          <a:blip r:embed="rId6">
            <a:alphaModFix/>
          </a:blip>
          <a:stretch>
            <a:fillRect/>
          </a:stretch>
        </p:blipFill>
        <p:spPr>
          <a:xfrm>
            <a:off x="3657600" y="3730600"/>
            <a:ext cx="1551925" cy="269900"/>
          </a:xfrm>
          <a:prstGeom prst="rect">
            <a:avLst/>
          </a:prstGeom>
          <a:noFill/>
          <a:ln>
            <a:noFill/>
          </a:ln>
        </p:spPr>
      </p:pic>
      <p:pic>
        <p:nvPicPr>
          <p:cNvPr id="126" name="Google Shape;126;p21"/>
          <p:cNvPicPr preferRelativeResize="0"/>
          <p:nvPr/>
        </p:nvPicPr>
        <p:blipFill>
          <a:blip r:embed="rId7">
            <a:alphaModFix/>
          </a:blip>
          <a:stretch>
            <a:fillRect/>
          </a:stretch>
        </p:blipFill>
        <p:spPr>
          <a:xfrm>
            <a:off x="5181600" y="3730600"/>
            <a:ext cx="340926" cy="269900"/>
          </a:xfrm>
          <a:prstGeom prst="rect">
            <a:avLst/>
          </a:prstGeom>
          <a:noFill/>
          <a:ln>
            <a:noFill/>
          </a:ln>
        </p:spPr>
      </p:pic>
      <p:pic>
        <p:nvPicPr>
          <p:cNvPr id="127" name="Google Shape;127;p21"/>
          <p:cNvPicPr preferRelativeResize="0"/>
          <p:nvPr/>
        </p:nvPicPr>
        <p:blipFill>
          <a:blip r:embed="rId8">
            <a:alphaModFix/>
          </a:blip>
          <a:stretch>
            <a:fillRect/>
          </a:stretch>
        </p:blipFill>
        <p:spPr>
          <a:xfrm>
            <a:off x="374950" y="4218801"/>
            <a:ext cx="8263799" cy="56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