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8" pos="930" userDrawn="1">
          <p15:clr>
            <a:srgbClr val="A4A3A4"/>
          </p15:clr>
        </p15:guide>
        <p15:guide id="10" pos="2744" userDrawn="1">
          <p15:clr>
            <a:srgbClr val="A4A3A4"/>
          </p15:clr>
        </p15:guide>
        <p15:guide id="11" pos="1066" userDrawn="1">
          <p15:clr>
            <a:srgbClr val="A4A3A4"/>
          </p15:clr>
        </p15:guide>
        <p15:guide id="14" pos="1973" userDrawn="1">
          <p15:clr>
            <a:srgbClr val="A4A3A4"/>
          </p15:clr>
        </p15:guide>
        <p15:guide id="15" pos="2608" userDrawn="1">
          <p15:clr>
            <a:srgbClr val="A4A3A4"/>
          </p15:clr>
        </p15:guide>
        <p15:guide id="16" orient="horz" pos="1502" userDrawn="1">
          <p15:clr>
            <a:srgbClr val="A4A3A4"/>
          </p15:clr>
        </p15:guide>
        <p15:guide id="17" pos="2313" userDrawn="1">
          <p15:clr>
            <a:srgbClr val="A4A3A4"/>
          </p15:clr>
        </p15:guide>
        <p15:guide id="18" pos="612" userDrawn="1">
          <p15:clr>
            <a:srgbClr val="A4A3A4"/>
          </p15:clr>
        </p15:guide>
        <p15:guide id="19" orient="horz" pos="3181" userDrawn="1">
          <p15:clr>
            <a:srgbClr val="A4A3A4"/>
          </p15:clr>
        </p15:guide>
        <p15:guide id="20" orient="horz" pos="1774" userDrawn="1">
          <p15:clr>
            <a:srgbClr val="A4A3A4"/>
          </p15:clr>
        </p15:guide>
        <p15:guide id="21" orient="horz" pos="3339" userDrawn="1">
          <p15:clr>
            <a:srgbClr val="A4A3A4"/>
          </p15:clr>
        </p15:guide>
        <p15:guide id="22" orient="horz" pos="3249" userDrawn="1">
          <p15:clr>
            <a:srgbClr val="A4A3A4"/>
          </p15:clr>
        </p15:guide>
        <p15:guide id="23" pos="4876" userDrawn="1">
          <p15:clr>
            <a:srgbClr val="A4A3A4"/>
          </p15:clr>
        </p15:guide>
        <p15:guide id="24" pos="816" userDrawn="1">
          <p15:clr>
            <a:srgbClr val="A4A3A4"/>
          </p15:clr>
        </p15:guide>
        <p15:guide id="25" pos="1519" userDrawn="1">
          <p15:clr>
            <a:srgbClr val="A4A3A4"/>
          </p15:clr>
        </p15:guide>
        <p15:guide id="26" pos="839" userDrawn="1">
          <p15:clr>
            <a:srgbClr val="A4A3A4"/>
          </p15:clr>
        </p15:guide>
        <p15:guide id="27" pos="2200" userDrawn="1">
          <p15:clr>
            <a:srgbClr val="A4A3A4"/>
          </p15:clr>
        </p15:guide>
        <p15:guide id="28" orient="horz" pos="1637">
          <p15:clr>
            <a:srgbClr val="A4A3A4"/>
          </p15:clr>
        </p15:guide>
        <p15:guide id="29" orient="horz" pos="3240">
          <p15:clr>
            <a:srgbClr val="A4A3A4"/>
          </p15:clr>
        </p15:guide>
        <p15:guide id="30" orient="horz" pos="1127">
          <p15:clr>
            <a:srgbClr val="A4A3A4"/>
          </p15:clr>
        </p15:guide>
        <p15:guide id="31" orient="horz" pos="2386">
          <p15:clr>
            <a:srgbClr val="A4A3A4"/>
          </p15:clr>
        </p15:guide>
        <p15:guide id="32" orient="horz" pos="1331">
          <p15:clr>
            <a:srgbClr val="A4A3A4"/>
          </p15:clr>
        </p15:guide>
        <p15:guide id="33" orient="horz" pos="2504">
          <p15:clr>
            <a:srgbClr val="A4A3A4"/>
          </p15:clr>
        </p15:guide>
        <p15:guide id="34" orient="horz" pos="24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hland Christian - Agenda" initials="RC-A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52A"/>
    <a:srgbClr val="D30134"/>
    <a:srgbClr val="8B071E"/>
    <a:srgbClr val="790617"/>
    <a:srgbClr val="780516"/>
    <a:srgbClr val="9D0624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707" autoAdjust="0"/>
  </p:normalViewPr>
  <p:slideViewPr>
    <p:cSldViewPr snapToGrid="0" showGuides="1">
      <p:cViewPr>
        <p:scale>
          <a:sx n="120" d="100"/>
          <a:sy n="120" d="100"/>
        </p:scale>
        <p:origin x="-228" y="-72"/>
      </p:cViewPr>
      <p:guideLst>
        <p:guide orient="horz" pos="2183"/>
        <p:guide orient="horz" pos="4320"/>
        <p:guide orient="horz"/>
        <p:guide orient="horz" pos="1502"/>
        <p:guide orient="horz" pos="3181"/>
        <p:guide orient="horz" pos="1774"/>
        <p:guide orient="horz" pos="3339"/>
        <p:guide orient="horz" pos="3249"/>
        <p:guide orient="horz" pos="1637"/>
        <p:guide orient="horz" pos="3240"/>
        <p:guide orient="horz" pos="1127"/>
        <p:guide orient="horz" pos="2386"/>
        <p:guide orient="horz" pos="1331"/>
        <p:guide orient="horz" pos="2504"/>
        <p:guide orient="horz" pos="2437"/>
        <p:guide pos="158"/>
        <p:guide pos="2880"/>
        <p:guide pos="930"/>
        <p:guide pos="2744"/>
        <p:guide pos="1066"/>
        <p:guide pos="1973"/>
        <p:guide pos="2608"/>
        <p:guide pos="2313"/>
        <p:guide pos="612"/>
        <p:guide pos="4876"/>
        <p:guide pos="816"/>
        <p:guide pos="1519"/>
        <p:guide pos="839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B745-3907-4EEB-96A9-8B5626BBDACC}" type="datetimeFigureOut">
              <a:rPr lang="de-DE" smtClean="0"/>
              <a:t>04.12.2018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200C0-7901-4AE5-8D90-12F261A0AC7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464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DEEB-0000-41F0-AB81-9C1315D803E6}" type="datetimeFigureOut">
              <a:rPr lang="de-DE" smtClean="0"/>
              <a:t>04.12.2018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6FFD-0332-4C74-B73C-E1C0EC911EA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5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6FFD-0332-4C74-B73C-E1C0EC911E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3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/>
        </p:nvSpPr>
        <p:spPr>
          <a:xfrm flipV="1">
            <a:off x="533400" y="1815666"/>
            <a:ext cx="7162800" cy="2514600"/>
          </a:xfrm>
          <a:prstGeom prst="snip1Rect">
            <a:avLst>
              <a:gd name="adj" fmla="val 21716"/>
            </a:avLst>
          </a:prstGeom>
          <a:solidFill>
            <a:srgbClr val="CC0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926648"/>
            <a:ext cx="6744266" cy="715581"/>
          </a:xfrm>
        </p:spPr>
        <p:txBody>
          <a:bodyPr wrap="square" anchor="t" anchorCtr="0">
            <a:spAutoFit/>
          </a:bodyPr>
          <a:lstStyle>
            <a:lvl1pPr algn="l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 smtClean="0"/>
              <a:t>H1: Präsentationsthema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2950" y="2401060"/>
            <a:ext cx="6744266" cy="480131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H2: Untertitel (falls vorhanden)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" y="196333"/>
            <a:ext cx="1226829" cy="203717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8414" y="4899422"/>
            <a:ext cx="3875087" cy="230832"/>
          </a:xfrm>
        </p:spPr>
        <p:txBody>
          <a:bodyPr>
            <a:spAutoFit/>
          </a:bodyPr>
          <a:lstStyle>
            <a:lvl1pPr marL="0" indent="0" algn="r">
              <a:buNone/>
              <a:defRPr sz="1000" baseline="0"/>
            </a:lvl1pPr>
          </a:lstStyle>
          <a:p>
            <a:pPr lvl="0"/>
            <a:r>
              <a:rPr lang="de-DE" dirty="0" smtClean="0"/>
              <a:t>Anja Stein | Lohn Basis I |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645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  <p15:guide id="3" pos="5420" userDrawn="1">
          <p15:clr>
            <a:srgbClr val="FBAE40"/>
          </p15:clr>
        </p15:guide>
        <p15:guide id="4" pos="5640" userDrawn="1">
          <p15:clr>
            <a:srgbClr val="FBAE40"/>
          </p15:clr>
        </p15:guide>
        <p15:guide id="5" pos="1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3978" y="666750"/>
            <a:ext cx="7886700" cy="480131"/>
          </a:xfrm>
        </p:spPr>
        <p:txBody>
          <a:bodyPr anchor="t" anchorCtr="0">
            <a:sp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Das Glaubensbekenntnis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79010" y="1448682"/>
            <a:ext cx="4988460" cy="3318857"/>
          </a:xfrm>
        </p:spPr>
        <p:txBody>
          <a:bodyPr>
            <a:spAutoFit/>
          </a:bodyPr>
          <a:lstStyle>
            <a:lvl1pPr marL="285750" indent="-285750">
              <a:lnSpc>
                <a:spcPct val="100000"/>
              </a:lnSpc>
              <a:buClr>
                <a:schemeClr val="bg1"/>
              </a:buClr>
              <a:buSzPct val="95000"/>
              <a:buFont typeface="Webdings" panose="05030102010509060703" pitchFamily="18" charset="2"/>
              <a:buChar char="g"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Die Initiative für die kleine Steuerkanzlei versteht sich als Sprachrohr der kleinen Steuerkanzlei.</a:t>
            </a:r>
          </a:p>
          <a:p>
            <a:pPr lvl="0"/>
            <a:r>
              <a:rPr lang="de-DE" dirty="0" smtClean="0"/>
              <a:t>Wir machen die Stärken der kleinen Steuerkanzlei bewusst.</a:t>
            </a:r>
          </a:p>
          <a:p>
            <a:pPr lvl="0"/>
            <a:r>
              <a:rPr lang="de-DE" dirty="0" smtClean="0"/>
              <a:t>Wir regen zum Dialog zwischen Kanzleiinhaber, Interessens- und Branchenvertretern, sowie Experten an.</a:t>
            </a:r>
          </a:p>
          <a:p>
            <a:pPr lvl="0"/>
            <a:r>
              <a:rPr lang="de-DE" dirty="0" smtClean="0"/>
              <a:t>Wir unterstützen kleine Steuerkanzleien beim Aufbau Ihrer idealen Systemumgebung.</a:t>
            </a:r>
          </a:p>
          <a:p>
            <a:pPr lvl="0"/>
            <a:r>
              <a:rPr lang="de-DE" dirty="0" smtClean="0"/>
              <a:t>Wir führen einen Dialog über die Zukunft der kleinen Steuerkanzlei.</a:t>
            </a:r>
          </a:p>
          <a:p>
            <a:pPr lvl="0"/>
            <a:r>
              <a:rPr lang="de-DE" dirty="0" smtClean="0"/>
              <a:t>Wir bieten Lösungen aus Software, IT-Lösungen und Services, die der kleinen Steuerkanzlei die Arbeit einfacher, angenehmer und rentabler machen.</a:t>
            </a:r>
          </a:p>
        </p:txBody>
      </p:sp>
    </p:spTree>
    <p:extLst>
      <p:ext uri="{BB962C8B-B14F-4D97-AF65-F5344CB8AC3E}">
        <p14:creationId xmlns:p14="http://schemas.microsoft.com/office/powerpoint/2010/main" val="7210395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07">
          <p15:clr>
            <a:srgbClr val="FBAE40"/>
          </p15:clr>
        </p15:guide>
        <p15:guide id="2" pos="340">
          <p15:clr>
            <a:srgbClr val="FBAE40"/>
          </p15:clr>
        </p15:guide>
        <p15:guide id="3" pos="1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0414" y="2038527"/>
            <a:ext cx="7623175" cy="1421928"/>
          </a:xfrm>
        </p:spPr>
        <p:txBody>
          <a:bodyPr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Wie steht es wirklich um die kleine Steuerkanzlei?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322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07">
          <p15:clr>
            <a:srgbClr val="FBAE40"/>
          </p15:clr>
        </p15:guide>
        <p15:guide id="2" pos="340">
          <p15:clr>
            <a:srgbClr val="FBAE40"/>
          </p15:clr>
        </p15:guide>
        <p15:guide id="3" pos="1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3978" y="666750"/>
            <a:ext cx="7886700" cy="480131"/>
          </a:xfrm>
        </p:spPr>
        <p:txBody>
          <a:bodyPr anchor="t" anchorCtr="0">
            <a:spAutoFit/>
          </a:bodyPr>
          <a:lstStyle>
            <a:lvl1pPr>
              <a:defRPr sz="2800" baseline="0">
                <a:solidFill>
                  <a:srgbClr val="CC092F"/>
                </a:solidFill>
              </a:defRPr>
            </a:lvl1pPr>
          </a:lstStyle>
          <a:p>
            <a:r>
              <a:rPr lang="de-DE" dirty="0" smtClean="0"/>
              <a:t>H3: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50" y="1190624"/>
            <a:ext cx="7886700" cy="369332"/>
          </a:xfrm>
        </p:spPr>
        <p:txBody>
          <a:bodyPr>
            <a:sp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H4: Unterüberschrift</a:t>
            </a:r>
          </a:p>
        </p:txBody>
      </p:sp>
      <p:sp>
        <p:nvSpPr>
          <p:cNvPr id="8" name="Rechteck 7"/>
          <p:cNvSpPr/>
          <p:nvPr userDrawn="1"/>
        </p:nvSpPr>
        <p:spPr>
          <a:xfrm flipV="1">
            <a:off x="0" y="0"/>
            <a:ext cx="9144000" cy="5029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39750" y="1459616"/>
            <a:ext cx="7886700" cy="341632"/>
          </a:xfrm>
        </p:spPr>
        <p:txBody>
          <a:bodyPr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11254325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  <p15:guide id="3" pos="113" userDrawn="1">
          <p15:clr>
            <a:srgbClr val="FBAE40"/>
          </p15:clr>
        </p15:guide>
        <p15:guide id="4" orient="horz" pos="4214" userDrawn="1">
          <p15:clr>
            <a:srgbClr val="FBAE40"/>
          </p15:clr>
        </p15:guide>
        <p15:guide id="5" pos="5646" userDrawn="1">
          <p15:clr>
            <a:srgbClr val="FBAE40"/>
          </p15:clr>
        </p15:guide>
        <p15:guide id="6" pos="54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0"/>
            <a:ext cx="9144000" cy="5029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7" y="196333"/>
            <a:ext cx="1226829" cy="203717"/>
          </a:xfrm>
          <a:prstGeom prst="rect">
            <a:avLst/>
          </a:prstGeom>
        </p:spPr>
      </p:pic>
      <p:sp>
        <p:nvSpPr>
          <p:cNvPr id="12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78414" y="273714"/>
            <a:ext cx="3875087" cy="19389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Eine Ecke des Rechtecks schneiden 12"/>
          <p:cNvSpPr/>
          <p:nvPr userDrawn="1"/>
        </p:nvSpPr>
        <p:spPr>
          <a:xfrm flipV="1">
            <a:off x="2594417" y="1109026"/>
            <a:ext cx="3960000" cy="701426"/>
          </a:xfrm>
          <a:prstGeom prst="snip1Rect">
            <a:avLst>
              <a:gd name="adj" fmla="val 35764"/>
            </a:avLst>
          </a:prstGeom>
          <a:solidFill>
            <a:srgbClr val="CC0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2666205" y="1148115"/>
            <a:ext cx="3816424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„Wachstum 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ist nur in dem Maß interessant, in </a:t>
            </a:r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dem 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man die persönlichen Belange der Mandanten noch kennt.“ </a:t>
            </a:r>
            <a:endParaRPr lang="de-DE" sz="1600" dirty="0" smtClean="0">
              <a:solidFill>
                <a:schemeClr val="bg1"/>
              </a:solidFill>
              <a:latin typeface="MiloOT-Text" panose="020B0604030101020102" pitchFamily="34" charset="0"/>
            </a:endParaRPr>
          </a:p>
        </p:txBody>
      </p:sp>
      <p:sp>
        <p:nvSpPr>
          <p:cNvPr id="15" name="Eine Ecke des Rechtecks schneiden 14"/>
          <p:cNvSpPr/>
          <p:nvPr userDrawn="1"/>
        </p:nvSpPr>
        <p:spPr>
          <a:xfrm flipV="1">
            <a:off x="2592000" y="1938138"/>
            <a:ext cx="3960000" cy="643273"/>
          </a:xfrm>
          <a:prstGeom prst="snip1Rect">
            <a:avLst>
              <a:gd name="adj" fmla="val 37345"/>
            </a:avLst>
          </a:prstGeom>
          <a:solidFill>
            <a:srgbClr val="AF05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2664000" y="2040484"/>
            <a:ext cx="38160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„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Mit 4 bis 5 Mitarbeitern verbringt man die Hälfte seiner Zeit mit </a:t>
            </a:r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Kontrollarbeiten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.“ </a:t>
            </a:r>
            <a:endParaRPr lang="de-DE" sz="1600" dirty="0" smtClean="0">
              <a:solidFill>
                <a:schemeClr val="bg1"/>
              </a:solidFill>
              <a:latin typeface="MiloOT-Text" panose="020B0604030101020102" pitchFamily="34" charset="0"/>
            </a:endParaRPr>
          </a:p>
        </p:txBody>
      </p:sp>
      <p:sp>
        <p:nvSpPr>
          <p:cNvPr id="17" name="Eine Ecke des Rechtecks schneiden 16"/>
          <p:cNvSpPr/>
          <p:nvPr userDrawn="1"/>
        </p:nvSpPr>
        <p:spPr>
          <a:xfrm flipV="1">
            <a:off x="2592000" y="2706839"/>
            <a:ext cx="3960000" cy="1145564"/>
          </a:xfrm>
          <a:prstGeom prst="snip1Rect">
            <a:avLst>
              <a:gd name="adj" fmla="val 21064"/>
            </a:avLst>
          </a:prstGeom>
          <a:solidFill>
            <a:srgbClr val="8B07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664000" y="2783332"/>
            <a:ext cx="38160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„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Je mehr Mitarbeiter man hat, desto größer wird zwangsläufig der eigene </a:t>
            </a:r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Arbeitseinsatz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. Die Zeit für Verwaltungs- und Kontrollarbeiten nimmt zu. </a:t>
            </a:r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Darunter </a:t>
            </a:r>
            <a:r>
              <a:rPr lang="de-DE" sz="1600" dirty="0">
                <a:solidFill>
                  <a:schemeClr val="bg1"/>
                </a:solidFill>
                <a:latin typeface="MiloOT-Text" panose="020B0604030101020102" pitchFamily="34" charset="0"/>
              </a:rPr>
              <a:t>leidet dann die </a:t>
            </a:r>
            <a:r>
              <a:rPr lang="de-DE" sz="1600" dirty="0" smtClean="0">
                <a:solidFill>
                  <a:schemeClr val="bg1"/>
                </a:solidFill>
                <a:latin typeface="MiloOT-Text" panose="020B0604030101020102" pitchFamily="34" charset="0"/>
              </a:rPr>
              <a:t>persönliche</a:t>
            </a:r>
          </a:p>
        </p:txBody>
      </p:sp>
      <p:sp>
        <p:nvSpPr>
          <p:cNvPr id="19" name="Eine Ecke des Rechtecks schneiden 18"/>
          <p:cNvSpPr/>
          <p:nvPr userDrawn="1"/>
        </p:nvSpPr>
        <p:spPr>
          <a:xfrm flipV="1">
            <a:off x="251520" y="1109026"/>
            <a:ext cx="2160240" cy="701426"/>
          </a:xfrm>
          <a:prstGeom prst="snip1Rect">
            <a:avLst>
              <a:gd name="adj" fmla="val 33827"/>
            </a:avLst>
          </a:prstGeom>
          <a:solidFill>
            <a:srgbClr val="CC0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Eine Ecke des Rechtecks schneiden 19"/>
          <p:cNvSpPr/>
          <p:nvPr userDrawn="1"/>
        </p:nvSpPr>
        <p:spPr>
          <a:xfrm flipV="1">
            <a:off x="6737074" y="1109026"/>
            <a:ext cx="1778276" cy="701426"/>
          </a:xfrm>
          <a:prstGeom prst="snip1Rect">
            <a:avLst>
              <a:gd name="adj" fmla="val 32013"/>
            </a:avLst>
          </a:prstGeom>
          <a:solidFill>
            <a:srgbClr val="D301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Eine Ecke des Rechtecks schneiden 20"/>
          <p:cNvSpPr/>
          <p:nvPr userDrawn="1"/>
        </p:nvSpPr>
        <p:spPr>
          <a:xfrm flipV="1">
            <a:off x="251520" y="1938136"/>
            <a:ext cx="2160240" cy="953087"/>
          </a:xfrm>
          <a:prstGeom prst="snip1Rect">
            <a:avLst>
              <a:gd name="adj" fmla="val 25681"/>
            </a:avLst>
          </a:prstGeom>
          <a:solidFill>
            <a:srgbClr val="AF05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Eine Ecke des Rechtecks schneiden 21"/>
          <p:cNvSpPr/>
          <p:nvPr userDrawn="1"/>
        </p:nvSpPr>
        <p:spPr>
          <a:xfrm flipV="1">
            <a:off x="6732240" y="1938135"/>
            <a:ext cx="1783110" cy="467034"/>
          </a:xfrm>
          <a:prstGeom prst="snip1Rect">
            <a:avLst>
              <a:gd name="adj" fmla="val 46958"/>
            </a:avLst>
          </a:prstGeom>
          <a:solidFill>
            <a:srgbClr val="AF05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Eine Ecke des Rechtecks schneiden 22"/>
          <p:cNvSpPr/>
          <p:nvPr userDrawn="1"/>
        </p:nvSpPr>
        <p:spPr>
          <a:xfrm flipV="1">
            <a:off x="6732240" y="2528832"/>
            <a:ext cx="1783110" cy="1501578"/>
          </a:xfrm>
          <a:prstGeom prst="snip1Rect">
            <a:avLst>
              <a:gd name="adj" fmla="val 16754"/>
            </a:avLst>
          </a:prstGeom>
          <a:solidFill>
            <a:srgbClr val="8B07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Eine Ecke des Rechtecks schneiden 23"/>
          <p:cNvSpPr/>
          <p:nvPr userDrawn="1"/>
        </p:nvSpPr>
        <p:spPr>
          <a:xfrm flipV="1">
            <a:off x="251520" y="3018908"/>
            <a:ext cx="2160240" cy="1189509"/>
          </a:xfrm>
          <a:prstGeom prst="snip1Rect">
            <a:avLst>
              <a:gd name="adj" fmla="val 20951"/>
            </a:avLst>
          </a:prstGeom>
          <a:solidFill>
            <a:srgbClr val="8B07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5" name="Eine Ecke des Rechtecks schneiden 24"/>
          <p:cNvSpPr/>
          <p:nvPr userDrawn="1"/>
        </p:nvSpPr>
        <p:spPr>
          <a:xfrm flipV="1">
            <a:off x="2592000" y="3977831"/>
            <a:ext cx="3960000" cy="1073544"/>
          </a:xfrm>
          <a:prstGeom prst="snip1Rect">
            <a:avLst>
              <a:gd name="adj" fmla="val 23081"/>
            </a:avLst>
          </a:prstGeom>
          <a:solidFill>
            <a:srgbClr val="78051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Eine Ecke des Rechtecks schneiden 25"/>
          <p:cNvSpPr/>
          <p:nvPr userDrawn="1"/>
        </p:nvSpPr>
        <p:spPr>
          <a:xfrm flipV="1">
            <a:off x="251520" y="4336103"/>
            <a:ext cx="2160240" cy="715273"/>
          </a:xfrm>
          <a:prstGeom prst="snip1Rect">
            <a:avLst>
              <a:gd name="adj" fmla="val 31651"/>
            </a:avLst>
          </a:prstGeom>
          <a:solidFill>
            <a:srgbClr val="7906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6391175" y="4944979"/>
            <a:ext cx="2571951" cy="19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ine Ecke des Rechtecks schneiden 27"/>
          <p:cNvSpPr/>
          <p:nvPr userDrawn="1"/>
        </p:nvSpPr>
        <p:spPr>
          <a:xfrm flipV="1">
            <a:off x="6732240" y="4154072"/>
            <a:ext cx="1783110" cy="897303"/>
          </a:xfrm>
          <a:prstGeom prst="snip1Rect">
            <a:avLst>
              <a:gd name="adj" fmla="val 24446"/>
            </a:avLst>
          </a:prstGeom>
          <a:solidFill>
            <a:srgbClr val="7906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 userDrawn="1"/>
        </p:nvSpPr>
        <p:spPr>
          <a:xfrm>
            <a:off x="180686" y="669943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CC092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Kachelelemente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56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40">
          <p15:clr>
            <a:srgbClr val="FBAE40"/>
          </p15:clr>
        </p15:guide>
        <p15:guide id="3" pos="113">
          <p15:clr>
            <a:srgbClr val="FBAE40"/>
          </p15:clr>
        </p15:guide>
        <p15:guide id="4" orient="horz" pos="4214">
          <p15:clr>
            <a:srgbClr val="FBAE40"/>
          </p15:clr>
        </p15:guide>
        <p15:guide id="5" pos="5646">
          <p15:clr>
            <a:srgbClr val="FBAE40"/>
          </p15:clr>
        </p15:guide>
        <p15:guide id="6" pos="54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0" y="509763"/>
            <a:ext cx="9144000" cy="463373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buNone/>
              <a:defRPr baseline="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 flipV="1">
            <a:off x="0" y="0"/>
            <a:ext cx="9144000" cy="5029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7" y="196333"/>
            <a:ext cx="1226829" cy="203717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652415" y="4031159"/>
            <a:ext cx="4109708" cy="286232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Überschrift Punkt 1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2087" y="3764459"/>
            <a:ext cx="4110037" cy="2667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Neues Kapitel, Thema</a:t>
            </a:r>
            <a:endParaRPr lang="de-DE" dirty="0"/>
          </a:p>
        </p:txBody>
      </p:sp>
      <p:sp>
        <p:nvSpPr>
          <p:cNvPr id="7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088048" y="509763"/>
            <a:ext cx="4055952" cy="757130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Trennerseite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Bild-Kachel- Kombination</a:t>
            </a:r>
          </a:p>
        </p:txBody>
      </p:sp>
    </p:spTree>
    <p:extLst>
      <p:ext uri="{BB962C8B-B14F-4D97-AF65-F5344CB8AC3E}">
        <p14:creationId xmlns:p14="http://schemas.microsoft.com/office/powerpoint/2010/main" val="23063379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1" userDrawn="1">
          <p15:clr>
            <a:srgbClr val="FBAE40"/>
          </p15:clr>
        </p15:guide>
        <p15:guide id="3" pos="113">
          <p15:clr>
            <a:srgbClr val="FBAE40"/>
          </p15:clr>
        </p15:guide>
        <p15:guide id="0" pos="3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-1012189"/>
            <a:ext cx="9144000" cy="8117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652416" y="4031159"/>
            <a:ext cx="4207815" cy="286232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Überschrift Punkt 1</a:t>
            </a:r>
            <a:endParaRPr lang="en-US" dirty="0"/>
          </a:p>
        </p:txBody>
      </p:sp>
      <p:sp>
        <p:nvSpPr>
          <p:cNvPr id="19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52087" y="3764459"/>
            <a:ext cx="4110037" cy="2667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Neues Kapitel, Thema</a:t>
            </a:r>
            <a:endParaRPr lang="de-DE" dirty="0"/>
          </a:p>
        </p:txBody>
      </p:sp>
      <p:sp>
        <p:nvSpPr>
          <p:cNvPr id="5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088048" y="0"/>
            <a:ext cx="3621386" cy="757130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Trennerseite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Bild-Kachel- Kombination</a:t>
            </a:r>
          </a:p>
        </p:txBody>
      </p:sp>
    </p:spTree>
    <p:extLst>
      <p:ext uri="{BB962C8B-B14F-4D97-AF65-F5344CB8AC3E}">
        <p14:creationId xmlns:p14="http://schemas.microsoft.com/office/powerpoint/2010/main" val="37245093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521">
          <p15:clr>
            <a:srgbClr val="FBAE40"/>
          </p15:clr>
        </p15:guide>
        <p15:guide id="3" pos="113">
          <p15:clr>
            <a:srgbClr val="FBAE40"/>
          </p15:clr>
        </p15:guide>
        <p15:guide id="4" pos="340">
          <p15:clr>
            <a:srgbClr val="FBAE40"/>
          </p15:clr>
        </p15:guide>
        <p15:guide id="0" orient="horz" userDrawn="1">
          <p15:clr>
            <a:srgbClr val="FBAE40"/>
          </p15:clr>
        </p15:guide>
        <p15:guide id="5" orient="horz" pos="43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-774535"/>
            <a:ext cx="9144000" cy="81175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866883" y="1584836"/>
            <a:ext cx="2082060" cy="1338828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»In einem Bereich, der mit sensiblen Daten zu tun hat, ist Zuverlässigkeit ein Muss.«</a:t>
            </a:r>
          </a:p>
        </p:txBody>
      </p:sp>
      <p:sp>
        <p:nvSpPr>
          <p:cNvPr id="4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375386" y="0"/>
            <a:ext cx="3228865" cy="757130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Trennerseite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Bild-Zitat-Kombination</a:t>
            </a:r>
          </a:p>
        </p:txBody>
      </p:sp>
    </p:spTree>
    <p:extLst>
      <p:ext uri="{BB962C8B-B14F-4D97-AF65-F5344CB8AC3E}">
        <p14:creationId xmlns:p14="http://schemas.microsoft.com/office/powerpoint/2010/main" val="4709039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1">
          <p15:clr>
            <a:srgbClr val="FBAE40"/>
          </p15:clr>
        </p15:guide>
        <p15:guide id="3" pos="113">
          <p15:clr>
            <a:srgbClr val="FBAE40"/>
          </p15:clr>
        </p15:guide>
        <p15:guide id="4" pos="340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317">
          <p15:clr>
            <a:srgbClr val="FBAE40"/>
          </p15:clr>
        </p15:guide>
        <p15:guide id="0" pos="5760" userDrawn="1">
          <p15:clr>
            <a:srgbClr val="FBAE40"/>
          </p15:clr>
        </p15:guide>
        <p15:guide id="7" pos="5646" userDrawn="1">
          <p15:clr>
            <a:srgbClr val="FBAE40"/>
          </p15:clr>
        </p15:guide>
        <p15:guide id="8" pos="5420" userDrawn="1">
          <p15:clr>
            <a:srgbClr val="FBAE40"/>
          </p15:clr>
        </p15:guide>
        <p15:guide id="9" pos="52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866883" y="1584836"/>
            <a:ext cx="2082060" cy="1338828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»In einem Bereich, der mit sensiblen Daten zu tun hat, ist Zuverlässigkeit ein Muss.«</a:t>
            </a:r>
          </a:p>
        </p:txBody>
      </p:sp>
      <p:sp>
        <p:nvSpPr>
          <p:cNvPr id="4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375386" y="0"/>
            <a:ext cx="3228865" cy="757130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 smtClean="0"/>
              <a:t>Trennerseite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Bild-Zitat-Kombination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0" y="-346295"/>
            <a:ext cx="9144000" cy="706170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179388" y="3878758"/>
            <a:ext cx="2082060" cy="1338828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»In einem Bereich, der mit sensiblen Daten zu tun hat, ist Zuverlässigkeit ein Muss.«</a:t>
            </a:r>
          </a:p>
        </p:txBody>
      </p:sp>
    </p:spTree>
    <p:extLst>
      <p:ext uri="{BB962C8B-B14F-4D97-AF65-F5344CB8AC3E}">
        <p14:creationId xmlns:p14="http://schemas.microsoft.com/office/powerpoint/2010/main" val="21032557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1">
          <p15:clr>
            <a:srgbClr val="FBAE40"/>
          </p15:clr>
        </p15:guide>
        <p15:guide id="3" pos="113">
          <p15:clr>
            <a:srgbClr val="FBAE40"/>
          </p15:clr>
        </p15:guide>
        <p15:guide id="4" pos="340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317">
          <p15:clr>
            <a:srgbClr val="FBAE40"/>
          </p15:clr>
        </p15:guide>
        <p15:guide id="7" pos="5760">
          <p15:clr>
            <a:srgbClr val="FBAE40"/>
          </p15:clr>
        </p15:guide>
        <p15:guide id="8" pos="5646">
          <p15:clr>
            <a:srgbClr val="FBAE40"/>
          </p15:clr>
        </p15:guide>
        <p15:guide id="9" pos="5420">
          <p15:clr>
            <a:srgbClr val="FBAE40"/>
          </p15:clr>
        </p15:guide>
        <p15:guide id="10" pos="52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3978" y="666750"/>
            <a:ext cx="7886700" cy="480131"/>
          </a:xfrm>
        </p:spPr>
        <p:txBody>
          <a:bodyPr anchor="t" anchorCtr="0">
            <a:spAutoFit/>
          </a:bodyPr>
          <a:lstStyle>
            <a:lvl1pPr>
              <a:defRPr sz="2800" baseline="0">
                <a:solidFill>
                  <a:srgbClr val="CC092F"/>
                </a:solidFill>
              </a:defRPr>
            </a:lvl1pPr>
          </a:lstStyle>
          <a:p>
            <a:r>
              <a:rPr lang="de-DE" dirty="0" smtClean="0"/>
              <a:t>Das Glaubensbekenntnis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3978" y="973509"/>
            <a:ext cx="7886700" cy="286232"/>
          </a:xfrm>
        </p:spPr>
        <p:txBody>
          <a:bodyPr>
            <a:sp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Das Geschäftskonzept kleine Steuerkanzlei ist die Zukunft!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8414" y="4899422"/>
            <a:ext cx="3875087" cy="230832"/>
          </a:xfrm>
        </p:spPr>
        <p:txBody>
          <a:bodyPr>
            <a:spAutoFit/>
          </a:bodyPr>
          <a:lstStyle>
            <a:lvl1pPr marL="0" indent="0" algn="r">
              <a:buNone/>
              <a:defRPr sz="1000" baseline="0"/>
            </a:lvl1pPr>
          </a:lstStyle>
          <a:p>
            <a:pPr lvl="0"/>
            <a:r>
              <a:rPr lang="de-DE" dirty="0" smtClean="0"/>
              <a:t>Name | Position, Abteilung | Datum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 flipV="1">
            <a:off x="0" y="0"/>
            <a:ext cx="9144000" cy="5029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7" y="196333"/>
            <a:ext cx="1226829" cy="203717"/>
          </a:xfrm>
          <a:prstGeom prst="rect">
            <a:avLst/>
          </a:prstGeom>
        </p:spPr>
      </p:pic>
      <p:sp>
        <p:nvSpPr>
          <p:cNvPr id="10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078414" y="273714"/>
            <a:ext cx="3875087" cy="258532"/>
          </a:xfrm>
        </p:spPr>
        <p:txBody>
          <a:bodyPr>
            <a:spAutoFit/>
          </a:bodyPr>
          <a:lstStyle>
            <a:lvl1pPr marL="0" indent="0" algn="r">
              <a:buNone/>
              <a:defRPr sz="1200" baseline="0">
                <a:latin typeface="Milo Offc Light" panose="020B0504020101010102" pitchFamily="34" charset="0"/>
              </a:defRPr>
            </a:lvl1pPr>
          </a:lstStyle>
          <a:p>
            <a:pPr lvl="0"/>
            <a:r>
              <a:rPr lang="de-DE" dirty="0" smtClean="0"/>
              <a:t>Wie steht es wirklich um die kleine Steuerkanzlei?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3978" y="1448682"/>
            <a:ext cx="5123492" cy="2926865"/>
          </a:xfrm>
        </p:spPr>
        <p:txBody>
          <a:bodyPr>
            <a:noAutofit/>
          </a:bodyPr>
          <a:lstStyle>
            <a:lvl1pPr marL="285750" indent="-285750">
              <a:buClr>
                <a:schemeClr val="bg2">
                  <a:lumMod val="75000"/>
                </a:schemeClr>
              </a:buClr>
              <a:buSzPct val="95000"/>
              <a:buFont typeface="Webdings" panose="05030102010509060703" pitchFamily="18" charset="2"/>
              <a:buChar char="c"/>
              <a:defRPr sz="160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Die Initiative für die kleine Steuerkanzlei versteht sich als Sprachrohr der kleinen Steuerkanzlei.</a:t>
            </a:r>
          </a:p>
          <a:p>
            <a:pPr lvl="0"/>
            <a:r>
              <a:rPr lang="de-DE" dirty="0" smtClean="0"/>
              <a:t>Wir machen die Stärken der kleinen Steuerkanzlei bewusst.</a:t>
            </a:r>
          </a:p>
          <a:p>
            <a:pPr lvl="0"/>
            <a:r>
              <a:rPr lang="de-DE" dirty="0" smtClean="0"/>
              <a:t>Wir regen zum Dialog zwischen Kanzleiinhaber, Interessens- und Branchenvertretern, sowie Experten an.</a:t>
            </a:r>
          </a:p>
          <a:p>
            <a:pPr lvl="0"/>
            <a:r>
              <a:rPr lang="de-DE" dirty="0" smtClean="0"/>
              <a:t>Wir unterstützen kleine Steuerkanzleien beim Aufbau Ihrer idealen Systemumgebung.</a:t>
            </a:r>
          </a:p>
          <a:p>
            <a:pPr lvl="0"/>
            <a:r>
              <a:rPr lang="de-DE" dirty="0" smtClean="0"/>
              <a:t>Wir führen einen Dialog über die Zukunft der kleinen Steuerkanzlei.</a:t>
            </a:r>
          </a:p>
          <a:p>
            <a:pPr lvl="0"/>
            <a:r>
              <a:rPr lang="de-DE" dirty="0" smtClean="0"/>
              <a:t>Wir bieten Lösungen aus Software, IT-Lösungen und Services, die der kleinen Steuerkanzlei die Arbeit einfacher, angenehmer und rentabler machen.</a:t>
            </a:r>
          </a:p>
        </p:txBody>
      </p:sp>
      <p:sp>
        <p:nvSpPr>
          <p:cNvPr id="28" name="Inhaltsplatzhalter 27"/>
          <p:cNvSpPr>
            <a:spLocks noGrp="1"/>
          </p:cNvSpPr>
          <p:nvPr>
            <p:ph sz="quarter" idx="15" hasCustomPrompt="1"/>
          </p:nvPr>
        </p:nvSpPr>
        <p:spPr>
          <a:xfrm>
            <a:off x="546922" y="4347436"/>
            <a:ext cx="5120549" cy="638548"/>
          </a:xfrm>
          <a:solidFill>
            <a:srgbClr val="CC092F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Hervorzuhebende Fakten, Fazit, </a:t>
            </a:r>
            <a:r>
              <a:rPr lang="de-DE" dirty="0" err="1" smtClean="0"/>
              <a:t>Wichriges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6086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07" userDrawn="1">
          <p15:clr>
            <a:srgbClr val="FBAE40"/>
          </p15:clr>
        </p15:guide>
        <p15:guide id="2" pos="340">
          <p15:clr>
            <a:srgbClr val="FBAE40"/>
          </p15:clr>
        </p15:guide>
        <p15:guide id="3" pos="1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4399984" y="1287619"/>
            <a:ext cx="4744017" cy="407355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3978" y="666750"/>
            <a:ext cx="7886700" cy="480131"/>
          </a:xfrm>
        </p:spPr>
        <p:txBody>
          <a:bodyPr anchor="t" anchorCtr="0">
            <a:spAutoFit/>
          </a:bodyPr>
          <a:lstStyle>
            <a:lvl1pPr>
              <a:defRPr sz="2800" baseline="0">
                <a:solidFill>
                  <a:srgbClr val="CC092F"/>
                </a:solidFill>
              </a:defRPr>
            </a:lvl1pPr>
          </a:lstStyle>
          <a:p>
            <a:r>
              <a:rPr lang="de-DE" dirty="0" smtClean="0"/>
              <a:t>Das Glaubensbekenntnis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3978" y="973509"/>
            <a:ext cx="7886700" cy="369332"/>
          </a:xfrm>
        </p:spPr>
        <p:txBody>
          <a:bodyPr>
            <a:sp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Das Geschäftskonzept kleine Steuerkanzlei ist die Zukunft!</a:t>
            </a:r>
          </a:p>
        </p:txBody>
      </p:sp>
      <p:sp>
        <p:nvSpPr>
          <p:cNvPr id="8" name="Rechteck 7"/>
          <p:cNvSpPr/>
          <p:nvPr userDrawn="1"/>
        </p:nvSpPr>
        <p:spPr>
          <a:xfrm flipV="1">
            <a:off x="0" y="0"/>
            <a:ext cx="9144000" cy="5029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7" y="196333"/>
            <a:ext cx="1226829" cy="203717"/>
          </a:xfrm>
          <a:prstGeom prst="rect">
            <a:avLst/>
          </a:prstGeom>
        </p:spPr>
      </p:pic>
      <p:sp>
        <p:nvSpPr>
          <p:cNvPr id="10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078414" y="273714"/>
            <a:ext cx="3875087" cy="258532"/>
          </a:xfrm>
        </p:spPr>
        <p:txBody>
          <a:bodyPr>
            <a:spAutoFit/>
          </a:bodyPr>
          <a:lstStyle>
            <a:lvl1pPr marL="0" indent="0" algn="r">
              <a:buNone/>
              <a:defRPr sz="1200" baseline="0">
                <a:latin typeface="Milo Offc Light" panose="020B0504020101010102" pitchFamily="34" charset="0"/>
              </a:defRPr>
            </a:lvl1pPr>
          </a:lstStyle>
          <a:p>
            <a:pPr lvl="0"/>
            <a:r>
              <a:rPr lang="de-DE" dirty="0" smtClean="0"/>
              <a:t>Wie steht es wirklich um die kleine Steuerkanzlei?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5" hasCustomPrompt="1"/>
          </p:nvPr>
        </p:nvSpPr>
        <p:spPr>
          <a:xfrm>
            <a:off x="546922" y="3882423"/>
            <a:ext cx="5120549" cy="638548"/>
          </a:xfrm>
          <a:solidFill>
            <a:srgbClr val="CC092F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Hervorzuhebende Fakten, Fazit, </a:t>
            </a:r>
            <a:r>
              <a:rPr lang="de-DE" dirty="0" err="1" smtClean="0"/>
              <a:t>Wichriges</a:t>
            </a:r>
            <a:endParaRPr lang="de-DE" dirty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3978" y="1448682"/>
            <a:ext cx="5123492" cy="2926865"/>
          </a:xfrm>
        </p:spPr>
        <p:txBody>
          <a:bodyPr>
            <a:noAutofit/>
          </a:bodyPr>
          <a:lstStyle>
            <a:lvl1pPr marL="285750" indent="-285750">
              <a:buClr>
                <a:schemeClr val="bg2">
                  <a:lumMod val="75000"/>
                </a:schemeClr>
              </a:buClr>
              <a:buSzPct val="95000"/>
              <a:buFont typeface="Webdings" panose="05030102010509060703" pitchFamily="18" charset="2"/>
              <a:buChar char="c"/>
              <a:defRPr sz="160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Die Initiative für die kleine Steuerkanzlei versteht sich als Sprachrohr der kleinen Steuerkanzlei.</a:t>
            </a:r>
          </a:p>
          <a:p>
            <a:pPr lvl="0"/>
            <a:r>
              <a:rPr lang="de-DE" dirty="0" smtClean="0"/>
              <a:t>Wir machen die Stärken der kleinen Steuerkanzlei bewusst.</a:t>
            </a:r>
          </a:p>
          <a:p>
            <a:pPr lvl="0"/>
            <a:r>
              <a:rPr lang="de-DE" dirty="0" smtClean="0"/>
              <a:t>Wir regen zum Dialog zwischen Kanzleiinhaber, Interessens- und Branchenvertretern, sowie Experten an.</a:t>
            </a:r>
          </a:p>
          <a:p>
            <a:pPr lvl="0"/>
            <a:r>
              <a:rPr lang="de-DE" dirty="0" smtClean="0"/>
              <a:t>Wir unterstützen kleine Steuerkanzleien beim Aufbau Ihrer idealen Systemumgebung.</a:t>
            </a:r>
          </a:p>
          <a:p>
            <a:pPr lvl="0"/>
            <a:r>
              <a:rPr lang="de-DE" dirty="0" smtClean="0"/>
              <a:t>Wir führen einen Dialog über die Zukunft der kleinen Steuerkanzlei.</a:t>
            </a:r>
          </a:p>
        </p:txBody>
      </p:sp>
    </p:spTree>
    <p:extLst>
      <p:ext uri="{BB962C8B-B14F-4D97-AF65-F5344CB8AC3E}">
        <p14:creationId xmlns:p14="http://schemas.microsoft.com/office/powerpoint/2010/main" val="2952763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07">
          <p15:clr>
            <a:srgbClr val="FBAE40"/>
          </p15:clr>
        </p15:guide>
        <p15:guide id="2" pos="340">
          <p15:clr>
            <a:srgbClr val="FBAE40"/>
          </p15:clr>
        </p15:guide>
        <p15:guide id="3" pos="1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A17-C67E-4678-AD8A-8EB3D12747B5}" type="datetimeFigureOut">
              <a:rPr lang="de-DE" smtClean="0"/>
              <a:t>04.12.2018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Anja Stein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Lohn Basis I</a:t>
            </a:r>
            <a:fld id="{3BEB7945-29CE-47FF-BCBB-A65CA3DEB57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7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68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417" y="910305"/>
            <a:ext cx="7886700" cy="480131"/>
          </a:xfrm>
        </p:spPr>
        <p:txBody>
          <a:bodyPr/>
          <a:lstStyle/>
          <a:p>
            <a:r>
              <a:rPr lang="de-DE" dirty="0" smtClean="0"/>
              <a:t>Welcome to Aspose.Slides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18" y="1613641"/>
            <a:ext cx="7886700" cy="18984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latin typeface="+mn-lt"/>
              </a:rPr>
              <a:t>Aspose.Slides </a:t>
            </a:r>
            <a:endParaRPr lang="de-DE" sz="18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latin typeface="+mn-lt"/>
              </a:rPr>
              <a:t>Process PowerPoint presentations</a:t>
            </a:r>
            <a:endParaRPr lang="de-DE" sz="18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latin typeface="+mn-lt"/>
              </a:rPr>
              <a:t>Provides charts support</a:t>
            </a:r>
            <a:endParaRPr lang="de-DE" sz="1800" dirty="0" smtClean="0">
              <a:latin typeface="+mn-lt"/>
            </a:endParaRP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design-Vorlage-2013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enda 2013, Bold Medium">
      <a:majorFont>
        <a:latin typeface="Milo Offc Bold"/>
        <a:ea typeface=""/>
        <a:cs typeface=""/>
      </a:majorFont>
      <a:minorFont>
        <a:latin typeface="Milo Offc Med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design-Vorlage-2013" id="{240146D1-EE0E-466E-850C-A107357E4223}" vid="{97F8E389-49CF-4923-BDF3-DAED388A33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Redesign-Vorlage-2013</Template>
  <TotalTime>10</TotalTime>
  <Words>11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Redesign-Vorlage-2013</vt:lpstr>
      <vt:lpstr>Welcome to Aspose.Slides </vt:lpstr>
    </vt:vector>
  </TitlesOfParts>
  <Company>AGENDA Informationssysteme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zum Online-Seminar Lohn-Basis I</dc:title>
  <dc:creator>Stein Anja - AGENDA Software</dc:creator>
  <cp:lastModifiedBy>Muhammad</cp:lastModifiedBy>
  <cp:revision>371</cp:revision>
  <dcterms:created xsi:type="dcterms:W3CDTF">2013-11-27T07:26:53Z</dcterms:created>
  <dcterms:modified xsi:type="dcterms:W3CDTF">2018-12-04T18:49:07Z</dcterms:modified>
</cp:coreProperties>
</file>