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embeddedFontLst>
    <p:embeddedFont>
      <p:font typeface="PT Sans Narrow" panose="020B0506020203020204"/>
      <p:regular r:id="rId15"/>
    </p:embeddedFont>
    <p:embeddedFont>
      <p:font typeface="Open Sans" panose="020B0606030504020204"/>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a2fedbc487_0_3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2fedbc487_0_3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a2fedbc487_0_3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2fedbc487_0_3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a2fedbc487_0_4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2fedbc487_0_4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a2fedbc487_0_4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2fedbc487_0_4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a2fedbc487_0_4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2fedbc487_0_4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a2fedbc487_0_5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2fedbc487_0_5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a2fedbc487_0_4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2fedbc487_0_4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9" name="Google Shape;59;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9" name="Google Shape;2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3" name="Google Shape;33;p5"/>
          <p:cNvSpPr txBox="1"/>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4" name="Google Shape;3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1"/>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panose="020B0606030504020204"/>
              <a:buChar char="●"/>
              <a:defRPr sz="1800">
                <a:solidFill>
                  <a:schemeClr val="dk2"/>
                </a:solidFill>
                <a:latin typeface="Open Sans" panose="020B0606030504020204"/>
                <a:ea typeface="Open Sans" panose="020B0606030504020204"/>
                <a:cs typeface="Open Sans" panose="020B0606030504020204"/>
                <a:sym typeface="Open Sans" panose="020B0606030504020204"/>
              </a:defRPr>
            </a:lvl1pPr>
            <a:lvl2pPr marL="914400" lvl="1"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2pPr>
            <a:lvl3pPr marL="1371600" lvl="2"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3pPr>
            <a:lvl4pPr marL="1828800" lvl="3"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4pPr>
            <a:lvl5pPr marL="2286000" lvl="4"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5pPr>
            <a:lvl6pPr marL="2743200" lvl="5"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6pPr>
            <a:lvl7pPr marL="3200400" lvl="6"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7pPr>
            <a:lvl8pPr marL="3657600" lvl="7" indent="-31750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8pPr>
            <a:lvl9pPr marL="4114800" lvl="8" indent="-317500">
              <a:lnSpc>
                <a:spcPct val="115000"/>
              </a:lnSpc>
              <a:spcBef>
                <a:spcPts val="1600"/>
              </a:spcBef>
              <a:spcAft>
                <a:spcPts val="160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1pPr>
            <a:lvl2pPr lvl="1"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2pPr>
            <a:lvl3pPr lvl="2"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3pPr>
            <a:lvl4pPr lvl="3"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4pPr>
            <a:lvl5pPr lvl="4"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5pPr>
            <a:lvl6pPr lvl="5"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6pPr>
            <a:lvl7pPr lvl="6"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7pPr>
            <a:lvl8pPr lvl="7"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8pPr>
            <a:lvl9pPr lvl="8" algn="r">
              <a:buNone/>
              <a:defRPr sz="1000">
                <a:solidFill>
                  <a:schemeClr val="dk2"/>
                </a:solidFill>
                <a:latin typeface="Open Sans" panose="020B0606030504020204"/>
                <a:ea typeface="Open Sans" panose="020B0606030504020204"/>
                <a:cs typeface="Open Sans" panose="020B0606030504020204"/>
                <a:sym typeface="Open Sans" panose="020B0606030504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2175" y="1084175"/>
            <a:ext cx="8520600" cy="59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450">
                <a:highlight>
                  <a:srgbClr val="FFFFFF"/>
                </a:highlight>
              </a:rPr>
              <a:t>Test Case Credit Approval</a:t>
            </a:r>
            <a:endParaRPr lang="en-GB" sz="1450">
              <a:highlight>
                <a:srgbClr val="FFFFFF"/>
              </a:highlight>
            </a:endParaRPr>
          </a:p>
        </p:txBody>
      </p:sp>
      <p:sp>
        <p:nvSpPr>
          <p:cNvPr id="67" name="Google Shape;67;p13"/>
          <p:cNvSpPr txBox="1"/>
          <p:nvPr>
            <p:ph type="subTitle" idx="1"/>
          </p:nvPr>
        </p:nvSpPr>
        <p:spPr>
          <a:xfrm>
            <a:off x="2157875" y="2850050"/>
            <a:ext cx="4849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Andreas Yoga Parama</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Cleaning</a:t>
            </a:r>
            <a:endParaRPr lang="en-GB"/>
          </a:p>
        </p:txBody>
      </p:sp>
      <p:sp>
        <p:nvSpPr>
          <p:cNvPr id="73" name="Google Shape;73;p14"/>
          <p:cNvSpPr txBox="1"/>
          <p:nvPr>
            <p:ph type="body" idx="1"/>
          </p:nvPr>
        </p:nvSpPr>
        <p:spPr>
          <a:xfrm>
            <a:off x="311700" y="1266325"/>
            <a:ext cx="8520600" cy="2341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GB" sz="1200"/>
              <a:t>I do data imputation on the data with null value. It is the far more rational choice because I want to retain as many features as I can as because there are too many null values in the feature.</a:t>
            </a:r>
            <a:endParaRPr sz="1200"/>
          </a:p>
          <a:p>
            <a:pPr marL="457200" lvl="0" indent="-304800" algn="l" rtl="0">
              <a:spcBef>
                <a:spcPts val="0"/>
              </a:spcBef>
              <a:spcAft>
                <a:spcPts val="0"/>
              </a:spcAft>
              <a:buSzPts val="1200"/>
              <a:buChar char="●"/>
            </a:pPr>
            <a:r>
              <a:rPr lang="en-GB" sz="1200"/>
              <a:t>Filling null values with other values can create data bias as it is are not representative.</a:t>
            </a:r>
            <a:endParaRPr sz="1200"/>
          </a:p>
          <a:p>
            <a:pPr marL="457200" lvl="0" indent="-304800" algn="l" rtl="0">
              <a:spcBef>
                <a:spcPts val="0"/>
              </a:spcBef>
              <a:spcAft>
                <a:spcPts val="0"/>
              </a:spcAft>
              <a:buSzPts val="1200"/>
              <a:buChar char="●"/>
            </a:pPr>
            <a:r>
              <a:rPr lang="en-GB" sz="1200"/>
              <a:t>Mostly the null values are in the housing specification and amount of credit request. I suppose that those data are important as input to the model.</a:t>
            </a:r>
            <a:endParaRPr sz="1200"/>
          </a:p>
          <a:p>
            <a:pPr marL="457200" lvl="0" indent="-304800" algn="l" rtl="0">
              <a:spcBef>
                <a:spcPts val="0"/>
              </a:spcBef>
              <a:spcAft>
                <a:spcPts val="0"/>
              </a:spcAft>
              <a:buSzPts val="1200"/>
              <a:buChar char="●"/>
            </a:pPr>
            <a:r>
              <a:rPr lang="en-GB" sz="1200"/>
              <a:t>Imputed data count are 8.602, or 2.8% of total train data. Is the data still representative ? I think so. Because it is retain nearly the same distribution of two target classes. </a:t>
            </a:r>
            <a:endParaRPr sz="1200"/>
          </a:p>
          <a:p>
            <a:pPr marL="457200" lvl="0" indent="-304800" algn="l" rtl="0">
              <a:spcBef>
                <a:spcPts val="0"/>
              </a:spcBef>
              <a:spcAft>
                <a:spcPts val="0"/>
              </a:spcAft>
              <a:buSzPts val="1200"/>
              <a:buChar char="●"/>
            </a:pPr>
            <a:r>
              <a:rPr lang="en-GB" sz="1200"/>
              <a:t>In the original train data classes proportion is 92/8 and in the imputed data is 94/6. </a:t>
            </a:r>
            <a:endParaRPr sz="1200"/>
          </a:p>
        </p:txBody>
      </p:sp>
      <p:pic>
        <p:nvPicPr>
          <p:cNvPr id="74" name="Google Shape;74;p14"/>
          <p:cNvPicPr preferRelativeResize="0"/>
          <p:nvPr/>
        </p:nvPicPr>
        <p:blipFill>
          <a:blip r:embed="rId1"/>
          <a:stretch>
            <a:fillRect/>
          </a:stretch>
        </p:blipFill>
        <p:spPr>
          <a:xfrm>
            <a:off x="1159225" y="3182650"/>
            <a:ext cx="2479200" cy="1603475"/>
          </a:xfrm>
          <a:prstGeom prst="rect">
            <a:avLst/>
          </a:prstGeom>
          <a:noFill/>
          <a:ln>
            <a:noFill/>
          </a:ln>
        </p:spPr>
      </p:pic>
      <p:pic>
        <p:nvPicPr>
          <p:cNvPr id="75" name="Google Shape;75;p14"/>
          <p:cNvPicPr preferRelativeResize="0"/>
          <p:nvPr/>
        </p:nvPicPr>
        <p:blipFill>
          <a:blip r:embed="rId2"/>
          <a:stretch>
            <a:fillRect/>
          </a:stretch>
        </p:blipFill>
        <p:spPr>
          <a:xfrm>
            <a:off x="5181475" y="3227576"/>
            <a:ext cx="2411466" cy="1603475"/>
          </a:xfrm>
          <a:prstGeom prst="rect">
            <a:avLst/>
          </a:prstGeom>
          <a:noFill/>
          <a:ln>
            <a:noFill/>
          </a:ln>
        </p:spPr>
      </p:pic>
      <p:sp>
        <p:nvSpPr>
          <p:cNvPr id="76" name="Google Shape;76;p14"/>
          <p:cNvSpPr txBox="1"/>
          <p:nvPr/>
        </p:nvSpPr>
        <p:spPr>
          <a:xfrm>
            <a:off x="2003675" y="4767325"/>
            <a:ext cx="1259100" cy="1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Original data</a:t>
            </a:r>
            <a:endParaRPr sz="1000">
              <a:latin typeface="Open Sans" panose="020B0606030504020204"/>
              <a:ea typeface="Open Sans" panose="020B0606030504020204"/>
              <a:cs typeface="Open Sans" panose="020B0606030504020204"/>
              <a:sym typeface="Open Sans" panose="020B0606030504020204"/>
            </a:endParaRPr>
          </a:p>
        </p:txBody>
      </p:sp>
      <p:sp>
        <p:nvSpPr>
          <p:cNvPr id="77" name="Google Shape;77;p14"/>
          <p:cNvSpPr txBox="1"/>
          <p:nvPr/>
        </p:nvSpPr>
        <p:spPr>
          <a:xfrm>
            <a:off x="6034000" y="4767325"/>
            <a:ext cx="1082400" cy="2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Open Sans" panose="020B0606030504020204"/>
                <a:ea typeface="Open Sans" panose="020B0606030504020204"/>
                <a:cs typeface="Open Sans" panose="020B0606030504020204"/>
                <a:sym typeface="Open Sans" panose="020B0606030504020204"/>
              </a:rPr>
              <a:t>Imputed data</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Exploratory Data Analysis</a:t>
            </a:r>
            <a:endParaRPr lang="en-GB"/>
          </a:p>
        </p:txBody>
      </p:sp>
      <p:pic>
        <p:nvPicPr>
          <p:cNvPr id="83" name="Google Shape;83;p15"/>
          <p:cNvPicPr preferRelativeResize="0"/>
          <p:nvPr/>
        </p:nvPicPr>
        <p:blipFill>
          <a:blip r:embed="rId1"/>
          <a:stretch>
            <a:fillRect/>
          </a:stretch>
        </p:blipFill>
        <p:spPr>
          <a:xfrm>
            <a:off x="526425" y="1109350"/>
            <a:ext cx="2757058" cy="1777225"/>
          </a:xfrm>
          <a:prstGeom prst="rect">
            <a:avLst/>
          </a:prstGeom>
          <a:noFill/>
          <a:ln>
            <a:noFill/>
          </a:ln>
        </p:spPr>
      </p:pic>
      <p:pic>
        <p:nvPicPr>
          <p:cNvPr id="84" name="Google Shape;84;p15"/>
          <p:cNvPicPr preferRelativeResize="0"/>
          <p:nvPr/>
        </p:nvPicPr>
        <p:blipFill>
          <a:blip r:embed="rId2"/>
          <a:stretch>
            <a:fillRect/>
          </a:stretch>
        </p:blipFill>
        <p:spPr>
          <a:xfrm>
            <a:off x="526425" y="2944000"/>
            <a:ext cx="2757075" cy="1777225"/>
          </a:xfrm>
          <a:prstGeom prst="rect">
            <a:avLst/>
          </a:prstGeom>
          <a:noFill/>
          <a:ln>
            <a:noFill/>
          </a:ln>
        </p:spPr>
      </p:pic>
      <p:sp>
        <p:nvSpPr>
          <p:cNvPr id="85" name="Google Shape;85;p15"/>
          <p:cNvSpPr txBox="1"/>
          <p:nvPr/>
        </p:nvSpPr>
        <p:spPr>
          <a:xfrm>
            <a:off x="3891225" y="1047100"/>
            <a:ext cx="4825200" cy="36741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434343"/>
              </a:buClr>
              <a:buSzPts val="1200"/>
              <a:buFont typeface="Open Sans" panose="020B0606030504020204"/>
              <a:buChar char="●"/>
            </a:pPr>
            <a:r>
              <a:rPr lang="en-GB" sz="1200">
                <a:solidFill>
                  <a:srgbClr val="434343"/>
                </a:solidFill>
                <a:latin typeface="Open Sans" panose="020B0606030504020204"/>
                <a:ea typeface="Open Sans" panose="020B0606030504020204"/>
                <a:cs typeface="Open Sans" panose="020B0606030504020204"/>
                <a:sym typeface="Open Sans" panose="020B0606030504020204"/>
              </a:rPr>
              <a:t>0 means that the customer had other cases</a:t>
            </a:r>
            <a:endParaRPr sz="1200">
              <a:solidFill>
                <a:srgbClr val="434343"/>
              </a:solidFill>
              <a:latin typeface="Open Sans" panose="020B0606030504020204"/>
              <a:ea typeface="Open Sans" panose="020B0606030504020204"/>
              <a:cs typeface="Open Sans" panose="020B0606030504020204"/>
              <a:sym typeface="Open Sans" panose="020B0606030504020204"/>
            </a:endParaRPr>
          </a:p>
          <a:p>
            <a:pPr marL="457200" lvl="0" indent="-304800" algn="l" rtl="0">
              <a:spcBef>
                <a:spcPts val="0"/>
              </a:spcBef>
              <a:spcAft>
                <a:spcPts val="0"/>
              </a:spcAft>
              <a:buClr>
                <a:srgbClr val="434343"/>
              </a:buClr>
              <a:buSzPts val="1200"/>
              <a:buFont typeface="Open Sans" panose="020B0606030504020204"/>
              <a:buChar char="●"/>
            </a:pPr>
            <a:r>
              <a:rPr lang="en-GB" sz="1200">
                <a:solidFill>
                  <a:srgbClr val="434343"/>
                </a:solidFill>
                <a:latin typeface="Open Sans" panose="020B0606030504020204"/>
                <a:ea typeface="Open Sans" panose="020B0606030504020204"/>
                <a:cs typeface="Open Sans" panose="020B0606030504020204"/>
                <a:sym typeface="Open Sans" panose="020B0606030504020204"/>
              </a:rPr>
              <a:t>1 means that the customer have difficulties in paying the loans that can be caused to unapproved loans.</a:t>
            </a:r>
            <a:endParaRPr sz="1200">
              <a:solidFill>
                <a:srgbClr val="434343"/>
              </a:solidFill>
              <a:latin typeface="Open Sans" panose="020B0606030504020204"/>
              <a:ea typeface="Open Sans" panose="020B0606030504020204"/>
              <a:cs typeface="Open Sans" panose="020B0606030504020204"/>
              <a:sym typeface="Open Sans" panose="020B0606030504020204"/>
            </a:endParaRPr>
          </a:p>
          <a:p>
            <a:pPr marL="457200" lvl="0" indent="0" algn="l" rtl="0">
              <a:spcBef>
                <a:spcPts val="0"/>
              </a:spcBef>
              <a:spcAft>
                <a:spcPts val="0"/>
              </a:spcAft>
              <a:buNone/>
            </a:pPr>
            <a:endParaRPr sz="1200">
              <a:solidFill>
                <a:srgbClr val="434343"/>
              </a:solidFill>
              <a:latin typeface="Open Sans" panose="020B0606030504020204"/>
              <a:ea typeface="Open Sans" panose="020B0606030504020204"/>
              <a:cs typeface="Open Sans" panose="020B0606030504020204"/>
              <a:sym typeface="Open Sans" panose="020B0606030504020204"/>
            </a:endParaRPr>
          </a:p>
          <a:p>
            <a:pPr marL="457200" lvl="0" indent="-304800" algn="l" rtl="0">
              <a:spcBef>
                <a:spcPts val="0"/>
              </a:spcBef>
              <a:spcAft>
                <a:spcPts val="0"/>
              </a:spcAft>
              <a:buClr>
                <a:srgbClr val="434343"/>
              </a:buClr>
              <a:buSzPts val="1200"/>
              <a:buFont typeface="Open Sans" panose="020B0606030504020204"/>
              <a:buChar char="●"/>
            </a:pPr>
            <a:r>
              <a:rPr lang="en-GB" sz="1200">
                <a:solidFill>
                  <a:srgbClr val="434343"/>
                </a:solidFill>
                <a:latin typeface="Open Sans" panose="020B0606030504020204"/>
                <a:ea typeface="Open Sans" panose="020B0606030504020204"/>
                <a:cs typeface="Open Sans" panose="020B0606030504020204"/>
                <a:sym typeface="Open Sans" panose="020B0606030504020204"/>
              </a:rPr>
              <a:t>Most of the loans type are cash loans it also represent that most of the unapproved loans are in cash loans (</a:t>
            </a:r>
            <a:r>
              <a:rPr lang="en-GB" sz="1200">
                <a:solidFill>
                  <a:srgbClr val="434343"/>
                </a:solidFill>
                <a:highlight>
                  <a:srgbClr val="FFFFFF"/>
                </a:highlight>
                <a:latin typeface="Open Sans" panose="020B0606030504020204"/>
                <a:ea typeface="Open Sans" panose="020B0606030504020204"/>
                <a:cs typeface="Open Sans" panose="020B0606030504020204"/>
                <a:sym typeface="Open Sans" panose="020B0606030504020204"/>
              </a:rPr>
              <a:t>23.221 cases) than in revolving loans (1.604 cases). </a:t>
            </a:r>
            <a:endParaRPr sz="1200">
              <a:solidFill>
                <a:srgbClr val="434343"/>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0" algn="l" rtl="0">
              <a:spcBef>
                <a:spcPts val="0"/>
              </a:spcBef>
              <a:spcAft>
                <a:spcPts val="0"/>
              </a:spcAft>
              <a:buNone/>
            </a:pPr>
            <a:endParaRPr sz="1200">
              <a:solidFill>
                <a:schemeClr val="dk2"/>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04800" algn="l" rtl="0">
              <a:spcBef>
                <a:spcPts val="0"/>
              </a:spcBef>
              <a:spcAft>
                <a:spcPts val="0"/>
              </a:spcAft>
              <a:buClr>
                <a:schemeClr val="dk2"/>
              </a:buClr>
              <a:buSzPts val="1200"/>
              <a:buFont typeface="Open Sans" panose="020B0606030504020204"/>
              <a:buChar char="●"/>
            </a:pPr>
            <a:r>
              <a:rPr lang="en-GB" sz="1200">
                <a:solidFill>
                  <a:schemeClr val="dk2"/>
                </a:solidFill>
                <a:latin typeface="Open Sans" panose="020B0606030504020204"/>
                <a:ea typeface="Open Sans" panose="020B0606030504020204"/>
                <a:cs typeface="Open Sans" panose="020B0606030504020204"/>
                <a:sym typeface="Open Sans" panose="020B0606030504020204"/>
              </a:rPr>
              <a:t>Our customer base in this data is mostly female that make about 65.83% of total customer. They also make up higher unapproved loans cases than male customer (14.170 by 10.655 cases).</a:t>
            </a:r>
            <a:endParaRPr sz="1200">
              <a:solidFill>
                <a:schemeClr val="dk2"/>
              </a:solidFill>
              <a:latin typeface="Open Sans" panose="020B0606030504020204"/>
              <a:ea typeface="Open Sans" panose="020B0606030504020204"/>
              <a:cs typeface="Open Sans" panose="020B0606030504020204"/>
              <a:sym typeface="Open Sans" panose="020B0606030504020204"/>
            </a:endParaRPr>
          </a:p>
          <a:p>
            <a:pPr marL="457200" lvl="0" indent="0" algn="l" rtl="0">
              <a:spcBef>
                <a:spcPts val="0"/>
              </a:spcBef>
              <a:spcAft>
                <a:spcPts val="0"/>
              </a:spcAft>
              <a:buNone/>
            </a:pPr>
            <a:endParaRPr sz="1200">
              <a:solidFill>
                <a:schemeClr val="dk2"/>
              </a:solidFill>
              <a:latin typeface="Open Sans" panose="020B0606030504020204"/>
              <a:ea typeface="Open Sans" panose="020B0606030504020204"/>
              <a:cs typeface="Open Sans" panose="020B0606030504020204"/>
              <a:sym typeface="Open Sans" panose="020B0606030504020204"/>
            </a:endParaRPr>
          </a:p>
          <a:p>
            <a:pPr marL="457200" lvl="0" indent="-304800" algn="l" rtl="0">
              <a:spcBef>
                <a:spcPts val="0"/>
              </a:spcBef>
              <a:spcAft>
                <a:spcPts val="0"/>
              </a:spcAft>
              <a:buClr>
                <a:schemeClr val="dk2"/>
              </a:buClr>
              <a:buSzPts val="1200"/>
              <a:buFont typeface="Open Sans" panose="020B0606030504020204"/>
              <a:buChar char="●"/>
            </a:pPr>
            <a:r>
              <a:rPr lang="en-GB" sz="1200">
                <a:solidFill>
                  <a:schemeClr val="dk2"/>
                </a:solidFill>
                <a:latin typeface="Open Sans" panose="020B0606030504020204"/>
                <a:ea typeface="Open Sans" panose="020B0606030504020204"/>
                <a:cs typeface="Open Sans" panose="020B0606030504020204"/>
                <a:sym typeface="Open Sans" panose="020B0606030504020204"/>
              </a:rPr>
              <a:t>Male customer are more tends to have unapproved loans request than female, it can be seems at the proportion. Male customers probability to had unapproved loans is (</a:t>
            </a:r>
            <a:r>
              <a:rPr lang="en-GB" sz="1200">
                <a:solidFill>
                  <a:schemeClr val="dk2"/>
                </a:solidFill>
                <a:latin typeface="Open Sans" panose="020B0606030504020204"/>
                <a:ea typeface="Open Sans" panose="020B0606030504020204"/>
                <a:cs typeface="Open Sans" panose="020B0606030504020204"/>
                <a:sym typeface="Open Sans" panose="020B0606030504020204"/>
              </a:rPr>
              <a:t>11.29%)</a:t>
            </a:r>
            <a:r>
              <a:rPr lang="en-GB" sz="1200">
                <a:solidFill>
                  <a:schemeClr val="dk2"/>
                </a:solidFill>
                <a:latin typeface="Open Sans" panose="020B0606030504020204"/>
                <a:ea typeface="Open Sans" panose="020B0606030504020204"/>
                <a:cs typeface="Open Sans" panose="020B0606030504020204"/>
                <a:sym typeface="Open Sans" panose="020B0606030504020204"/>
              </a:rPr>
              <a:t> than female customers (7.52%)</a:t>
            </a:r>
            <a:endParaRPr sz="1200">
              <a:solidFill>
                <a:schemeClr val="dk2"/>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Exploratory Data Analysis</a:t>
            </a:r>
            <a:endParaRPr lang="en-GB"/>
          </a:p>
          <a:p>
            <a:pPr marL="0" lvl="0" indent="0" algn="l" rtl="0">
              <a:spcBef>
                <a:spcPts val="0"/>
              </a:spcBef>
              <a:spcAft>
                <a:spcPts val="0"/>
              </a:spcAft>
              <a:buNone/>
            </a:pPr>
          </a:p>
        </p:txBody>
      </p:sp>
      <p:sp>
        <p:nvSpPr>
          <p:cNvPr id="91" name="Google Shape;91;p16"/>
          <p:cNvSpPr txBox="1"/>
          <p:nvPr>
            <p:ph type="body" idx="1"/>
          </p:nvPr>
        </p:nvSpPr>
        <p:spPr>
          <a:xfrm>
            <a:off x="4145925" y="1266325"/>
            <a:ext cx="46863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000000"/>
                </a:solidFill>
              </a:rPr>
              <a:t>In this scatterplot I found no pattern that shows correlation between Income and amount credit to the target outcome. </a:t>
            </a:r>
            <a:endParaRPr sz="1200">
              <a:solidFill>
                <a:srgbClr val="000000"/>
              </a:solidFill>
            </a:endParaRPr>
          </a:p>
          <a:p>
            <a:pPr marL="0" lvl="0" indent="0" algn="l" rtl="0">
              <a:spcBef>
                <a:spcPts val="1600"/>
              </a:spcBef>
              <a:spcAft>
                <a:spcPts val="1600"/>
              </a:spcAft>
              <a:buNone/>
            </a:pPr>
            <a:r>
              <a:rPr lang="en-GB" sz="1200">
                <a:solidFill>
                  <a:srgbClr val="000000"/>
                </a:solidFill>
              </a:rPr>
              <a:t>The un-approved loans (1) are scattered and not gathered in one particular area. Most of the data value are below 1.000.000 and there is some extreme value that can be considered outlier.</a:t>
            </a:r>
            <a:endParaRPr sz="1200">
              <a:solidFill>
                <a:srgbClr val="000000"/>
              </a:solidFill>
            </a:endParaRPr>
          </a:p>
        </p:txBody>
      </p:sp>
      <p:pic>
        <p:nvPicPr>
          <p:cNvPr id="92" name="Google Shape;92;p16"/>
          <p:cNvPicPr preferRelativeResize="0"/>
          <p:nvPr/>
        </p:nvPicPr>
        <p:blipFill>
          <a:blip r:embed="rId1"/>
          <a:stretch>
            <a:fillRect/>
          </a:stretch>
        </p:blipFill>
        <p:spPr>
          <a:xfrm>
            <a:off x="279750" y="1598950"/>
            <a:ext cx="3690400" cy="235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Feature Engineering &amp; </a:t>
            </a:r>
            <a:r>
              <a:rPr lang="en-GB"/>
              <a:t>Model Selection</a:t>
            </a:r>
            <a:endParaRPr lang="en-GB"/>
          </a:p>
        </p:txBody>
      </p:sp>
      <p:sp>
        <p:nvSpPr>
          <p:cNvPr id="98" name="Google Shape;98;p17"/>
          <p:cNvSpPr txBox="1"/>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GB" sz="1400">
                <a:solidFill>
                  <a:srgbClr val="000000"/>
                </a:solidFill>
              </a:rPr>
              <a:t>I used all the features included and using pd.get_dummies to encode categorical feature</a:t>
            </a:r>
            <a:endParaRPr sz="1400">
              <a:solidFill>
                <a:srgbClr val="000000"/>
              </a:solidFill>
            </a:endParaRPr>
          </a:p>
          <a:p>
            <a:pPr marL="457200" lvl="0" indent="0" algn="l" rtl="0">
              <a:spcBef>
                <a:spcPts val="0"/>
              </a:spcBef>
              <a:spcAft>
                <a:spcPts val="0"/>
              </a:spcAft>
              <a:buNone/>
            </a:pPr>
            <a:endParaRPr sz="1400">
              <a:solidFill>
                <a:srgbClr val="000000"/>
              </a:solidFill>
            </a:endParaRPr>
          </a:p>
          <a:p>
            <a:pPr marL="457200" lvl="0" indent="-317500" algn="l" rtl="0">
              <a:spcBef>
                <a:spcPts val="0"/>
              </a:spcBef>
              <a:spcAft>
                <a:spcPts val="0"/>
              </a:spcAft>
              <a:buClr>
                <a:srgbClr val="000000"/>
              </a:buClr>
              <a:buSzPts val="1400"/>
              <a:buChar char="●"/>
            </a:pPr>
            <a:r>
              <a:rPr lang="en-GB" sz="1400">
                <a:solidFill>
                  <a:srgbClr val="000000"/>
                </a:solidFill>
              </a:rPr>
              <a:t>I use XGBClassifier on this model because it can handle missing data regardless I impute the data to get faster computing, and also XGB had better performance than other model regarding the computing speed and metric score.</a:t>
            </a:r>
            <a:endParaRPr sz="1400">
              <a:solidFill>
                <a:srgbClr val="000000"/>
              </a:solidFill>
            </a:endParaRPr>
          </a:p>
          <a:p>
            <a:pPr marL="457200" lvl="0" indent="-317500" algn="l" rtl="0">
              <a:spcBef>
                <a:spcPts val="0"/>
              </a:spcBef>
              <a:spcAft>
                <a:spcPts val="0"/>
              </a:spcAft>
              <a:buClr>
                <a:srgbClr val="000000"/>
              </a:buClr>
              <a:buSzPts val="1400"/>
              <a:buChar char="●"/>
            </a:pPr>
            <a:r>
              <a:rPr lang="en-GB" sz="1400">
                <a:solidFill>
                  <a:srgbClr val="000000"/>
                </a:solidFill>
              </a:rPr>
              <a:t>XGBClassifier are based on Tree learning model, that can handle over categorical and numeric features and also not sensitive to central distribution, or can be said that immune to outlier. </a:t>
            </a:r>
            <a:endParaRPr sz="1400">
              <a:solidFill>
                <a:srgbClr val="000000"/>
              </a:solidFill>
            </a:endParaRPr>
          </a:p>
          <a:p>
            <a:pPr marL="457200" lvl="0" indent="-317500" algn="l" rtl="0">
              <a:spcBef>
                <a:spcPts val="0"/>
              </a:spcBef>
              <a:spcAft>
                <a:spcPts val="0"/>
              </a:spcAft>
              <a:buClr>
                <a:srgbClr val="000000"/>
              </a:buClr>
              <a:buSzPts val="1400"/>
              <a:buChar char="●"/>
            </a:pPr>
            <a:r>
              <a:rPr lang="en-GB" sz="1400">
                <a:solidFill>
                  <a:srgbClr val="000000"/>
                </a:solidFill>
              </a:rPr>
              <a:t>To deal with imbalanced data I used Random OVersampler to adjust the minority class distribution so the model can predict better. </a:t>
            </a:r>
            <a:r>
              <a:rPr lang="en-GB" sz="1400">
                <a:solidFill>
                  <a:srgbClr val="000000"/>
                </a:solidFill>
                <a:highlight>
                  <a:srgbClr val="FFFFFF"/>
                </a:highlight>
              </a:rPr>
              <a:t>Random Oversampling involves supplementing the training data with multiple copies of some of the minority classes. In this case is to eversample the 1 class (have trouble with payment).</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AUC ROC Score</a:t>
            </a:r>
            <a:endParaRPr lang="en-GB"/>
          </a:p>
        </p:txBody>
      </p:sp>
      <p:sp>
        <p:nvSpPr>
          <p:cNvPr id="104" name="Google Shape;104;p18"/>
          <p:cNvSpPr txBox="1"/>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GB" sz="1200"/>
              <a:t>AUC Score obtained for this model is </a:t>
            </a:r>
            <a:r>
              <a:rPr lang="en-GB" sz="1200">
                <a:highlight>
                  <a:srgbClr val="FFFFFF"/>
                </a:highlight>
              </a:rPr>
              <a:t>0.6271788653733098</a:t>
            </a:r>
            <a:endParaRPr sz="1200">
              <a:highlight>
                <a:srgbClr val="FFFFFF"/>
              </a:highlight>
            </a:endParaRPr>
          </a:p>
          <a:p>
            <a:pPr marL="457200" lvl="0" indent="-304800" algn="l" rtl="0">
              <a:spcBef>
                <a:spcPts val="0"/>
              </a:spcBef>
              <a:spcAft>
                <a:spcPts val="0"/>
              </a:spcAft>
              <a:buSzPts val="1200"/>
              <a:buChar char="●"/>
            </a:pPr>
            <a:r>
              <a:rPr lang="en-GB" sz="1200"/>
              <a:t>Using cross_val_score model evaluation the mean of of AUC Score is </a:t>
            </a:r>
            <a:r>
              <a:rPr lang="en-GB" sz="1200">
                <a:highlight>
                  <a:srgbClr val="FFFFFF"/>
                </a:highlight>
              </a:rPr>
              <a:t>0.63961</a:t>
            </a:r>
            <a:endParaRPr sz="1200">
              <a:highlight>
                <a:srgbClr val="FFFFFF"/>
              </a:highlight>
            </a:endParaRPr>
          </a:p>
          <a:p>
            <a:pPr marL="457200" lvl="0" indent="-304800" algn="l" rtl="0">
              <a:spcBef>
                <a:spcPts val="0"/>
              </a:spcBef>
              <a:spcAft>
                <a:spcPts val="0"/>
              </a:spcAft>
              <a:buSzPts val="1200"/>
              <a:buChar char="●"/>
            </a:pPr>
            <a:r>
              <a:rPr lang="en-GB" sz="1200"/>
              <a:t>with n_splits = 10 and n_repeats = 2</a:t>
            </a:r>
            <a:endParaRPr sz="1200"/>
          </a:p>
          <a:p>
            <a:pPr marL="457200" lvl="0" indent="-304800" algn="l" rtl="0">
              <a:spcBef>
                <a:spcPts val="0"/>
              </a:spcBef>
              <a:spcAft>
                <a:spcPts val="0"/>
              </a:spcAft>
              <a:buSzPts val="1200"/>
              <a:buChar char="●"/>
            </a:pPr>
            <a:r>
              <a:rPr lang="en-GB" sz="1200"/>
              <a:t>Why the model is not performing well enough ? </a:t>
            </a:r>
            <a:endParaRPr sz="1200"/>
          </a:p>
          <a:p>
            <a:pPr marL="0" lvl="0" indent="0" algn="l" rtl="0">
              <a:spcBef>
                <a:spcPts val="1600"/>
              </a:spcBef>
              <a:spcAft>
                <a:spcPts val="0"/>
              </a:spcAft>
              <a:buNone/>
            </a:pPr>
            <a:r>
              <a:rPr lang="en-GB" sz="1200"/>
              <a:t>My assumption is because the imbalanced data and because </a:t>
            </a:r>
            <a:endParaRPr sz="1200"/>
          </a:p>
          <a:p>
            <a:pPr marL="0" lvl="0" indent="0" algn="l" rtl="0">
              <a:spcBef>
                <a:spcPts val="0"/>
              </a:spcBef>
              <a:spcAft>
                <a:spcPts val="0"/>
              </a:spcAft>
              <a:buNone/>
            </a:pPr>
            <a:r>
              <a:rPr lang="en-GB" sz="1200"/>
              <a:t>the positive class (1) is minority so the model are not getting</a:t>
            </a:r>
            <a:endParaRPr sz="1200"/>
          </a:p>
          <a:p>
            <a:pPr marL="0" lvl="0" indent="0" algn="l" rtl="0">
              <a:spcBef>
                <a:spcPts val="0"/>
              </a:spcBef>
              <a:spcAft>
                <a:spcPts val="0"/>
              </a:spcAft>
              <a:buNone/>
            </a:pPr>
            <a:r>
              <a:rPr lang="en-GB" sz="1200"/>
              <a:t>enough input for training the model. It is shown in the classification</a:t>
            </a:r>
            <a:endParaRPr sz="1200"/>
          </a:p>
          <a:p>
            <a:pPr marL="0" lvl="0" indent="0" algn="l" rtl="0">
              <a:spcBef>
                <a:spcPts val="0"/>
              </a:spcBef>
              <a:spcAft>
                <a:spcPts val="0"/>
              </a:spcAft>
              <a:buNone/>
            </a:pPr>
            <a:r>
              <a:rPr lang="en-GB" sz="1200"/>
              <a:t>report that the positive class prediction is very bad, or many of the </a:t>
            </a:r>
            <a:endParaRPr sz="1200"/>
          </a:p>
          <a:p>
            <a:pPr marL="0" lvl="0" indent="0" algn="l" rtl="0">
              <a:spcBef>
                <a:spcPts val="0"/>
              </a:spcBef>
              <a:spcAft>
                <a:spcPts val="0"/>
              </a:spcAft>
              <a:buNone/>
            </a:pPr>
            <a:r>
              <a:rPr lang="en-GB" sz="1200"/>
              <a:t>supposed positive class are predicted negative. </a:t>
            </a:r>
            <a:endParaRPr sz="1200"/>
          </a:p>
        </p:txBody>
      </p:sp>
      <p:pic>
        <p:nvPicPr>
          <p:cNvPr id="105" name="Google Shape;105;p18"/>
          <p:cNvPicPr preferRelativeResize="0"/>
          <p:nvPr/>
        </p:nvPicPr>
        <p:blipFill>
          <a:blip r:embed="rId1"/>
          <a:stretch>
            <a:fillRect/>
          </a:stretch>
        </p:blipFill>
        <p:spPr>
          <a:xfrm>
            <a:off x="5468950" y="1800000"/>
            <a:ext cx="3305076" cy="2683325"/>
          </a:xfrm>
          <a:prstGeom prst="rect">
            <a:avLst/>
          </a:prstGeom>
          <a:noFill/>
          <a:ln>
            <a:noFill/>
          </a:ln>
        </p:spPr>
      </p:pic>
      <p:pic>
        <p:nvPicPr>
          <p:cNvPr id="106" name="Google Shape;106;p18"/>
          <p:cNvPicPr preferRelativeResize="0"/>
          <p:nvPr/>
        </p:nvPicPr>
        <p:blipFill>
          <a:blip r:embed="rId2"/>
          <a:stretch>
            <a:fillRect/>
          </a:stretch>
        </p:blipFill>
        <p:spPr>
          <a:xfrm>
            <a:off x="799500" y="3658875"/>
            <a:ext cx="3205675" cy="111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Feature Importances</a:t>
            </a:r>
            <a:endParaRPr lang="en-GB"/>
          </a:p>
        </p:txBody>
      </p:sp>
      <p:sp>
        <p:nvSpPr>
          <p:cNvPr id="112" name="Google Shape;112;p19"/>
          <p:cNvSpPr txBox="1"/>
          <p:nvPr>
            <p:ph type="body" idx="1"/>
          </p:nvPr>
        </p:nvSpPr>
        <p:spPr>
          <a:xfrm>
            <a:off x="4089325" y="1266325"/>
            <a:ext cx="4743000" cy="3302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GB" sz="1200"/>
              <a:t>Shows the most affecting feature to the model decision.</a:t>
            </a:r>
            <a:endParaRPr sz="1200"/>
          </a:p>
          <a:p>
            <a:pPr marL="457200" lvl="0" indent="-304800" algn="l" rtl="0">
              <a:spcBef>
                <a:spcPts val="0"/>
              </a:spcBef>
              <a:spcAft>
                <a:spcPts val="0"/>
              </a:spcAft>
              <a:buSzPts val="1200"/>
              <a:buChar char="●"/>
            </a:pPr>
            <a:r>
              <a:rPr lang="en-GB" sz="1200"/>
              <a:t>However, Feature importances are not in causal relation, i.e the lower a customer income cause the un-approval of the loans request.</a:t>
            </a:r>
            <a:endParaRPr sz="1200"/>
          </a:p>
        </p:txBody>
      </p:sp>
      <p:pic>
        <p:nvPicPr>
          <p:cNvPr id="113" name="Google Shape;113;p19"/>
          <p:cNvPicPr preferRelativeResize="0"/>
          <p:nvPr/>
        </p:nvPicPr>
        <p:blipFill>
          <a:blip r:embed="rId1"/>
          <a:stretch>
            <a:fillRect/>
          </a:stretch>
        </p:blipFill>
        <p:spPr>
          <a:xfrm>
            <a:off x="629675" y="1382974"/>
            <a:ext cx="3363850" cy="254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Test Data Prediction</a:t>
            </a:r>
            <a:endParaRPr lang="en-GB"/>
          </a:p>
        </p:txBody>
      </p:sp>
      <p:sp>
        <p:nvSpPr>
          <p:cNvPr id="119" name="Google Shape;119;p20"/>
          <p:cNvSpPr txBox="1"/>
          <p:nvPr>
            <p:ph type="body" idx="1"/>
          </p:nvPr>
        </p:nvSpPr>
        <p:spPr>
          <a:xfrm>
            <a:off x="3282775" y="1266325"/>
            <a:ext cx="55494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400">
                <a:solidFill>
                  <a:srgbClr val="000000"/>
                </a:solidFill>
              </a:rPr>
              <a:t>Sample of predicted test data.</a:t>
            </a:r>
            <a:endParaRPr sz="1400">
              <a:solidFill>
                <a:srgbClr val="000000"/>
              </a:solidFill>
            </a:endParaRPr>
          </a:p>
        </p:txBody>
      </p:sp>
      <p:pic>
        <p:nvPicPr>
          <p:cNvPr id="120" name="Google Shape;120;p20"/>
          <p:cNvPicPr preferRelativeResize="0"/>
          <p:nvPr/>
        </p:nvPicPr>
        <p:blipFill>
          <a:blip r:embed="rId1"/>
          <a:stretch>
            <a:fillRect/>
          </a:stretch>
        </p:blipFill>
        <p:spPr>
          <a:xfrm>
            <a:off x="694725" y="1286850"/>
            <a:ext cx="1274875" cy="3261651"/>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3464</Words>
  <Application>WPS Presentation</Application>
  <PresentationFormat/>
  <Paragraphs>62</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Arial</vt:lpstr>
      <vt:lpstr>PT Sans Narrow</vt:lpstr>
      <vt:lpstr>Open Sans</vt:lpstr>
      <vt:lpstr>Microsoft YaHei</vt:lpstr>
      <vt:lpstr>Arial Unicode MS</vt:lpstr>
      <vt:lpstr>Tropic</vt:lpstr>
      <vt:lpstr>Test Case Credit Approval</vt:lpstr>
      <vt:lpstr>Data Cleaning</vt:lpstr>
      <vt:lpstr>Exploratory Data Analysis</vt:lpstr>
      <vt:lpstr>Exploratory Data Analysis</vt:lpstr>
      <vt:lpstr>Feature Engineering &amp; Model Selection</vt:lpstr>
      <vt:lpstr>AUC ROC Score</vt:lpstr>
      <vt:lpstr>Feature Importances</vt:lpstr>
      <vt:lpstr>Test Data Prediction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 Credit Approval</dc:title>
  <dc:creator/>
  <cp:lastModifiedBy>GF63</cp:lastModifiedBy>
  <cp:revision>1</cp:revision>
  <dcterms:created xsi:type="dcterms:W3CDTF">2021-01-07T08:47:55Z</dcterms:created>
  <dcterms:modified xsi:type="dcterms:W3CDTF">2021-01-07T08:47:56Z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