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5;&#1074;&#1075;&#1077;&#1085;&#1080;&#1103;\Downloads\&#1044;&#1072;&#1085;&#1085;&#1099;&#1077;%20&#1095;.3%20&#1080;%20&#1075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5;&#1074;&#1075;&#1077;&#1085;&#1080;&#1103;\Downloads\&#1044;&#1072;&#1085;&#1085;&#1099;&#1077;%20&#1095;.3%20&#1080;%20&#1075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D\Skypro\Excel\&#1075;&#1088;&#1091;&#1087;&#1087;&#1086;&#1074;&#1086;&#1081;%20&#1087;&#1088;&#1086;&#1077;&#1082;&#1090;\&#1044;&#1072;&#1085;&#1085;&#1099;&#1077;%20&#1095;.3%20&#1089;%20&#1082;&#1072;&#1083;&#1100;&#1082;&#1091;&#1083;&#1103;&#1090;&#1086;&#1088;&#1086;&#1084;%2018.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D\Skypro\Excel\&#1075;&#1088;&#1091;&#1087;&#1087;&#1086;&#1074;&#1086;&#1081;%20&#1087;&#1088;&#1086;&#1077;&#1082;&#1090;\&#1044;&#1072;&#1085;&#1085;&#1099;&#1077;%20&#1095;.3%20&#1089;%20&#1082;&#1072;&#1083;&#1100;&#1082;&#1091;&#1083;&#1103;&#1090;&#1086;&#1088;&#1086;&#1084;%2018.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Пользователи и интенсивность просмотра</a:t>
            </a:r>
          </a:p>
        </c:rich>
      </c:tx>
      <c:overlay val="0"/>
      <c:spPr>
        <a:prstGeom prst="rect">
          <a:avLst/>
        </a:prstGeom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Визуализация!$I$32</c:f>
              <c:strCache>
                <c:ptCount val="1"/>
                <c:pt idx="0">
                  <c:v>Уникальный id</c:v>
                </c:pt>
              </c:strCache>
            </c:strRef>
          </c:tx>
          <c:spPr>
            <a:prstGeom prst="rect">
              <a:avLst/>
            </a:prstGeom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Визуализация!$H$33:$H$38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Визуализация!$I$33:$I$38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9-4F8C-9C32-174924412BD7}"/>
            </c:ext>
          </c:extLst>
        </c:ser>
        <c:ser>
          <c:idx val="1"/>
          <c:order val="1"/>
          <c:tx>
            <c:strRef>
              <c:f>Визуализация!$J$32</c:f>
              <c:strCache>
                <c:ptCount val="1"/>
                <c:pt idx="0">
                  <c:v>Просмотры</c:v>
                </c:pt>
              </c:strCache>
            </c:strRef>
          </c:tx>
          <c:spPr>
            <a:prstGeom prst="rect">
              <a:avLst/>
            </a:prstGeom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Визуализация!$H$33:$H$38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Визуализация!$J$33:$J$38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9-4F8C-9C32-174924412BD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15679"/>
        <c:axId val="210118559"/>
      </c:lineChart>
      <c:catAx>
        <c:axId val="2101156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prstGeom prst="rect">
            <a:avLst/>
          </a:prstGeom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118559"/>
        <c:crosses val="autoZero"/>
        <c:auto val="1"/>
        <c:lblAlgn val="ctr"/>
        <c:lblOffset val="100"/>
        <c:noMultiLvlLbl val="0"/>
      </c:catAx>
      <c:valAx>
        <c:axId val="210118559"/>
        <c:scaling>
          <c:orientation val="minMax"/>
        </c:scaling>
        <c:delete val="0"/>
        <c:axPos val="l"/>
        <c:majorGridlines>
          <c:spPr>
            <a:prstGeom prst="rect">
              <a:avLst/>
            </a:prstGeom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115679"/>
        <c:crosses val="autoZero"/>
        <c:crossBetween val="between"/>
      </c:valAx>
      <c:spPr>
        <a:prstGeom prst="rect">
          <a:avLst/>
        </a:prstGeom>
        <a:noFill/>
        <a:ln>
          <a:noFill/>
        </a:ln>
        <a:effectLst/>
      </c:spPr>
    </c:plotArea>
    <c:legend>
      <c:legendPos val="b"/>
      <c:overlay val="0"/>
      <c:spPr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xfrm>
      <a:off x="6981824" y="7138986"/>
      <a:ext cx="4752973" cy="2609848"/>
    </a:xfrm>
    <a:prstGeom prst="rect">
      <a:avLst/>
    </a:prstGeom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ru-RU"/>
              <a:t>Пользовательский </a:t>
            </a:r>
            <a:r>
              <a:rPr lang="en-US"/>
              <a:t>Retention </a:t>
            </a:r>
          </a:p>
        </c:rich>
      </c:tx>
      <c:overlay val="0"/>
      <c:spPr>
        <a:prstGeom prst="rect">
          <a:avLst/>
        </a:prstGeom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859000000000001"/>
          <c:y val="0.16883000000000001"/>
          <c:w val="0.85702"/>
          <c:h val="0.705980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Визуализация!$I$56</c:f>
              <c:strCache>
                <c:ptCount val="1"/>
                <c:pt idx="0">
                  <c:v>Retention</c:v>
                </c:pt>
              </c:strCache>
            </c:strRef>
          </c:tx>
          <c:spPr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A8-45ED-B435-05CF5E9588AF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Overflow="overflow" horzOverflow="overflow" vert="horz">
                  <a:spAutoFit/>
                </a:bodyPr>
                <a:lstStyle/>
                <a:p>
                  <a:pPr>
                    <a:defRPr sz="900" b="1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1A8-45ED-B435-05CF5E9588AF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9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eparator> ,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Визуализация!$H$57:$H$61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Визуализация!$I$57:$I$61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A8-45ED-B435-05CF5E9588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eparator> ,</c:separator>
        </c:dLbls>
        <c:gapWidth val="219"/>
        <c:axId val="2068206744"/>
        <c:axId val="2068206745"/>
      </c:barChart>
      <c:lineChart>
        <c:grouping val="standard"/>
        <c:varyColors val="0"/>
        <c:ser>
          <c:idx val="1"/>
          <c:order val="1"/>
          <c:tx>
            <c:strRef>
              <c:f>Визуализация!$J$56</c:f>
              <c:strCache>
                <c:ptCount val="1"/>
                <c:pt idx="0">
                  <c:v>Средний Retention</c:v>
                </c:pt>
              </c:strCache>
            </c:strRef>
          </c:tx>
          <c:spPr>
            <a:prstGeom prst="rect">
              <a:avLst/>
            </a:prstGeom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 ,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A8-45ED-B435-05CF5E9588A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 ,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A8-45ED-B435-05CF5E9588AF}"/>
                </c:ext>
              </c:extLst>
            </c:dLbl>
            <c:dLbl>
              <c:idx val="2"/>
              <c:layout>
                <c:manualLayout>
                  <c:x val="0.37828000000000001"/>
                  <c:y val="-7.0180000000000006E-2"/>
                </c:manualLayout>
              </c:layout>
              <c:tx>
                <c:rich>
                  <a:bodyPr/>
                  <a:lstStyle/>
                  <a:p>
                    <a:r>
                      <a:rPr lang="ru-RU" b="1">
                        <a:solidFill>
                          <a:srgbClr val="FF0000"/>
                        </a:solidFill>
                      </a:rPr>
                      <a:t>Средний </a:t>
                    </a:r>
                    <a:r>
                      <a:rPr lang="en-US" b="1">
                        <a:solidFill>
                          <a:srgbClr val="FF0000"/>
                        </a:solidFill>
                      </a:rPr>
                      <a:t>Retention 80,60%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 ,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A8-45ED-B435-05CF5E9588A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A8-45ED-B435-05CF5E9588A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 ,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A8-45ED-B435-05CF5E9588AF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 ,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Визуализация!$H$57:$H$61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Визуализация!$J$57:$J$61</c:f>
              <c:numCache>
                <c:formatCode>0.00%</c:formatCode>
                <c:ptCount val="5"/>
                <c:pt idx="0">
                  <c:v>0.80596520485670597</c:v>
                </c:pt>
                <c:pt idx="1">
                  <c:v>0.80596520485670597</c:v>
                </c:pt>
                <c:pt idx="2">
                  <c:v>0.80596520485670597</c:v>
                </c:pt>
                <c:pt idx="3">
                  <c:v>0.80596520485670597</c:v>
                </c:pt>
                <c:pt idx="4">
                  <c:v>0.80596520485670597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1A8-45ED-B435-05CF5E9588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eparator> ,</c:separator>
        </c:dLbls>
        <c:marker val="1"/>
        <c:smooth val="0"/>
        <c:axId val="2068206744"/>
        <c:axId val="2068206745"/>
      </c:lineChart>
      <c:catAx>
        <c:axId val="206820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8206745"/>
        <c:crosses val="autoZero"/>
        <c:auto val="1"/>
        <c:lblAlgn val="ctr"/>
        <c:lblOffset val="100"/>
        <c:tickMarkSkip val="1"/>
        <c:noMultiLvlLbl val="0"/>
      </c:catAx>
      <c:valAx>
        <c:axId val="2068206745"/>
        <c:scaling>
          <c:orientation val="minMax"/>
          <c:min val="0"/>
        </c:scaling>
        <c:delete val="0"/>
        <c:axPos val="l"/>
        <c:majorGridlines>
          <c:spPr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8206744"/>
        <c:crosses val="autoZero"/>
        <c:crossBetween val="between"/>
      </c:valAx>
      <c:spPr>
        <a:prstGeom prst="rect">
          <a:avLst/>
        </a:prstGeom>
        <a:noFill/>
        <a:ln>
          <a:noFill/>
        </a:ln>
        <a:effectLst/>
      </c:spPr>
    </c:plotArea>
    <c:plotVisOnly val="1"/>
    <c:dispBlanksAs val="gap"/>
    <c:showDLblsOverMax val="0"/>
  </c:chart>
  <c:spPr>
    <a:xfrm>
      <a:off x="6854732" y="11341279"/>
      <a:ext cx="5325836" cy="2714399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 ч.3 с калькулятором 18.04.xlsx]для презентации!Сводная таблица1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9655415604588"/>
          <c:y val="3.2740909646031532E-2"/>
          <c:w val="0.75727725550311198"/>
          <c:h val="0.783634368024211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'для презентации'!$B$23:$B$24</c:f>
              <c:strCache>
                <c:ptCount val="1"/>
                <c:pt idx="0">
                  <c:v>будний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'для презентации'!$A$25:$A$48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'для презентации'!$B$25:$B$48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C-4042-91A1-F5750A523DBF}"/>
            </c:ext>
          </c:extLst>
        </c:ser>
        <c:ser>
          <c:idx val="1"/>
          <c:order val="1"/>
          <c:tx>
            <c:strRef>
              <c:f>'для презентации'!$C$23:$C$24</c:f>
              <c:strCache>
                <c:ptCount val="1"/>
                <c:pt idx="0">
                  <c:v>выходной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'для презентации'!$A$25:$A$48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'для презентации'!$C$25:$C$48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BC-4042-91A1-F5750A523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4356479"/>
        <c:axId val="976155295"/>
      </c:barChart>
      <c:catAx>
        <c:axId val="924356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Часы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6155295"/>
        <c:crosses val="autoZero"/>
        <c:auto val="1"/>
        <c:lblAlgn val="ctr"/>
        <c:lblOffset val="100"/>
        <c:noMultiLvlLbl val="0"/>
      </c:catAx>
      <c:valAx>
        <c:axId val="97615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просмотров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43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Топ-20 фильмов по просмотрам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'для презентации'!$F$54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'для презентации'!$E$55:$E$74</c:f>
              <c:numCache>
                <c:formatCode>General</c:formatCode>
                <c:ptCount val="2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</c:numCache>
            </c:numRef>
          </c:cat>
          <c:val>
            <c:numRef>
              <c:f>'для презентации'!$F$55:$F$74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A-4C5B-B439-0A916E4DF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8419359"/>
        <c:axId val="613944719"/>
        <c:axId val="0"/>
      </c:bar3DChart>
      <c:catAx>
        <c:axId val="92841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3944719"/>
        <c:crosses val="autoZero"/>
        <c:auto val="1"/>
        <c:lblAlgn val="ctr"/>
        <c:lblOffset val="100"/>
        <c:noMultiLvlLbl val="0"/>
      </c:catAx>
      <c:valAx>
        <c:axId val="61394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841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0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0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0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3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66E107-E3AF-45FD-BCBE-A4F092A2351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0FC7CD-777D-43F4-91CF-E0DBD826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25C40-1C79-4753-9CE8-AF9A260C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1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системы кинотеатра «</a:t>
            </a:r>
            <a:r>
              <a:rPr lang="ru-RU" dirty="0" err="1"/>
              <a:t>Скай-синема</a:t>
            </a:r>
            <a:r>
              <a:rPr lang="ru-RU" dirty="0"/>
              <a:t>» с точки зрения финансовой составляющей</a:t>
            </a:r>
          </a:p>
        </p:txBody>
      </p:sp>
    </p:spTree>
    <p:extLst>
      <p:ext uri="{BB962C8B-B14F-4D97-AF65-F5344CB8AC3E}">
        <p14:creationId xmlns:p14="http://schemas.microsoft.com/office/powerpoint/2010/main" val="1506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B00C-E83D-48E9-81BF-17B1D5C0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1: График количества пользователей и интенсивность просмотра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36021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7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F60F-8BD2-4D1D-8B40-464104B6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2: пользовательский </a:t>
            </a:r>
            <a:r>
              <a:rPr lang="en-US" dirty="0"/>
              <a:t>Retention     </a:t>
            </a:r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5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32906"/>
              </p:ext>
            </p:extLst>
          </p:nvPr>
        </p:nvGraphicFramePr>
        <p:xfrm>
          <a:off x="2342159" y="2409017"/>
          <a:ext cx="7507681" cy="386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3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EE137-F9F0-4B03-802B-ACBC4DC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3: распределение просмотров по суточным часам (0-23) в разрезе будние-выходные   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6AB085-60EB-4884-9738-08EA6CE8C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785834"/>
              </p:ext>
            </p:extLst>
          </p:nvPr>
        </p:nvGraphicFramePr>
        <p:xfrm>
          <a:off x="1918068" y="2619571"/>
          <a:ext cx="8355863" cy="3856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56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09CF9-C332-467A-9F82-A30514E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4: распределение просмотров по </a:t>
            </a:r>
            <a:r>
              <a:rPr lang="ru-RU" dirty="0" err="1"/>
              <a:t>тайтлам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2EC5BB6-DB51-4934-A72D-9ACDADF950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92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F267C-7147-41DB-9BAD-08CEFB72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65607"/>
            <a:ext cx="8995528" cy="86726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B8102-BC9A-4890-BBB6-F8D80086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709" y="1517715"/>
            <a:ext cx="11041929" cy="5109327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b="1" dirty="0"/>
              <a:t>1. Анализ графика популярности просматриваемых фильмов:</a:t>
            </a:r>
          </a:p>
          <a:p>
            <a:r>
              <a:rPr lang="ru-RU" dirty="0"/>
              <a:t>- у нас 5 145 фильмов, которые дают 140 568 просмотров</a:t>
            </a:r>
          </a:p>
          <a:p>
            <a:r>
              <a:rPr lang="ru-RU" dirty="0"/>
              <a:t>- ТОП-72 фильма собирают 50% просмотров !</a:t>
            </a:r>
          </a:p>
          <a:p>
            <a:r>
              <a:rPr lang="ru-RU" dirty="0"/>
              <a:t>- 950 фильмов у которых только 1 просмотр</a:t>
            </a:r>
          </a:p>
          <a:p>
            <a:r>
              <a:rPr lang="ru-RU" b="1" u="sng" dirty="0"/>
              <a:t>Гипотеза:</a:t>
            </a:r>
            <a:endParaRPr lang="ru-RU" dirty="0"/>
          </a:p>
          <a:p>
            <a:r>
              <a:rPr lang="ru-RU" dirty="0"/>
              <a:t>В нашем кинотеатре много </a:t>
            </a:r>
            <a:r>
              <a:rPr lang="ru-RU" b="1" dirty="0"/>
              <a:t>не</a:t>
            </a:r>
            <a:r>
              <a:rPr lang="ru-RU" dirty="0"/>
              <a:t> популярных фильмов, загружающих наши ресурсы</a:t>
            </a:r>
          </a:p>
          <a:p>
            <a:r>
              <a:rPr lang="ru-RU" b="1" i="1" dirty="0"/>
              <a:t>Решение: </a:t>
            </a:r>
            <a:endParaRPr lang="ru-RU" dirty="0"/>
          </a:p>
          <a:p>
            <a:r>
              <a:rPr lang="ru-RU" dirty="0"/>
              <a:t>Имеет смысл пересмотреть целесообразность нахождения в нашем кинотеатре фильмов с низким количеством просмотров</a:t>
            </a:r>
          </a:p>
          <a:p>
            <a:r>
              <a:rPr lang="ru-RU" b="1" u="sng" dirty="0"/>
              <a:t>Эффект: </a:t>
            </a:r>
            <a:endParaRPr lang="ru-RU" dirty="0"/>
          </a:p>
          <a:p>
            <a:r>
              <a:rPr lang="ru-RU" dirty="0"/>
              <a:t>- снижение  нагрузки на сервера (высвобождение мест на серверах = снижение расходов)</a:t>
            </a:r>
          </a:p>
          <a:p>
            <a:r>
              <a:rPr lang="ru-RU" dirty="0"/>
              <a:t>- снижение расходов на закупку данных фильмов</a:t>
            </a:r>
          </a:p>
          <a:p>
            <a:r>
              <a:rPr lang="ru-RU" dirty="0"/>
              <a:t>- снижение маркетинговых расходов (снижение расходов на рекламу данных фильмов)</a:t>
            </a:r>
          </a:p>
          <a:p>
            <a:r>
              <a:rPr lang="ru-RU" dirty="0"/>
              <a:t>- снижение постоянных расходов ( возможно на обслуживание меньшего количества фильмов нужно меньшее количество сотрудников)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3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523E3F-E1AB-49BB-ACC8-5964AA1D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157" y="179108"/>
            <a:ext cx="11142482" cy="6551629"/>
          </a:xfrm>
        </p:spPr>
        <p:txBody>
          <a:bodyPr>
            <a:noAutofit/>
          </a:bodyPr>
          <a:lstStyle/>
          <a:p>
            <a:pPr fontAlgn="base"/>
            <a:r>
              <a:rPr lang="ru-RU" sz="1600" b="1" dirty="0"/>
              <a:t>2. Анализ графика новых подписчиков</a:t>
            </a:r>
          </a:p>
          <a:p>
            <a:r>
              <a:rPr lang="ru-RU" sz="1600" dirty="0"/>
              <a:t>Исходя из графика новых подписчиков, количество новых клиентов стабильно снижается</a:t>
            </a:r>
          </a:p>
          <a:p>
            <a:r>
              <a:rPr lang="ru-RU" sz="1600" b="1" u="sng" dirty="0"/>
              <a:t>Гипотеза:</a:t>
            </a:r>
            <a:endParaRPr lang="ru-RU" sz="1600" dirty="0"/>
          </a:p>
          <a:p>
            <a:r>
              <a:rPr lang="ru-RU" sz="1600" dirty="0"/>
              <a:t>1.1. истощена аудитория на которую был нацелен наш маркетинг</a:t>
            </a:r>
          </a:p>
          <a:p>
            <a:r>
              <a:rPr lang="ru-RU" sz="1600" dirty="0"/>
              <a:t>1.2. мы перестали давать рекламу или сместили ее фокус на другой сегмент</a:t>
            </a:r>
          </a:p>
          <a:p>
            <a:r>
              <a:rPr lang="ru-RU" sz="1600" b="1" i="1" dirty="0"/>
              <a:t>Решение:</a:t>
            </a:r>
            <a:endParaRPr lang="ru-RU" sz="1600" dirty="0"/>
          </a:p>
          <a:p>
            <a:pPr fontAlgn="base"/>
            <a:r>
              <a:rPr lang="ru-RU" sz="1600" dirty="0"/>
              <a:t>Найти и проработать аудиторию которая даст приток новых клиентов</a:t>
            </a:r>
          </a:p>
          <a:p>
            <a:pPr fontAlgn="base"/>
            <a:r>
              <a:rPr lang="ru-RU" sz="1600" dirty="0"/>
              <a:t>Проанализировать маркетинговые и рекламные акции в разрезе каналов</a:t>
            </a:r>
          </a:p>
          <a:p>
            <a:pPr fontAlgn="base"/>
            <a:br>
              <a:rPr lang="ru-RU" sz="1600" dirty="0"/>
            </a:br>
            <a:r>
              <a:rPr lang="ru-RU" sz="1600" dirty="0"/>
              <a:t>3. </a:t>
            </a:r>
            <a:r>
              <a:rPr lang="ru-RU" sz="1600" b="1" dirty="0"/>
              <a:t>Анализ графика активности пользователей в разрезе недели</a:t>
            </a:r>
          </a:p>
          <a:p>
            <a:r>
              <a:rPr lang="ru-RU" sz="1600" dirty="0"/>
              <a:t>Активность пользователей в выходные дни возрастает на порядка 35% относительно пользователей в будние дни</a:t>
            </a:r>
          </a:p>
          <a:p>
            <a:r>
              <a:rPr lang="ru-RU" sz="1600" dirty="0"/>
              <a:t>Согласно исследованиям: VC.RU и KINOPOISK.RU активность просмотров фильмов в России в выходные дни относительно будних составляет порядка +100%</a:t>
            </a:r>
          </a:p>
          <a:p>
            <a:r>
              <a:rPr lang="ru-RU" sz="1600" b="1" u="sng" dirty="0"/>
              <a:t>Гипотеза: </a:t>
            </a:r>
            <a:endParaRPr lang="ru-RU" sz="1600" dirty="0"/>
          </a:p>
          <a:p>
            <a:r>
              <a:rPr lang="ru-RU" sz="1600" dirty="0"/>
              <a:t>Наш маркетинг недостаточно </a:t>
            </a:r>
            <a:r>
              <a:rPr lang="ru-RU" sz="1600" dirty="0" err="1"/>
              <a:t>триггерит</a:t>
            </a:r>
            <a:r>
              <a:rPr lang="ru-RU" sz="1600" dirty="0"/>
              <a:t> аудиторию на просмотр в выходные дни</a:t>
            </a:r>
          </a:p>
          <a:p>
            <a:r>
              <a:rPr lang="ru-RU" sz="1600" b="1" i="1" dirty="0"/>
              <a:t>Решение:</a:t>
            </a:r>
            <a:endParaRPr lang="ru-RU" sz="1600" dirty="0"/>
          </a:p>
          <a:p>
            <a:r>
              <a:rPr lang="ru-RU" sz="1600" dirty="0"/>
              <a:t>Нацелить ресурсы нашего маркетинга, на каналы дающие эффект повышения заданной аудитории</a:t>
            </a:r>
          </a:p>
          <a:p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0960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01F562D-8E49-4504-AD7D-9ECE7D1B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71" y="209746"/>
            <a:ext cx="11274458" cy="6438508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4. Анализ графика количества просмотров в разрезе суток</a:t>
            </a:r>
          </a:p>
          <a:p>
            <a:r>
              <a:rPr lang="ru-RU" sz="1600" dirty="0"/>
              <a:t>Видим явный тренд возрастания просмотра в вечерние и ночные часы, при том, что в период с 03:00 до 09:00 количество просмотров статичное и низкое</a:t>
            </a:r>
          </a:p>
          <a:p>
            <a:r>
              <a:rPr lang="ru-RU" sz="1600" b="1" u="sng" dirty="0"/>
              <a:t>Гипотеза:</a:t>
            </a:r>
            <a:endParaRPr lang="ru-RU" sz="1600" dirty="0"/>
          </a:p>
          <a:p>
            <a:r>
              <a:rPr lang="ru-RU" sz="1600" dirty="0"/>
              <a:t>Возможно аудитория ночных просматривающих не достаточно проработана</a:t>
            </a:r>
          </a:p>
          <a:p>
            <a:r>
              <a:rPr lang="ru-RU" sz="1600" b="1" i="1" dirty="0"/>
              <a:t>Решение:</a:t>
            </a:r>
            <a:endParaRPr lang="ru-RU" sz="1600" dirty="0"/>
          </a:p>
          <a:p>
            <a:r>
              <a:rPr lang="ru-RU" sz="1600" dirty="0"/>
              <a:t>- Нацелить наш маркетинг на триггер ночной аудитории просматривающих</a:t>
            </a:r>
          </a:p>
          <a:p>
            <a:r>
              <a:rPr lang="ru-RU" sz="1600" dirty="0"/>
              <a:t>- Закупить фильмы и шоу нацеленные на ночную аудиторию</a:t>
            </a:r>
          </a:p>
          <a:p>
            <a:br>
              <a:rPr lang="ru-RU" sz="1600" dirty="0"/>
            </a:br>
            <a:r>
              <a:rPr lang="ru-RU" sz="1600" dirty="0"/>
              <a:t>5. </a:t>
            </a:r>
            <a:r>
              <a:rPr lang="ru-RU" sz="1600" b="1" dirty="0"/>
              <a:t>Анализ графика пользовательского </a:t>
            </a:r>
            <a:r>
              <a:rPr lang="ru-RU" sz="1600" b="1" dirty="0" err="1"/>
              <a:t>Retentiona</a:t>
            </a:r>
            <a:endParaRPr lang="ru-RU" sz="1600" dirty="0"/>
          </a:p>
          <a:p>
            <a:r>
              <a:rPr lang="ru-RU" sz="1600" dirty="0"/>
              <a:t>График пользовательского </a:t>
            </a:r>
            <a:r>
              <a:rPr lang="ru-RU" sz="1600" dirty="0" err="1"/>
              <a:t>ретеншена</a:t>
            </a:r>
            <a:r>
              <a:rPr lang="ru-RU" sz="1600" dirty="0"/>
              <a:t> показывает, что за последние три месяца </a:t>
            </a:r>
            <a:r>
              <a:rPr lang="ru-RU" sz="1600" dirty="0" err="1"/>
              <a:t>ретеншен</a:t>
            </a:r>
            <a:r>
              <a:rPr lang="ru-RU" sz="1600" dirty="0"/>
              <a:t> стал ниже среднего значения</a:t>
            </a:r>
          </a:p>
          <a:p>
            <a:r>
              <a:rPr lang="ru-RU" sz="1600" b="1" u="sng" dirty="0"/>
              <a:t>Гипотеза:</a:t>
            </a:r>
          </a:p>
          <a:p>
            <a:r>
              <a:rPr lang="ru-RU" sz="1600" dirty="0"/>
              <a:t>Возможно у нас начались проблемы с удержанием старой клиентской базы</a:t>
            </a:r>
          </a:p>
          <a:p>
            <a:r>
              <a:rPr lang="ru-RU" sz="1600" b="1" i="1" dirty="0"/>
              <a:t>Решение:</a:t>
            </a:r>
          </a:p>
          <a:p>
            <a:r>
              <a:rPr lang="ru-RU" sz="1600" dirty="0"/>
              <a:t>- Анализируем маркетинговые акции за эти месяцы и изменения в их настройках</a:t>
            </a:r>
          </a:p>
          <a:p>
            <a:r>
              <a:rPr lang="ru-RU" sz="1600" dirty="0"/>
              <a:t>- Перераспределяем ресурсы маркетинга на акции нацеленные на повышение этой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193568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5028705-4B45-478A-863B-F5B15988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37" y="254524"/>
            <a:ext cx="10708850" cy="6268824"/>
          </a:xfrm>
        </p:spPr>
        <p:txBody>
          <a:bodyPr>
            <a:normAutofit/>
          </a:bodyPr>
          <a:lstStyle/>
          <a:p>
            <a:pPr lvl="0" fontAlgn="base"/>
            <a:r>
              <a:rPr lang="ru-RU" sz="1600" b="1" dirty="0"/>
              <a:t>6. Анализ Графика пользователи и интенсивность просмотров</a:t>
            </a:r>
            <a:endParaRPr lang="ru-RU" sz="1600" dirty="0"/>
          </a:p>
          <a:p>
            <a:pPr fontAlgn="base"/>
            <a:r>
              <a:rPr lang="ru-RU" sz="1600" dirty="0"/>
              <a:t>Исходя из графика видим, что в среднем каждый уникальный пользователь в среднем просматривает три фильма</a:t>
            </a:r>
          </a:p>
          <a:p>
            <a:pPr fontAlgn="base"/>
            <a:r>
              <a:rPr lang="ru-RU" sz="1600" b="1" u="sng" dirty="0"/>
              <a:t>Гипотеза:</a:t>
            </a:r>
            <a:endParaRPr lang="ru-RU" sz="1600" dirty="0"/>
          </a:p>
          <a:p>
            <a:r>
              <a:rPr lang="ru-RU" sz="1600" dirty="0"/>
              <a:t>Визуально эти данные кажутся хорошими, но:</a:t>
            </a:r>
          </a:p>
          <a:p>
            <a:r>
              <a:rPr lang="ru-RU" sz="1600" dirty="0"/>
              <a:t>- мы не знаем статистику наших конкурентов, возможно у них среднее количество просмотров на одного значительно выше или ниже</a:t>
            </a:r>
          </a:p>
          <a:p>
            <a:pPr fontAlgn="base"/>
            <a:r>
              <a:rPr lang="ru-RU" sz="1600" dirty="0"/>
              <a:t> - поскольку цифра статична на протяжении четырех месяцев нужно изучить возможность ее повышения за счет маркетинговых акций, возможно происходит размытие средних показателей за счет большого числа не эффективных фильмов</a:t>
            </a:r>
          </a:p>
          <a:p>
            <a:pPr fontAlgn="base"/>
            <a:r>
              <a:rPr lang="ru-RU" sz="1600" b="1" i="1" dirty="0"/>
              <a:t>Решение:</a:t>
            </a:r>
            <a:endParaRPr lang="ru-RU" sz="1600" dirty="0"/>
          </a:p>
          <a:p>
            <a:r>
              <a:rPr lang="ru-RU" sz="1600" dirty="0"/>
              <a:t>- Проанализировать отдельно только нашу </a:t>
            </a:r>
            <a:r>
              <a:rPr lang="ru-RU" sz="1600" dirty="0" err="1"/>
              <a:t>ТОПовую</a:t>
            </a:r>
            <a:r>
              <a:rPr lang="ru-RU" sz="1600" dirty="0"/>
              <a:t> фильмографию на предмет среднего количество просмотров</a:t>
            </a:r>
          </a:p>
          <a:p>
            <a:pPr fontAlgn="base"/>
            <a:r>
              <a:rPr lang="ru-RU" sz="1600" dirty="0"/>
              <a:t>- проанализировать фильмографию в разрезах с шагом например по 25 фильмов, посмотреть какие будут показатели по каждому шагу, возможно ширину шага нужно будет увеличить или уменьшить для точности анализа</a:t>
            </a:r>
          </a:p>
          <a:p>
            <a:r>
              <a:rPr lang="ru-RU" sz="1600" dirty="0"/>
              <a:t>- Проанализировать влияние не эффективных фильмов на средние метрики просмотра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4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27</TotalTime>
  <Words>583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Посылка</vt:lpstr>
      <vt:lpstr>Эффективность системы кинотеатра «Скай-синема» с точки зрения финансовой составляющей</vt:lpstr>
      <vt:lpstr>график 1: График количества пользователей и интенсивность просмотра</vt:lpstr>
      <vt:lpstr>график 2: пользовательский Retention     </vt:lpstr>
      <vt:lpstr>график 3: распределение просмотров по суточным часам (0-23) в разрезе будние-выходные   </vt:lpstr>
      <vt:lpstr>график 4: распределение просмотров по тайтлам</vt:lpstr>
      <vt:lpstr>Выводы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системы кинотеатра «Скай-синема» с точки зрения финансовой составляющей</dc:title>
  <dc:creator>Евгения</dc:creator>
  <cp:lastModifiedBy>Евгения</cp:lastModifiedBy>
  <cp:revision>3</cp:revision>
  <dcterms:created xsi:type="dcterms:W3CDTF">2023-04-20T08:37:22Z</dcterms:created>
  <dcterms:modified xsi:type="dcterms:W3CDTF">2023-04-24T13:54:31Z</dcterms:modified>
</cp:coreProperties>
</file>