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212C5-17BC-4939-8F09-0D3ECE2403B9}" v="45" dt="2023-04-13T16:33:40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Shatalov" userId="a09d535528fb54e3" providerId="LiveId" clId="{BFF212C5-17BC-4939-8F09-0D3ECE2403B9}"/>
    <pc:docChg chg="undo custSel addSld modSld">
      <pc:chgData name="Andrey Shatalov" userId="a09d535528fb54e3" providerId="LiveId" clId="{BFF212C5-17BC-4939-8F09-0D3ECE2403B9}" dt="2023-04-13T16:34:24.887" v="4703" actId="14861"/>
      <pc:docMkLst>
        <pc:docMk/>
      </pc:docMkLst>
      <pc:sldChg chg="addSp modSp mod setBg">
        <pc:chgData name="Andrey Shatalov" userId="a09d535528fb54e3" providerId="LiveId" clId="{BFF212C5-17BC-4939-8F09-0D3ECE2403B9}" dt="2023-04-13T15:12:46.649" v="3225"/>
        <pc:sldMkLst>
          <pc:docMk/>
          <pc:sldMk cId="3255852353" sldId="257"/>
        </pc:sldMkLst>
        <pc:spChg chg="mod">
          <ac:chgData name="Andrey Shatalov" userId="a09d535528fb54e3" providerId="LiveId" clId="{BFF212C5-17BC-4939-8F09-0D3ECE2403B9}" dt="2023-04-13T14:24:59.003" v="730" actId="1076"/>
          <ac:spMkLst>
            <pc:docMk/>
            <pc:sldMk cId="3255852353" sldId="257"/>
            <ac:spMk id="2" creationId="{E47774B6-3FD4-FF4E-5294-6EB7A5846D4E}"/>
          </ac:spMkLst>
        </pc:spChg>
        <pc:spChg chg="mod">
          <ac:chgData name="Andrey Shatalov" userId="a09d535528fb54e3" providerId="LiveId" clId="{BFF212C5-17BC-4939-8F09-0D3ECE2403B9}" dt="2023-04-13T15:08:29.957" v="3186" actId="27636"/>
          <ac:spMkLst>
            <pc:docMk/>
            <pc:sldMk cId="3255852353" sldId="257"/>
            <ac:spMk id="3" creationId="{6875F034-6A10-8115-8277-45BFDE24592B}"/>
          </ac:spMkLst>
        </pc:spChg>
        <pc:spChg chg="mod">
          <ac:chgData name="Andrey Shatalov" userId="a09d535528fb54e3" providerId="LiveId" clId="{BFF212C5-17BC-4939-8F09-0D3ECE2403B9}" dt="2023-04-13T15:11:34.111" v="3189" actId="255"/>
          <ac:spMkLst>
            <pc:docMk/>
            <pc:sldMk cId="3255852353" sldId="257"/>
            <ac:spMk id="4" creationId="{7EAE010F-D884-F763-C0BA-6D81930AD7C5}"/>
          </ac:spMkLst>
        </pc:spChg>
        <pc:spChg chg="mod">
          <ac:chgData name="Andrey Shatalov" userId="a09d535528fb54e3" providerId="LiveId" clId="{BFF212C5-17BC-4939-8F09-0D3ECE2403B9}" dt="2023-04-13T15:08:29.956" v="3185" actId="27636"/>
          <ac:spMkLst>
            <pc:docMk/>
            <pc:sldMk cId="3255852353" sldId="257"/>
            <ac:spMk id="5" creationId="{A1501484-CCB3-89FF-68A7-7EDE563C20EB}"/>
          </ac:spMkLst>
        </pc:spChg>
        <pc:spChg chg="mod">
          <ac:chgData name="Andrey Shatalov" userId="a09d535528fb54e3" providerId="LiveId" clId="{BFF212C5-17BC-4939-8F09-0D3ECE2403B9}" dt="2023-04-13T15:08:08.542" v="3183" actId="14861"/>
          <ac:spMkLst>
            <pc:docMk/>
            <pc:sldMk cId="3255852353" sldId="257"/>
            <ac:spMk id="6" creationId="{F2354144-0043-601C-174C-E07E6880D068}"/>
          </ac:spMkLst>
        </pc:spChg>
        <pc:spChg chg="add mod">
          <ac:chgData name="Andrey Shatalov" userId="a09d535528fb54e3" providerId="LiveId" clId="{BFF212C5-17BC-4939-8F09-0D3ECE2403B9}" dt="2023-04-13T14:26:10.432" v="901" actId="20577"/>
          <ac:spMkLst>
            <pc:docMk/>
            <pc:sldMk cId="3255852353" sldId="257"/>
            <ac:spMk id="9" creationId="{63C28F24-F3F1-D515-FFBE-6D7BAA874B07}"/>
          </ac:spMkLst>
        </pc:spChg>
      </pc:sldChg>
      <pc:sldChg chg="addSp modSp new mod setBg">
        <pc:chgData name="Andrey Shatalov" userId="a09d535528fb54e3" providerId="LiveId" clId="{BFF212C5-17BC-4939-8F09-0D3ECE2403B9}" dt="2023-04-13T16:33:57.353" v="4701" actId="14861"/>
        <pc:sldMkLst>
          <pc:docMk/>
          <pc:sldMk cId="2550284799" sldId="258"/>
        </pc:sldMkLst>
        <pc:spChg chg="mod">
          <ac:chgData name="Andrey Shatalov" userId="a09d535528fb54e3" providerId="LiveId" clId="{BFF212C5-17BC-4939-8F09-0D3ECE2403B9}" dt="2023-04-13T16:33:57.353" v="4701" actId="14861"/>
          <ac:spMkLst>
            <pc:docMk/>
            <pc:sldMk cId="2550284799" sldId="258"/>
            <ac:spMk id="2" creationId="{4092833E-B48D-450A-0E64-05765F7CCD02}"/>
          </ac:spMkLst>
        </pc:spChg>
        <pc:spChg chg="mod">
          <ac:chgData name="Andrey Shatalov" userId="a09d535528fb54e3" providerId="LiveId" clId="{BFF212C5-17BC-4939-8F09-0D3ECE2403B9}" dt="2023-04-13T15:04:31.355" v="3119" actId="20577"/>
          <ac:spMkLst>
            <pc:docMk/>
            <pc:sldMk cId="2550284799" sldId="258"/>
            <ac:spMk id="3" creationId="{F8B8EA0A-1137-0194-253F-E59AA8326DFC}"/>
          </ac:spMkLst>
        </pc:spChg>
        <pc:spChg chg="mod">
          <ac:chgData name="Andrey Shatalov" userId="a09d535528fb54e3" providerId="LiveId" clId="{BFF212C5-17BC-4939-8F09-0D3ECE2403B9}" dt="2023-04-13T15:04:54.775" v="3123" actId="27636"/>
          <ac:spMkLst>
            <pc:docMk/>
            <pc:sldMk cId="2550284799" sldId="258"/>
            <ac:spMk id="4" creationId="{B6607EA8-3BE2-6FD5-8178-B27063D4F744}"/>
          </ac:spMkLst>
        </pc:spChg>
        <pc:spChg chg="mod">
          <ac:chgData name="Andrey Shatalov" userId="a09d535528fb54e3" providerId="LiveId" clId="{BFF212C5-17BC-4939-8F09-0D3ECE2403B9}" dt="2023-04-13T15:04:37.551" v="3121" actId="20577"/>
          <ac:spMkLst>
            <pc:docMk/>
            <pc:sldMk cId="2550284799" sldId="258"/>
            <ac:spMk id="5" creationId="{177C7C1E-E15D-E5B6-BBD6-58335946B663}"/>
          </ac:spMkLst>
        </pc:spChg>
        <pc:spChg chg="mod">
          <ac:chgData name="Andrey Shatalov" userId="a09d535528fb54e3" providerId="LiveId" clId="{BFF212C5-17BC-4939-8F09-0D3ECE2403B9}" dt="2023-04-13T15:05:52.164" v="3178" actId="207"/>
          <ac:spMkLst>
            <pc:docMk/>
            <pc:sldMk cId="2550284799" sldId="258"/>
            <ac:spMk id="6" creationId="{92FB9E41-2AB3-5E94-7030-FF57AF840833}"/>
          </ac:spMkLst>
        </pc:spChg>
        <pc:spChg chg="add mod">
          <ac:chgData name="Andrey Shatalov" userId="a09d535528fb54e3" providerId="LiveId" clId="{BFF212C5-17BC-4939-8F09-0D3ECE2403B9}" dt="2023-04-13T16:30:41.280" v="4684" actId="1076"/>
          <ac:spMkLst>
            <pc:docMk/>
            <pc:sldMk cId="2550284799" sldId="258"/>
            <ac:spMk id="7" creationId="{5EA3ADBD-BC7F-3036-6977-2439A0810C1D}"/>
          </ac:spMkLst>
        </pc:spChg>
        <pc:spChg chg="add mod">
          <ac:chgData name="Andrey Shatalov" userId="a09d535528fb54e3" providerId="LiveId" clId="{BFF212C5-17BC-4939-8F09-0D3ECE2403B9}" dt="2023-04-13T16:31:57.212" v="4692" actId="207"/>
          <ac:spMkLst>
            <pc:docMk/>
            <pc:sldMk cId="2550284799" sldId="258"/>
            <ac:spMk id="8" creationId="{0DBBD3DE-E59C-E71D-DEDD-0778EB2C35F1}"/>
          </ac:spMkLst>
        </pc:spChg>
      </pc:sldChg>
      <pc:sldChg chg="addSp modSp add mod setBg">
        <pc:chgData name="Andrey Shatalov" userId="a09d535528fb54e3" providerId="LiveId" clId="{BFF212C5-17BC-4939-8F09-0D3ECE2403B9}" dt="2023-04-13T16:34:09.963" v="4702" actId="14861"/>
        <pc:sldMkLst>
          <pc:docMk/>
          <pc:sldMk cId="4042159666" sldId="259"/>
        </pc:sldMkLst>
        <pc:spChg chg="mod">
          <ac:chgData name="Andrey Shatalov" userId="a09d535528fb54e3" providerId="LiveId" clId="{BFF212C5-17BC-4939-8F09-0D3ECE2403B9}" dt="2023-04-13T16:34:09.963" v="4702" actId="14861"/>
          <ac:spMkLst>
            <pc:docMk/>
            <pc:sldMk cId="4042159666" sldId="259"/>
            <ac:spMk id="2" creationId="{4092833E-B48D-450A-0E64-05765F7CCD02}"/>
          </ac:spMkLst>
        </pc:spChg>
        <pc:spChg chg="mod">
          <ac:chgData name="Andrey Shatalov" userId="a09d535528fb54e3" providerId="LiveId" clId="{BFF212C5-17BC-4939-8F09-0D3ECE2403B9}" dt="2023-04-13T15:04:25.916" v="3116" actId="20577"/>
          <ac:spMkLst>
            <pc:docMk/>
            <pc:sldMk cId="4042159666" sldId="259"/>
            <ac:spMk id="3" creationId="{F8B8EA0A-1137-0194-253F-E59AA8326DFC}"/>
          </ac:spMkLst>
        </pc:spChg>
        <pc:spChg chg="mod">
          <ac:chgData name="Andrey Shatalov" userId="a09d535528fb54e3" providerId="LiveId" clId="{BFF212C5-17BC-4939-8F09-0D3ECE2403B9}" dt="2023-04-13T15:03:45.346" v="3111" actId="14100"/>
          <ac:spMkLst>
            <pc:docMk/>
            <pc:sldMk cId="4042159666" sldId="259"/>
            <ac:spMk id="4" creationId="{B6607EA8-3BE2-6FD5-8178-B27063D4F744}"/>
          </ac:spMkLst>
        </pc:spChg>
        <pc:spChg chg="mod">
          <ac:chgData name="Andrey Shatalov" userId="a09d535528fb54e3" providerId="LiveId" clId="{BFF212C5-17BC-4939-8F09-0D3ECE2403B9}" dt="2023-04-13T15:04:27.634" v="3117" actId="20577"/>
          <ac:spMkLst>
            <pc:docMk/>
            <pc:sldMk cId="4042159666" sldId="259"/>
            <ac:spMk id="5" creationId="{177C7C1E-E15D-E5B6-BBD6-58335946B663}"/>
          </ac:spMkLst>
        </pc:spChg>
        <pc:spChg chg="mod">
          <ac:chgData name="Andrey Shatalov" userId="a09d535528fb54e3" providerId="LiveId" clId="{BFF212C5-17BC-4939-8F09-0D3ECE2403B9}" dt="2023-04-13T15:03:30.585" v="3109" actId="20577"/>
          <ac:spMkLst>
            <pc:docMk/>
            <pc:sldMk cId="4042159666" sldId="259"/>
            <ac:spMk id="6" creationId="{92FB9E41-2AB3-5E94-7030-FF57AF840833}"/>
          </ac:spMkLst>
        </pc:spChg>
        <pc:spChg chg="add mod">
          <ac:chgData name="Andrey Shatalov" userId="a09d535528fb54e3" providerId="LiveId" clId="{BFF212C5-17BC-4939-8F09-0D3ECE2403B9}" dt="2023-04-13T16:30:56.513" v="4686" actId="1076"/>
          <ac:spMkLst>
            <pc:docMk/>
            <pc:sldMk cId="4042159666" sldId="259"/>
            <ac:spMk id="7" creationId="{BFADCC86-06C5-27C7-FC45-E97849D87496}"/>
          </ac:spMkLst>
        </pc:spChg>
        <pc:spChg chg="add mod">
          <ac:chgData name="Andrey Shatalov" userId="a09d535528fb54e3" providerId="LiveId" clId="{BFF212C5-17BC-4939-8F09-0D3ECE2403B9}" dt="2023-04-13T16:32:18.130" v="4695" actId="1076"/>
          <ac:spMkLst>
            <pc:docMk/>
            <pc:sldMk cId="4042159666" sldId="259"/>
            <ac:spMk id="8" creationId="{8BB8A947-F0D1-40BF-E564-718CA4217833}"/>
          </ac:spMkLst>
        </pc:spChg>
      </pc:sldChg>
      <pc:sldChg chg="addSp modSp add mod setBg">
        <pc:chgData name="Andrey Shatalov" userId="a09d535528fb54e3" providerId="LiveId" clId="{BFF212C5-17BC-4939-8F09-0D3ECE2403B9}" dt="2023-04-13T16:34:24.887" v="4703" actId="14861"/>
        <pc:sldMkLst>
          <pc:docMk/>
          <pc:sldMk cId="1443980048" sldId="260"/>
        </pc:sldMkLst>
        <pc:spChg chg="mod">
          <ac:chgData name="Andrey Shatalov" userId="a09d535528fb54e3" providerId="LiveId" clId="{BFF212C5-17BC-4939-8F09-0D3ECE2403B9}" dt="2023-04-13T16:34:24.887" v="4703" actId="14861"/>
          <ac:spMkLst>
            <pc:docMk/>
            <pc:sldMk cId="1443980048" sldId="260"/>
            <ac:spMk id="2" creationId="{4092833E-B48D-450A-0E64-05765F7CCD02}"/>
          </ac:spMkLst>
        </pc:spChg>
        <pc:spChg chg="mod">
          <ac:chgData name="Andrey Shatalov" userId="a09d535528fb54e3" providerId="LiveId" clId="{BFF212C5-17BC-4939-8F09-0D3ECE2403B9}" dt="2023-04-13T16:18:50.203" v="3913" actId="27636"/>
          <ac:spMkLst>
            <pc:docMk/>
            <pc:sldMk cId="1443980048" sldId="260"/>
            <ac:spMk id="3" creationId="{F8B8EA0A-1137-0194-253F-E59AA8326DFC}"/>
          </ac:spMkLst>
        </pc:spChg>
        <pc:spChg chg="mod">
          <ac:chgData name="Andrey Shatalov" userId="a09d535528fb54e3" providerId="LiveId" clId="{BFF212C5-17BC-4939-8F09-0D3ECE2403B9}" dt="2023-04-13T16:14:54.524" v="3815" actId="313"/>
          <ac:spMkLst>
            <pc:docMk/>
            <pc:sldMk cId="1443980048" sldId="260"/>
            <ac:spMk id="4" creationId="{B6607EA8-3BE2-6FD5-8178-B27063D4F744}"/>
          </ac:spMkLst>
        </pc:spChg>
        <pc:spChg chg="mod">
          <ac:chgData name="Andrey Shatalov" userId="a09d535528fb54e3" providerId="LiveId" clId="{BFF212C5-17BC-4939-8F09-0D3ECE2403B9}" dt="2023-04-13T16:18:59.667" v="3934" actId="20577"/>
          <ac:spMkLst>
            <pc:docMk/>
            <pc:sldMk cId="1443980048" sldId="260"/>
            <ac:spMk id="5" creationId="{177C7C1E-E15D-E5B6-BBD6-58335946B663}"/>
          </ac:spMkLst>
        </pc:spChg>
        <pc:spChg chg="mod">
          <ac:chgData name="Andrey Shatalov" userId="a09d535528fb54e3" providerId="LiveId" clId="{BFF212C5-17BC-4939-8F09-0D3ECE2403B9}" dt="2023-04-13T16:29:40.137" v="4682" actId="14100"/>
          <ac:spMkLst>
            <pc:docMk/>
            <pc:sldMk cId="1443980048" sldId="260"/>
            <ac:spMk id="6" creationId="{92FB9E41-2AB3-5E94-7030-FF57AF840833}"/>
          </ac:spMkLst>
        </pc:spChg>
        <pc:spChg chg="add mod">
          <ac:chgData name="Andrey Shatalov" userId="a09d535528fb54e3" providerId="LiveId" clId="{BFF212C5-17BC-4939-8F09-0D3ECE2403B9}" dt="2023-04-13T16:31:15.598" v="4690" actId="1076"/>
          <ac:spMkLst>
            <pc:docMk/>
            <pc:sldMk cId="1443980048" sldId="260"/>
            <ac:spMk id="7" creationId="{4CD1E65E-2B37-31D3-CC0E-F9189AE32EEB}"/>
          </ac:spMkLst>
        </pc:spChg>
        <pc:spChg chg="add mod">
          <ac:chgData name="Andrey Shatalov" userId="a09d535528fb54e3" providerId="LiveId" clId="{BFF212C5-17BC-4939-8F09-0D3ECE2403B9}" dt="2023-04-13T16:32:39.216" v="4698" actId="1076"/>
          <ac:spMkLst>
            <pc:docMk/>
            <pc:sldMk cId="1443980048" sldId="260"/>
            <ac:spMk id="8" creationId="{EF53ED7E-A007-5384-37CE-E1623BB08E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9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4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7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8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4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7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BC6A99B0-0E85-14BE-7298-856CAF8C9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05" b="250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5B36C-DC4D-4183-0984-4E213F2A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dirty="0"/>
              <a:t>Методика проверки просрочки новых поколей  клиентов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B6EBE6-9CE9-50FF-FC4C-EF0D175D1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T+ 3 </a:t>
            </a:r>
            <a:r>
              <a:rPr lang="ru-RU" dirty="0"/>
              <a:t>месяца</a:t>
            </a:r>
            <a:endParaRPr lang="ru-RU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4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774B6-3FD4-FF4E-5294-6EB7A584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240950"/>
            <a:ext cx="9238434" cy="823912"/>
          </a:xfrm>
        </p:spPr>
        <p:txBody>
          <a:bodyPr/>
          <a:lstStyle/>
          <a:p>
            <a:r>
              <a:rPr lang="ru-RU" sz="1600" dirty="0"/>
              <a:t>Утверждение: Кажется новые поколения клиентов стали платить хуже чем предыдущие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75F034-6A10-8115-8277-45BFDE24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6783" y="1199887"/>
            <a:ext cx="4495799" cy="704232"/>
          </a:xfrm>
        </p:spPr>
        <p:txBody>
          <a:bodyPr>
            <a:normAutofit fontScale="92500"/>
          </a:bodyPr>
          <a:lstStyle/>
          <a:p>
            <a:r>
              <a:rPr lang="ru-RU" sz="1600" dirty="0"/>
              <a:t>Изучаемая метрика: </a:t>
            </a:r>
            <a:r>
              <a:rPr lang="ru-RU" sz="1000" dirty="0"/>
              <a:t>% клиентов, которые провалились в просрочку в течении первых трех месяцев после выдачи кредита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AE010F-D884-F763-C0BA-6D81930AD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3842" y="2828925"/>
            <a:ext cx="44958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Поколение 1:</a:t>
            </a:r>
          </a:p>
          <a:p>
            <a:pPr>
              <a:buFontTx/>
              <a:buChar char="-"/>
            </a:pPr>
            <a:r>
              <a:rPr lang="ru-RU" sz="1200" dirty="0"/>
              <a:t>Апрель </a:t>
            </a:r>
          </a:p>
          <a:p>
            <a:pPr>
              <a:buFontTx/>
              <a:buChar char="-"/>
            </a:pPr>
            <a:r>
              <a:rPr lang="ru-RU" sz="1200" dirty="0"/>
              <a:t>Май</a:t>
            </a:r>
          </a:p>
          <a:p>
            <a:pPr>
              <a:buFontTx/>
              <a:buChar char="-"/>
            </a:pPr>
            <a:r>
              <a:rPr lang="ru-RU" sz="1200" dirty="0"/>
              <a:t>июль</a:t>
            </a:r>
          </a:p>
          <a:p>
            <a:pPr marL="0" indent="0">
              <a:buNone/>
            </a:pPr>
            <a:r>
              <a:rPr lang="ru-RU" sz="1400" dirty="0"/>
              <a:t>Поколение 2:</a:t>
            </a:r>
          </a:p>
          <a:p>
            <a:pPr>
              <a:buFontTx/>
              <a:buChar char="-"/>
            </a:pPr>
            <a:r>
              <a:rPr lang="ru-RU" sz="1200" dirty="0"/>
              <a:t>Июль</a:t>
            </a:r>
          </a:p>
          <a:p>
            <a:pPr>
              <a:buFontTx/>
              <a:buChar char="-"/>
            </a:pPr>
            <a:r>
              <a:rPr lang="ru-RU" sz="1200" dirty="0"/>
              <a:t>Август</a:t>
            </a:r>
          </a:p>
          <a:p>
            <a:pPr>
              <a:buFontTx/>
              <a:buChar char="-"/>
            </a:pPr>
            <a:r>
              <a:rPr lang="ru-RU" sz="1200" dirty="0"/>
              <a:t>сентябрь</a:t>
            </a:r>
          </a:p>
          <a:p>
            <a:pPr marL="0" indent="0">
              <a:buNone/>
            </a:pPr>
            <a:endParaRPr lang="ru-RU" sz="9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501484-CCB3-89FF-68A7-7EDE563C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99887"/>
            <a:ext cx="4495800" cy="704233"/>
          </a:xfrm>
        </p:spPr>
        <p:txBody>
          <a:bodyPr>
            <a:normAutofit fontScale="92500"/>
          </a:bodyPr>
          <a:lstStyle/>
          <a:p>
            <a:r>
              <a:rPr lang="ru-RU" dirty="0"/>
              <a:t>УВЕЛИЧЕНИЕ ПРОСРОЧКИ : </a:t>
            </a:r>
            <a:r>
              <a:rPr lang="ru-RU" sz="3200" dirty="0">
                <a:solidFill>
                  <a:srgbClr val="FF0000"/>
                </a:solidFill>
              </a:rPr>
              <a:t>+5%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354144-0043-601C-174C-E07E6880D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8925"/>
            <a:ext cx="4495800" cy="3048000"/>
          </a:xfrm>
        </p:spPr>
        <p:txBody>
          <a:bodyPr/>
          <a:lstStyle/>
          <a:p>
            <a:r>
              <a:rPr lang="ru-RU" dirty="0"/>
              <a:t>1. Три гипотезы, почему так могло произойти</a:t>
            </a:r>
          </a:p>
          <a:p>
            <a:r>
              <a:rPr lang="ru-RU" dirty="0"/>
              <a:t>2.Методы проверки гипотез</a:t>
            </a:r>
          </a:p>
          <a:p>
            <a:r>
              <a:rPr lang="ru-RU" dirty="0"/>
              <a:t>3. Гипотезы о методах исправления ситуации</a:t>
            </a:r>
          </a:p>
          <a:p>
            <a:r>
              <a:rPr lang="ru-RU" dirty="0"/>
              <a:t>4. Методы проверки того, что ситуация действительно исправления</a:t>
            </a:r>
          </a:p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3C28F24-F3F1-D515-FFBE-6D7BAA874B07}"/>
              </a:ext>
            </a:extLst>
          </p:cNvPr>
          <p:cNvSpPr txBox="1">
            <a:spLocks/>
          </p:cNvSpPr>
          <p:nvPr/>
        </p:nvSpPr>
        <p:spPr>
          <a:xfrm>
            <a:off x="1353365" y="5793138"/>
            <a:ext cx="92384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/>
              <a:t>В первую очередь проверяем корректность передачи данных из хранилища </a:t>
            </a:r>
          </a:p>
        </p:txBody>
      </p:sp>
    </p:spTree>
    <p:extLst>
      <p:ext uri="{BB962C8B-B14F-4D97-AF65-F5344CB8AC3E}">
        <p14:creationId xmlns:p14="http://schemas.microsoft.com/office/powerpoint/2010/main" val="325585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2833E-B48D-450A-0E64-05765F7C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83" y="237096"/>
            <a:ext cx="9238434" cy="823912"/>
          </a:xfrm>
          <a:effectLst>
            <a:outerShdw blurRad="50800" dist="50800" dir="5400000" algn="ctr" rotWithShape="0">
              <a:schemeClr val="accent6"/>
            </a:outerShdw>
          </a:effectLst>
          <a:scene3d>
            <a:camera prst="orthographicFront"/>
            <a:lightRig rig="threePt" dir="t"/>
          </a:scene3d>
          <a:sp3d>
            <a:bevelB w="114300" prst="hardEdge"/>
          </a:sp3d>
        </p:spPr>
        <p:txBody>
          <a:bodyPr/>
          <a:lstStyle/>
          <a:p>
            <a:r>
              <a:rPr lang="ru-RU" dirty="0"/>
              <a:t>Гипотеза №1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B8EA0A-1137-0194-253F-E59AA832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285287"/>
            <a:ext cx="4495799" cy="512811"/>
          </a:xfrm>
        </p:spPr>
        <p:txBody>
          <a:bodyPr>
            <a:normAutofit/>
          </a:bodyPr>
          <a:lstStyle/>
          <a:p>
            <a:r>
              <a:rPr lang="ru-RU" dirty="0"/>
              <a:t>Сезонный фактор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607EA8-3BE2-6FD5-8178-B27063D4F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Запрашиваем данные из хранилища по прошлому году</a:t>
            </a:r>
          </a:p>
          <a:p>
            <a:r>
              <a:rPr lang="ru-RU" dirty="0"/>
              <a:t>Смотрим на показатели прошлого года в разбивке по месяцам</a:t>
            </a:r>
          </a:p>
          <a:p>
            <a:r>
              <a:rPr lang="ru-RU" dirty="0"/>
              <a:t>Если кривые графиков совпадают значит, значит гипотеза верная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7C7C1E-E15D-E5B6-BBD6-58335946B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57662"/>
            <a:ext cx="4495800" cy="1844410"/>
          </a:xfrm>
        </p:spPr>
        <p:txBody>
          <a:bodyPr>
            <a:normAutofit/>
          </a:bodyPr>
          <a:lstStyle/>
          <a:p>
            <a:r>
              <a:rPr lang="ru-RU" dirty="0"/>
              <a:t>Брать авансом % за первый квартал                                       Брать частичное денежное обеспечение в размере %% за первый квартал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FB9E41-2AB3-5E94-7030-FF57AF840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238500"/>
          </a:xfrm>
        </p:spPr>
        <p:txBody>
          <a:bodyPr>
            <a:normAutofit/>
          </a:bodyPr>
          <a:lstStyle/>
          <a:p>
            <a:r>
              <a:rPr lang="ru-RU" dirty="0"/>
              <a:t>Строим </a:t>
            </a:r>
            <a:r>
              <a:rPr lang="ru-RU" dirty="0" err="1"/>
              <a:t>дашборд</a:t>
            </a:r>
            <a:r>
              <a:rPr lang="ru-RU" dirty="0"/>
              <a:t> с кривыми сравнения предыдущих периодов</a:t>
            </a:r>
          </a:p>
          <a:p>
            <a:r>
              <a:rPr lang="ru-RU" dirty="0"/>
              <a:t>Закладываем в </a:t>
            </a:r>
            <a:r>
              <a:rPr lang="ru-RU" dirty="0" err="1"/>
              <a:t>дашборд</a:t>
            </a:r>
            <a:r>
              <a:rPr lang="ru-RU" dirty="0"/>
              <a:t> показатели подсвечивающие аномальные отклонения более чем на 10% от периодов предыдущего года</a:t>
            </a:r>
          </a:p>
          <a:p>
            <a:r>
              <a:rPr lang="ru-RU" dirty="0">
                <a:solidFill>
                  <a:srgbClr val="FF0000"/>
                </a:solidFill>
              </a:rPr>
              <a:t>Риски: снижения % первоначально взявших кредит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EA3ADBD-BC7F-3036-6977-2439A0810C1D}"/>
              </a:ext>
            </a:extLst>
          </p:cNvPr>
          <p:cNvSpPr/>
          <p:nvPr/>
        </p:nvSpPr>
        <p:spPr>
          <a:xfrm>
            <a:off x="2405062" y="1798098"/>
            <a:ext cx="904875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0DBBD3DE-E59C-E71D-DEDD-0778EB2C35F1}"/>
              </a:ext>
            </a:extLst>
          </p:cNvPr>
          <p:cNvSpPr/>
          <p:nvPr/>
        </p:nvSpPr>
        <p:spPr>
          <a:xfrm>
            <a:off x="8210550" y="2802072"/>
            <a:ext cx="723900" cy="245928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2833E-B48D-450A-0E64-05765F7C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16" y="257175"/>
            <a:ext cx="9238434" cy="607662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/>
          <a:lstStyle/>
          <a:p>
            <a:r>
              <a:rPr lang="ru-RU" dirty="0"/>
              <a:t>Гипотеза №2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B8EA0A-1137-0194-253F-E59AA832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049118"/>
            <a:ext cx="4495799" cy="70423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Было внесено изменение в </a:t>
            </a:r>
            <a:r>
              <a:rPr lang="ru-RU" dirty="0" err="1"/>
              <a:t>фин</a:t>
            </a:r>
            <a:r>
              <a:rPr lang="ru-RU" dirty="0"/>
              <a:t> модель анализа заемщиков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607EA8-3BE2-6FD5-8178-B27063D4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7999"/>
            <a:ext cx="4495800" cy="23145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Уточняем у </a:t>
            </a:r>
            <a:r>
              <a:rPr lang="ru-RU" dirty="0" err="1"/>
              <a:t>рисковиков</a:t>
            </a:r>
            <a:r>
              <a:rPr lang="ru-RU" dirty="0"/>
              <a:t> какие изменения за последнее время они вносили в </a:t>
            </a:r>
            <a:r>
              <a:rPr lang="ru-RU" dirty="0" err="1"/>
              <a:t>фин</a:t>
            </a:r>
            <a:r>
              <a:rPr lang="ru-RU" dirty="0"/>
              <a:t> модель анализа заемщиков ( вероятнее всего это смягчение каких-либо стоп факторов)</a:t>
            </a:r>
          </a:p>
          <a:p>
            <a:r>
              <a:rPr lang="ru-RU" dirty="0"/>
              <a:t>Делаем ретроспективный анализ на данных прошлого года, накладываем прошлые и текущие факторы на воронку продаж смотрим эффект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7C7C1E-E15D-E5B6-BBD6-58335946B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45458"/>
            <a:ext cx="4495800" cy="141578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На текущих данных проводим настройку стоп-факторов таким образом чтобы они отсекали проблемных клиентов не сужая изначальную воронку входа клиентов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FB9E41-2AB3-5E94-7030-FF57AF840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00399"/>
            <a:ext cx="4495800" cy="21621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Формируем отчет по клиентской воронке на необходимую глубину ( например от первого клика до дефолта)</a:t>
            </a:r>
          </a:p>
          <a:p>
            <a:r>
              <a:rPr lang="ru-RU" dirty="0"/>
              <a:t>Настраиваем маркера допустимых отклонений от нормы (они как правила учтены в изначальном </a:t>
            </a:r>
            <a:r>
              <a:rPr lang="en-US" dirty="0"/>
              <a:t>NPL  </a:t>
            </a:r>
            <a:r>
              <a:rPr lang="ru-RU" dirty="0"/>
              <a:t>проекта – запросим его у финансистов)</a:t>
            </a:r>
          </a:p>
          <a:p>
            <a:r>
              <a:rPr lang="ru-RU" dirty="0"/>
              <a:t>Мониторим в еженедельном/ежемесячном режиме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FADCC86-06C5-27C7-FC45-E97849D87496}"/>
              </a:ext>
            </a:extLst>
          </p:cNvPr>
          <p:cNvSpPr/>
          <p:nvPr/>
        </p:nvSpPr>
        <p:spPr>
          <a:xfrm>
            <a:off x="2895599" y="1835636"/>
            <a:ext cx="876300" cy="895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8BB8A947-F0D1-40BF-E564-718CA4217833}"/>
              </a:ext>
            </a:extLst>
          </p:cNvPr>
          <p:cNvSpPr/>
          <p:nvPr/>
        </p:nvSpPr>
        <p:spPr>
          <a:xfrm>
            <a:off x="7867653" y="2346150"/>
            <a:ext cx="962025" cy="481982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15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2833E-B48D-450A-0E64-05765F7C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350044"/>
            <a:ext cx="9238434" cy="823912"/>
          </a:xfrm>
          <a:effectLst>
            <a:outerShdw blurRad="50800" dist="50800" dir="5400000" algn="ctr" rotWithShape="0">
              <a:schemeClr val="accent6"/>
            </a:outerShdw>
          </a:effectLst>
        </p:spPr>
        <p:txBody>
          <a:bodyPr/>
          <a:lstStyle/>
          <a:p>
            <a:r>
              <a:rPr lang="ru-RU" dirty="0"/>
              <a:t>Гипотеза №3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B8EA0A-1137-0194-253F-E59AA832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8" y="1406746"/>
            <a:ext cx="4495799" cy="70423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Произошел сбой в работе электронных уведомлений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607EA8-3BE2-6FD5-8178-B27063D4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6" y="2886075"/>
            <a:ext cx="4495800" cy="3048000"/>
          </a:xfrm>
        </p:spPr>
        <p:txBody>
          <a:bodyPr/>
          <a:lstStyle/>
          <a:p>
            <a:r>
              <a:rPr lang="ru-RU" dirty="0"/>
              <a:t>Запрашиваем в БД данные по рассылке электронных уведомлений</a:t>
            </a:r>
          </a:p>
          <a:p>
            <a:r>
              <a:rPr lang="ru-RU" dirty="0"/>
              <a:t>Анализируем алгоритмы уведомлений</a:t>
            </a:r>
          </a:p>
          <a:p>
            <a:r>
              <a:rPr lang="ru-RU" dirty="0"/>
              <a:t>Анализируем колл-листы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7C7C1E-E15D-E5B6-BBD6-58335946B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6745"/>
            <a:ext cx="4495800" cy="70423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Настраиваем алгоритмы уведомления заемщиков о наступлении срока оплаты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FB9E41-2AB3-5E94-7030-FF57AF840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86075"/>
            <a:ext cx="4495800" cy="2181225"/>
          </a:xfrm>
        </p:spPr>
        <p:txBody>
          <a:bodyPr/>
          <a:lstStyle/>
          <a:p>
            <a:r>
              <a:rPr lang="ru-RU" dirty="0"/>
              <a:t>Настраиваем промежуточный отчет с графами : направлено, получено, получена обратная связь, оплачено</a:t>
            </a:r>
          </a:p>
          <a:p>
            <a:r>
              <a:rPr lang="ru-RU" dirty="0"/>
              <a:t>Проводим анализ зависимости показателей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4CD1E65E-2B37-31D3-CC0E-F9189AE32EEB}"/>
              </a:ext>
            </a:extLst>
          </p:cNvPr>
          <p:cNvSpPr/>
          <p:nvPr/>
        </p:nvSpPr>
        <p:spPr>
          <a:xfrm>
            <a:off x="2524941" y="2110978"/>
            <a:ext cx="1009650" cy="704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EF53ED7E-A007-5384-37CE-E1623BB08E54}"/>
              </a:ext>
            </a:extLst>
          </p:cNvPr>
          <p:cNvSpPr/>
          <p:nvPr/>
        </p:nvSpPr>
        <p:spPr>
          <a:xfrm>
            <a:off x="7305675" y="2219633"/>
            <a:ext cx="1009650" cy="557786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98004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2F241A"/>
      </a:dk2>
      <a:lt2>
        <a:srgbClr val="F0F3F2"/>
      </a:lt2>
      <a:accent1>
        <a:srgbClr val="D13E70"/>
      </a:accent1>
      <a:accent2>
        <a:srgbClr val="C02D9B"/>
      </a:accent2>
      <a:accent3>
        <a:srgbClr val="B93ED1"/>
      </a:accent3>
      <a:accent4>
        <a:srgbClr val="6C30C1"/>
      </a:accent4>
      <a:accent5>
        <a:srgbClr val="3E3FD1"/>
      </a:accent5>
      <a:accent6>
        <a:srgbClr val="2D6AC0"/>
      </a:accent6>
      <a:hlink>
        <a:srgbClr val="543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337</Words>
  <Application>Microsoft Office PowerPoint</Application>
  <PresentationFormat>Широкоэкранный</PresentationFormat>
  <Paragraphs>43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Методика проверки просрочки новых поколей  клиентов</vt:lpstr>
      <vt:lpstr>Утверждение: Кажется новые поколения клиентов стали платить хуже чем предыдущие </vt:lpstr>
      <vt:lpstr>Гипотеза №1</vt:lpstr>
      <vt:lpstr>Гипотеза №2</vt:lpstr>
      <vt:lpstr>Гипотеза №3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проверки просрочки новых поколей  клиентов</dc:title>
  <dc:creator>Andrey Shatalov</dc:creator>
  <cp:lastModifiedBy>Andrey Shatalov</cp:lastModifiedBy>
  <cp:revision>1</cp:revision>
  <dcterms:created xsi:type="dcterms:W3CDTF">2023-04-13T08:13:54Z</dcterms:created>
  <dcterms:modified xsi:type="dcterms:W3CDTF">2023-04-13T16:34:27Z</dcterms:modified>
</cp:coreProperties>
</file>