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IBM Plex Mono Medium"/>
      <p:regular r:id="rId10"/>
      <p:bold r:id="rId11"/>
      <p:italic r:id="rId12"/>
      <p:boldItalic r:id="rId13"/>
    </p:embeddedFont>
    <p:embeddedFont>
      <p:font typeface="IBM Plex Mon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IBMPlexMonoMedium-bold.fntdata"/><Relationship Id="rId10" Type="http://schemas.openxmlformats.org/officeDocument/2006/relationships/font" Target="fonts/IBMPlexMonoMedium-regular.fntdata"/><Relationship Id="rId13" Type="http://schemas.openxmlformats.org/officeDocument/2006/relationships/font" Target="fonts/IBMPlexMonoMedium-boldItalic.fntdata"/><Relationship Id="rId12" Type="http://schemas.openxmlformats.org/officeDocument/2006/relationships/font" Target="fonts/IBMPlexMonoMedium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IBMPlexMono-bold.fntdata"/><Relationship Id="rId14" Type="http://schemas.openxmlformats.org/officeDocument/2006/relationships/font" Target="fonts/IBMPlexMono-regular.fntdata"/><Relationship Id="rId17" Type="http://schemas.openxmlformats.org/officeDocument/2006/relationships/font" Target="fonts/IBMPlexMono-boldItalic.fntdata"/><Relationship Id="rId16" Type="http://schemas.openxmlformats.org/officeDocument/2006/relationships/font" Target="fonts/IBMPlex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b1bbb7213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b1bbb7213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1bbb72136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1bbb72136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b1bbb72136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b1bbb72136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rPr>
              <a:t>plot_bot</a:t>
            </a:r>
            <a:endParaRPr>
              <a:solidFill>
                <a:srgbClr val="00FF00"/>
              </a:solidFill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  <a:latin typeface="IBM Plex Mono"/>
                <a:ea typeface="IBM Plex Mono"/>
                <a:cs typeface="IBM Plex Mono"/>
                <a:sym typeface="IBM Plex Mono"/>
              </a:rPr>
              <a:t>"KAM"</a:t>
            </a:r>
            <a:endParaRPr b="1">
              <a:solidFill>
                <a:srgbClr val="00FF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81200" y="3820200"/>
            <a:ext cx="30804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rPr>
              <a:t>null&gt;by</a:t>
            </a:r>
            <a:endParaRPr>
              <a:solidFill>
                <a:srgbClr val="00FF00"/>
              </a:solidFill>
              <a:latin typeface="IBM Plex Mono Medium"/>
              <a:ea typeface="IBM Plex Mono Medium"/>
              <a:cs typeface="IBM Plex Mono Medium"/>
              <a:sym typeface="IBM Plex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rPr>
              <a:t>null&gt;Mikhail Goloshchapov</a:t>
            </a:r>
            <a:endParaRPr>
              <a:solidFill>
                <a:srgbClr val="00FF00"/>
              </a:solidFill>
              <a:latin typeface="IBM Plex Mono Medium"/>
              <a:ea typeface="IBM Plex Mono Medium"/>
              <a:cs typeface="IBM Plex Mono Medium"/>
              <a:sym typeface="IBM Plex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rPr>
              <a:t>null&gt;Konstantin Coastal</a:t>
            </a:r>
            <a:endParaRPr>
              <a:solidFill>
                <a:srgbClr val="00FF00"/>
              </a:solidFill>
              <a:latin typeface="IBM Plex Mono Medium"/>
              <a:ea typeface="IBM Plex Mono Medium"/>
              <a:cs typeface="IBM Plex Mono Medium"/>
              <a:sym typeface="IBM Plex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rPr>
              <a:t>null&gt;Andrey Shmipt</a:t>
            </a:r>
            <a:endParaRPr>
              <a:solidFill>
                <a:srgbClr val="00FF00"/>
              </a:solidFill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6058750" y="3042275"/>
            <a:ext cx="2374200" cy="1668900"/>
          </a:xfrm>
          <a:prstGeom prst="star16">
            <a:avLst>
              <a:gd fmla="val 37500" name="adj"/>
            </a:avLst>
          </a:prstGeom>
          <a:noFill/>
          <a:ln cap="flat" cmpd="sng" w="7620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6453650" y="3452675"/>
            <a:ext cx="1728600" cy="9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FF00"/>
                </a:solidFill>
                <a:latin typeface="IBM Plex Mono"/>
                <a:ea typeface="IBM Plex Mono"/>
                <a:cs typeface="IBM Plex Mono"/>
                <a:sym typeface="IBM Plex Mono"/>
              </a:rPr>
              <a:t>Now with</a:t>
            </a:r>
            <a:endParaRPr sz="2500">
              <a:solidFill>
                <a:srgbClr val="00FF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FF00"/>
                </a:solidFill>
                <a:latin typeface="IBM Plex Mono"/>
                <a:ea typeface="IBM Plex Mono"/>
                <a:cs typeface="IBM Plex Mono"/>
                <a:sym typeface="IBM Plex Mono"/>
              </a:rPr>
              <a:t>pep8!</a:t>
            </a:r>
            <a:endParaRPr sz="2500">
              <a:solidFill>
                <a:srgbClr val="00FF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445025"/>
            <a:ext cx="8520600" cy="45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  <a:latin typeface="IBM Plex Mono"/>
                <a:ea typeface="IBM Plex Mono"/>
                <a:cs typeface="IBM Plex Mono"/>
                <a:sym typeface="IBM Plex Mono"/>
              </a:rPr>
              <a:t>Что мы сделали?</a:t>
            </a:r>
            <a:endParaRPr b="1">
              <a:solidFill>
                <a:srgbClr val="00FF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FF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FF00"/>
              </a:buClr>
              <a:buSzPts val="1800"/>
              <a:buFont typeface="IBM Plex Mono"/>
              <a:buChar char="-"/>
            </a:pPr>
            <a:r>
              <a:rPr b="1" lang="en">
                <a:solidFill>
                  <a:srgbClr val="00FF00"/>
                </a:solidFill>
                <a:latin typeface="IBM Plex Mono"/>
                <a:ea typeface="IBM Plex Mono"/>
                <a:cs typeface="IBM Plex Mono"/>
                <a:sym typeface="IBM Plex Mono"/>
              </a:rPr>
              <a:t>Телеграм бот, строящий графики</a:t>
            </a:r>
            <a:endParaRPr b="1">
              <a:solidFill>
                <a:srgbClr val="00FF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FF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FF00"/>
              </a:buClr>
              <a:buSzPts val="1800"/>
              <a:buFont typeface="IBM Plex Mono"/>
              <a:buChar char="-"/>
            </a:pPr>
            <a:r>
              <a:rPr b="1" lang="en">
                <a:solidFill>
                  <a:srgbClr val="00FF00"/>
                </a:solidFill>
                <a:latin typeface="IBM Plex Mono"/>
                <a:ea typeface="IBM Plex Mono"/>
                <a:cs typeface="IBM Plex Mono"/>
                <a:sym typeface="IBM Plex Mono"/>
              </a:rPr>
              <a:t>Ввод вручную/через excel</a:t>
            </a:r>
            <a:endParaRPr b="1">
              <a:solidFill>
                <a:srgbClr val="00FF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FF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FF00"/>
              </a:buClr>
              <a:buSzPts val="1800"/>
              <a:buFont typeface="IBM Plex Mono"/>
              <a:buChar char="-"/>
            </a:pPr>
            <a:r>
              <a:rPr b="1" lang="en">
                <a:solidFill>
                  <a:srgbClr val="00FF00"/>
                </a:solidFill>
                <a:latin typeface="IBM Plex Mono"/>
                <a:ea typeface="IBM Plex Mono"/>
                <a:cs typeface="IBM Plex Mono"/>
                <a:sym typeface="IBM Plex Mono"/>
              </a:rPr>
              <a:t>Цвет, форма графика - все настраивается</a:t>
            </a:r>
            <a:endParaRPr b="1">
              <a:solidFill>
                <a:srgbClr val="00FF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00FF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65" name="Google Shape;65;p14"/>
          <p:cNvSpPr/>
          <p:nvPr/>
        </p:nvSpPr>
        <p:spPr>
          <a:xfrm rot="6855621">
            <a:off x="7142384" y="168721"/>
            <a:ext cx="1444876" cy="1698868"/>
          </a:xfrm>
          <a:prstGeom prst="lightningBolt">
            <a:avLst/>
          </a:prstGeom>
          <a:noFill/>
          <a:ln cap="flat" cmpd="sng" w="7620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 rot="-4781874">
            <a:off x="868860" y="3727965"/>
            <a:ext cx="904941" cy="1735337"/>
          </a:xfrm>
          <a:prstGeom prst="lightningBolt">
            <a:avLst/>
          </a:prstGeom>
          <a:noFill/>
          <a:ln cap="flat" cmpd="sng" w="7620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4450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  <a:latin typeface="IBM Plex Mono"/>
                <a:ea typeface="IBM Plex Mono"/>
                <a:cs typeface="IBM Plex Mono"/>
                <a:sym typeface="IBM Plex Mono"/>
              </a:rPr>
              <a:t>Зачем мы это сделали?</a:t>
            </a:r>
            <a:endParaRPr b="1">
              <a:solidFill>
                <a:srgbClr val="00FF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FF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FF00"/>
              </a:buClr>
              <a:buSzPts val="1800"/>
              <a:buFont typeface="IBM Plex Mono"/>
              <a:buChar char="-"/>
            </a:pPr>
            <a:r>
              <a:rPr b="1" lang="en">
                <a:solidFill>
                  <a:srgbClr val="00FF00"/>
                </a:solidFill>
                <a:latin typeface="IBM Plex Mono"/>
                <a:ea typeface="IBM Plex Mono"/>
                <a:cs typeface="IBM Plex Mono"/>
                <a:sym typeface="IBM Plex Mono"/>
              </a:rPr>
              <a:t>Чтобы строить графики прямо на лабе</a:t>
            </a:r>
            <a:endParaRPr b="1">
              <a:solidFill>
                <a:srgbClr val="00FF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FF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FF00"/>
              </a:buClr>
              <a:buSzPts val="1800"/>
              <a:buFont typeface="IBM Plex Mono"/>
              <a:buChar char="-"/>
            </a:pPr>
            <a:r>
              <a:rPr b="1" lang="en">
                <a:solidFill>
                  <a:srgbClr val="00FF00"/>
                </a:solidFill>
                <a:latin typeface="IBM Plex Mono"/>
                <a:ea typeface="IBM Plex Mono"/>
                <a:cs typeface="IBM Plex Mono"/>
                <a:sym typeface="IBM Plex Mono"/>
              </a:rPr>
              <a:t>Не нужны excel, python, origin...</a:t>
            </a:r>
            <a:endParaRPr b="1">
              <a:solidFill>
                <a:srgbClr val="00FF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FF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FF00"/>
              </a:buClr>
              <a:buSzPts val="1800"/>
              <a:buFont typeface="IBM Plex Mono"/>
              <a:buChar char="-"/>
            </a:pPr>
            <a:r>
              <a:rPr b="1" lang="en">
                <a:solidFill>
                  <a:srgbClr val="00FF00"/>
                </a:solidFill>
                <a:latin typeface="IBM Plex Mono"/>
                <a:ea typeface="IBM Plex Mono"/>
                <a:cs typeface="IBM Plex Mono"/>
                <a:sym typeface="IBM Plex Mono"/>
              </a:rPr>
              <a:t>Данные можно записывать/изменять в telegram</a:t>
            </a:r>
            <a:endParaRPr b="1">
              <a:solidFill>
                <a:srgbClr val="00FF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FF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00FF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73" name="Google Shape;73;p15"/>
          <p:cNvSpPr/>
          <p:nvPr/>
        </p:nvSpPr>
        <p:spPr>
          <a:xfrm rot="1343603">
            <a:off x="3341501" y="4114901"/>
            <a:ext cx="846537" cy="901300"/>
          </a:xfrm>
          <a:prstGeom prst="star4">
            <a:avLst>
              <a:gd fmla="val 12500" name="adj"/>
            </a:avLst>
          </a:prstGeom>
          <a:noFill/>
          <a:ln cap="flat" cmpd="sng" w="7620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 rot="1343603">
            <a:off x="6265451" y="1543151"/>
            <a:ext cx="846537" cy="901300"/>
          </a:xfrm>
          <a:prstGeom prst="star4">
            <a:avLst>
              <a:gd fmla="val 12500" name="adj"/>
            </a:avLst>
          </a:prstGeom>
          <a:noFill/>
          <a:ln cap="flat" cmpd="sng" w="7620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4450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  <a:latin typeface="IBM Plex Mono"/>
                <a:ea typeface="IBM Plex Mono"/>
                <a:cs typeface="IBM Plex Mono"/>
                <a:sym typeface="IBM Plex Mono"/>
              </a:rPr>
              <a:t>Как мы это сделали?</a:t>
            </a:r>
            <a:endParaRPr b="1">
              <a:solidFill>
                <a:srgbClr val="00FF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FF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FF00"/>
              </a:buClr>
              <a:buSzPts val="1800"/>
              <a:buFont typeface="IBM Plex Mono"/>
              <a:buChar char="-"/>
            </a:pPr>
            <a:r>
              <a:rPr b="1" lang="en">
                <a:solidFill>
                  <a:srgbClr val="00FF00"/>
                </a:solidFill>
                <a:latin typeface="IBM Plex Mono"/>
                <a:ea typeface="IBM Plex Mono"/>
                <a:cs typeface="IBM Plex Mono"/>
                <a:sym typeface="IBM Plex Mono"/>
              </a:rPr>
              <a:t>Обработка данных: matplotlib, pandas, numpy, sympy</a:t>
            </a:r>
            <a:endParaRPr b="1">
              <a:solidFill>
                <a:srgbClr val="00FF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FF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FF00"/>
              </a:buClr>
              <a:buSzPts val="1800"/>
              <a:buFont typeface="IBM Plex Mono"/>
              <a:buChar char="-"/>
            </a:pPr>
            <a:r>
              <a:rPr b="1" lang="en">
                <a:solidFill>
                  <a:srgbClr val="00FF00"/>
                </a:solidFill>
                <a:latin typeface="IBM Plex Mono"/>
                <a:ea typeface="IBM Plex Mono"/>
                <a:cs typeface="IBM Plex Mono"/>
                <a:sym typeface="IBM Plex Mono"/>
              </a:rPr>
              <a:t>Бот: telebot</a:t>
            </a:r>
            <a:endParaRPr b="1">
              <a:solidFill>
                <a:srgbClr val="00FF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FF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FF00"/>
              </a:buClr>
              <a:buSzPts val="1800"/>
              <a:buFont typeface="IBM Plex Mono"/>
              <a:buChar char="-"/>
            </a:pPr>
            <a:r>
              <a:rPr b="1" lang="en">
                <a:solidFill>
                  <a:srgbClr val="00FF00"/>
                </a:solidFill>
                <a:latin typeface="IBM Plex Mono"/>
                <a:ea typeface="IBM Plex Mono"/>
                <a:cs typeface="IBM Plex Mono"/>
                <a:sym typeface="IBM Plex Mono"/>
              </a:rPr>
              <a:t>База пользователей: json5</a:t>
            </a:r>
            <a:endParaRPr b="1">
              <a:solidFill>
                <a:srgbClr val="00FF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00FF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81" name="Google Shape;81;p16"/>
          <p:cNvSpPr/>
          <p:nvPr/>
        </p:nvSpPr>
        <p:spPr>
          <a:xfrm rot="2121285">
            <a:off x="7953792" y="3988209"/>
            <a:ext cx="644445" cy="647026"/>
          </a:xfrm>
          <a:prstGeom prst="rect">
            <a:avLst/>
          </a:prstGeom>
          <a:noFill/>
          <a:ln cap="flat" cmpd="sng" w="7620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 rot="-1222500">
            <a:off x="5167060" y="2877287"/>
            <a:ext cx="644525" cy="647089"/>
          </a:xfrm>
          <a:prstGeom prst="rect">
            <a:avLst/>
          </a:prstGeom>
          <a:noFill/>
          <a:ln cap="flat" cmpd="sng" w="7620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