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74" r:id="rId7"/>
    <p:sldId id="276" r:id="rId8"/>
    <p:sldId id="275" r:id="rId9"/>
    <p:sldId id="262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63" r:id="rId21"/>
    <p:sldId id="264" r:id="rId22"/>
    <p:sldId id="266" r:id="rId2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1ABE380-64BF-49E1-AEF6-A008E37F372D}">
          <p14:sldIdLst>
            <p14:sldId id="256"/>
            <p14:sldId id="257"/>
            <p14:sldId id="258"/>
            <p14:sldId id="260"/>
            <p14:sldId id="261"/>
            <p14:sldId id="274"/>
            <p14:sldId id="276"/>
            <p14:sldId id="275"/>
            <p14:sldId id="262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63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6" userDrawn="1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A92B27-AF0B-4D0B-B640-3EECCD74B8FB}">
  <a:tblStyle styleId="{08A92B27-AF0B-4D0B-B640-3EECCD74B8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62" y="102"/>
      </p:cViewPr>
      <p:guideLst>
        <p:guide pos="5533"/>
        <p:guide pos="226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ysokolov33/otus/tree/main/Network%20Engineer.%20Basic/%D0%9F%D1%80%D0%BE%D0%B5%D0%BA%D1%82%D0%BD%D0%B0%D1%8F%20%D1%80%D0%B0%D0%B1%D0%BE%D1%82%D0%B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dirty="0"/>
              <a:t>Network Engineer. Basic 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CDE2E-8E45-4288-B8A7-79430A54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18312"/>
          </a:xfrm>
        </p:spPr>
        <p:txBody>
          <a:bodyPr/>
          <a:lstStyle/>
          <a:p>
            <a:r>
              <a:rPr lang="ru-RU" dirty="0" err="1"/>
              <a:t>Межвлановая</a:t>
            </a:r>
            <a:r>
              <a:rPr lang="ru-RU" dirty="0"/>
              <a:t> маршрутизация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6CA67C-0233-4B92-A399-5BC9F13F0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429995"/>
            <a:ext cx="1376741" cy="3454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01A71A-D0AA-4EB3-A06A-5C1E290A7940}"/>
              </a:ext>
            </a:extLst>
          </p:cNvPr>
          <p:cNvSpPr txBox="1"/>
          <p:nvPr/>
        </p:nvSpPr>
        <p:spPr>
          <a:xfrm>
            <a:off x="422564" y="1122218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</a:t>
            </a:r>
            <a:r>
              <a:rPr lang="en-US" dirty="0"/>
              <a:t>VLAN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34D249-9EF0-4CCD-A702-DF33F2778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45" y="1429995"/>
            <a:ext cx="2585728" cy="20439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6D7A9D-39C4-4C9E-839B-746BBC26BB39}"/>
              </a:ext>
            </a:extLst>
          </p:cNvPr>
          <p:cNvSpPr txBox="1"/>
          <p:nvPr/>
        </p:nvSpPr>
        <p:spPr>
          <a:xfrm>
            <a:off x="3048001" y="1122218"/>
            <a:ext cx="16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ROAS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764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E850D-CBA0-4150-B0CD-7F29904E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HSRP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5A6A9E-EE16-4486-A748-1B74D7E5F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75" y="2007486"/>
            <a:ext cx="1885714" cy="23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F133F7-8DE2-4498-BD21-FC1748AD0C86}"/>
              </a:ext>
            </a:extLst>
          </p:cNvPr>
          <p:cNvSpPr txBox="1"/>
          <p:nvPr/>
        </p:nvSpPr>
        <p:spPr>
          <a:xfrm>
            <a:off x="606875" y="1426624"/>
            <a:ext cx="803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Создается виртуальный роутер, которому присваивается первый адрес в подсети. Для нужных </a:t>
            </a:r>
            <a:r>
              <a:rPr lang="en-US" dirty="0"/>
              <a:t>VLAN </a:t>
            </a:r>
            <a:r>
              <a:rPr lang="ru-RU" dirty="0"/>
              <a:t>указывается приоритет, чтобы оптимизировать нагрузку</a:t>
            </a:r>
          </a:p>
        </p:txBody>
      </p:sp>
    </p:spTree>
    <p:extLst>
      <p:ext uri="{BB962C8B-B14F-4D97-AF65-F5344CB8AC3E}">
        <p14:creationId xmlns:p14="http://schemas.microsoft.com/office/powerpoint/2010/main" val="184767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9A4C2-CCB7-48FE-BEEE-BBE9521A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15574"/>
          </a:xfrm>
        </p:spPr>
        <p:txBody>
          <a:bodyPr/>
          <a:lstStyle/>
          <a:p>
            <a:r>
              <a:rPr lang="en-US" b="1" dirty="0"/>
              <a:t>STP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B5693E-50C4-4A5A-976A-FF0F0247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750375"/>
            <a:ext cx="4571429" cy="714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061EAB-0CDE-431C-B354-C7F98964D82C}"/>
              </a:ext>
            </a:extLst>
          </p:cNvPr>
          <p:cNvSpPr txBox="1"/>
          <p:nvPr/>
        </p:nvSpPr>
        <p:spPr>
          <a:xfrm>
            <a:off x="500550" y="1341305"/>
            <a:ext cx="2533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L3</a:t>
            </a:r>
            <a:r>
              <a:rPr lang="ru-RU" dirty="0"/>
              <a:t> коммутаторов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17732-A76C-4250-99E4-F746DE03B3A4}"/>
              </a:ext>
            </a:extLst>
          </p:cNvPr>
          <p:cNvSpPr txBox="1"/>
          <p:nvPr/>
        </p:nvSpPr>
        <p:spPr>
          <a:xfrm>
            <a:off x="500550" y="946298"/>
            <a:ext cx="4242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Сеть построена на протоколе </a:t>
            </a:r>
            <a:r>
              <a:rPr lang="en-US" dirty="0"/>
              <a:t>RPVS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10F460-D03C-4D2F-8004-63D919DC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3228159"/>
            <a:ext cx="2685714" cy="695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FF176F-259F-4D54-A2E7-F4CFAA7F6A1D}"/>
              </a:ext>
            </a:extLst>
          </p:cNvPr>
          <p:cNvSpPr txBox="1"/>
          <p:nvPr/>
        </p:nvSpPr>
        <p:spPr>
          <a:xfrm>
            <a:off x="493598" y="2807072"/>
            <a:ext cx="425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Настройка коммутаторов уровня распределения</a:t>
            </a:r>
          </a:p>
        </p:txBody>
      </p:sp>
    </p:spTree>
    <p:extLst>
      <p:ext uri="{BB962C8B-B14F-4D97-AF65-F5344CB8AC3E}">
        <p14:creationId xmlns:p14="http://schemas.microsoft.com/office/powerpoint/2010/main" val="101965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52D05-FDD4-4684-9BDF-FD05D8C2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573043"/>
          </a:xfrm>
        </p:spPr>
        <p:txBody>
          <a:bodyPr/>
          <a:lstStyle/>
          <a:p>
            <a:r>
              <a:rPr lang="en-US" dirty="0"/>
              <a:t>DHCPv4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BD20C1-E560-4223-A2A4-446C6B2B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7" y="1349768"/>
            <a:ext cx="8587325" cy="3463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E6EE95-5909-49BC-9D9E-826B6CD80511}"/>
              </a:ext>
            </a:extLst>
          </p:cNvPr>
          <p:cNvSpPr txBox="1"/>
          <p:nvPr/>
        </p:nvSpPr>
        <p:spPr>
          <a:xfrm>
            <a:off x="358775" y="1041991"/>
            <a:ext cx="2404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ru-RU" dirty="0"/>
              <a:t>Настройка </a:t>
            </a:r>
            <a:r>
              <a:rPr lang="en-US" dirty="0"/>
              <a:t>DHCP </a:t>
            </a:r>
            <a:r>
              <a:rPr lang="ru-RU" dirty="0"/>
              <a:t>сервера</a:t>
            </a:r>
          </a:p>
        </p:txBody>
      </p:sp>
    </p:spTree>
    <p:extLst>
      <p:ext uri="{BB962C8B-B14F-4D97-AF65-F5344CB8AC3E}">
        <p14:creationId xmlns:p14="http://schemas.microsoft.com/office/powerpoint/2010/main" val="304014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3C8DA-9E36-42A1-99AF-BE321809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79369"/>
          </a:xfrm>
        </p:spPr>
        <p:txBody>
          <a:bodyPr/>
          <a:lstStyle/>
          <a:p>
            <a:r>
              <a:rPr lang="en-US" dirty="0"/>
              <a:t>DHCPv4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6043E0-463E-4CA6-AC32-CE3CE416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1" y="1928111"/>
            <a:ext cx="2447619" cy="1161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25D79-416D-4FEF-9A9D-FEF2E616C113}"/>
              </a:ext>
            </a:extLst>
          </p:cNvPr>
          <p:cNvSpPr txBox="1"/>
          <p:nvPr/>
        </p:nvSpPr>
        <p:spPr>
          <a:xfrm>
            <a:off x="584791" y="1244009"/>
            <a:ext cx="8070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Настройка на стороне </a:t>
            </a:r>
            <a:r>
              <a:rPr lang="en-US" dirty="0"/>
              <a:t>L3</a:t>
            </a:r>
            <a:r>
              <a:rPr lang="ru-RU" dirty="0"/>
              <a:t> коммутаторов, чтобы устройства в каждом </a:t>
            </a:r>
            <a:r>
              <a:rPr lang="en-US" dirty="0"/>
              <a:t>VLAN</a:t>
            </a:r>
            <a:r>
              <a:rPr lang="ru-RU" dirty="0"/>
              <a:t> могли получить доступ к </a:t>
            </a:r>
            <a:r>
              <a:rPr lang="en-US" dirty="0"/>
              <a:t>DHCP </a:t>
            </a:r>
            <a:r>
              <a:rPr lang="ru-RU" dirty="0"/>
              <a:t>серверу</a:t>
            </a:r>
          </a:p>
        </p:txBody>
      </p:sp>
    </p:spTree>
    <p:extLst>
      <p:ext uri="{BB962C8B-B14F-4D97-AF65-F5344CB8AC3E}">
        <p14:creationId xmlns:p14="http://schemas.microsoft.com/office/powerpoint/2010/main" val="9169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F9318-2C64-4852-854A-33988F68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68736"/>
          </a:xfrm>
        </p:spPr>
        <p:txBody>
          <a:bodyPr/>
          <a:lstStyle/>
          <a:p>
            <a:r>
              <a:rPr lang="en-US" b="1" dirty="0"/>
              <a:t>SSH </a:t>
            </a:r>
            <a:r>
              <a:rPr lang="ru-RU" b="1" dirty="0"/>
              <a:t>доступ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B980B0-ADE0-4ED0-98AA-63220FEA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8" y="1562610"/>
            <a:ext cx="3980952" cy="284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EBB7C5-2171-4AC8-A360-031B6D39DC02}"/>
              </a:ext>
            </a:extLst>
          </p:cNvPr>
          <p:cNvSpPr txBox="1"/>
          <p:nvPr/>
        </p:nvSpPr>
        <p:spPr>
          <a:xfrm>
            <a:off x="591048" y="1127146"/>
            <a:ext cx="6418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все сетевые устройства настроен </a:t>
            </a:r>
            <a:r>
              <a:rPr lang="en-US" dirty="0"/>
              <a:t>SSH </a:t>
            </a:r>
            <a:r>
              <a:rPr lang="ru-RU" dirty="0"/>
              <a:t>доступ для пользователя </a:t>
            </a:r>
            <a:r>
              <a:rPr lang="en-US" dirty="0"/>
              <a:t>admin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982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ED5AA-464C-46DD-8B0B-336DBDDB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36839"/>
          </a:xfrm>
        </p:spPr>
        <p:txBody>
          <a:bodyPr/>
          <a:lstStyle/>
          <a:p>
            <a:r>
              <a:rPr lang="en-US" dirty="0"/>
              <a:t>ACL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05E535-65B9-486B-B0A5-2DC96103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1164548"/>
            <a:ext cx="3197310" cy="3634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515FD-FC7A-4B9C-81BE-8D32BC7C9FFA}"/>
              </a:ext>
            </a:extLst>
          </p:cNvPr>
          <p:cNvSpPr txBox="1"/>
          <p:nvPr/>
        </p:nvSpPr>
        <p:spPr>
          <a:xfrm>
            <a:off x="358775" y="856771"/>
            <a:ext cx="1822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 </a:t>
            </a:r>
            <a:r>
              <a:rPr lang="ru-RU" dirty="0"/>
              <a:t>для серверной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5A3CFD-A3BB-46C4-A5C0-26072710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167106"/>
            <a:ext cx="2952617" cy="23081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88E037-EB39-4C0D-A2C8-16D385E2E113}"/>
              </a:ext>
            </a:extLst>
          </p:cNvPr>
          <p:cNvSpPr txBox="1"/>
          <p:nvPr/>
        </p:nvSpPr>
        <p:spPr>
          <a:xfrm>
            <a:off x="4572000" y="856770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 </a:t>
            </a:r>
            <a:r>
              <a:rPr lang="ru-RU" dirty="0"/>
              <a:t>для </a:t>
            </a:r>
            <a:r>
              <a:rPr lang="en-US" dirty="0"/>
              <a:t>DMZ </a:t>
            </a:r>
            <a:r>
              <a:rPr lang="ru-RU" dirty="0"/>
              <a:t>зоны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81F6D9-C5CF-4BCA-A118-716A28361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778582"/>
            <a:ext cx="2502819" cy="10162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9D7708-D4B4-4C69-9786-B0545202F98A}"/>
              </a:ext>
            </a:extLst>
          </p:cNvPr>
          <p:cNvSpPr txBox="1"/>
          <p:nvPr/>
        </p:nvSpPr>
        <p:spPr>
          <a:xfrm>
            <a:off x="4572000" y="3475245"/>
            <a:ext cx="325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ACL </a:t>
            </a:r>
            <a:r>
              <a:rPr lang="ru-RU" dirty="0"/>
              <a:t>для запрета выхода в Интернет</a:t>
            </a:r>
          </a:p>
        </p:txBody>
      </p:sp>
    </p:spTree>
    <p:extLst>
      <p:ext uri="{BB962C8B-B14F-4D97-AF65-F5344CB8AC3E}">
        <p14:creationId xmlns:p14="http://schemas.microsoft.com/office/powerpoint/2010/main" val="3434246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838EC-5938-4E0C-A626-5B11772D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41341"/>
          </a:xfrm>
        </p:spPr>
        <p:txBody>
          <a:bodyPr/>
          <a:lstStyle/>
          <a:p>
            <a:r>
              <a:rPr lang="en-US" dirty="0"/>
              <a:t>NAT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2A2DA5-6A95-4CC1-B97F-EB0ADA402BFB}"/>
              </a:ext>
            </a:extLst>
          </p:cNvPr>
          <p:cNvSpPr txBox="1"/>
          <p:nvPr/>
        </p:nvSpPr>
        <p:spPr>
          <a:xfrm>
            <a:off x="500550" y="972065"/>
            <a:ext cx="369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 </a:t>
            </a:r>
            <a:r>
              <a:rPr lang="ru-RU" dirty="0"/>
              <a:t>реализован на 2х маршрутизаторах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DA1124-5B2B-4F0E-9A3A-E84766FDC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50" y="1300853"/>
            <a:ext cx="2979250" cy="7116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F1B121-8990-407E-ADC2-50428BA0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50" y="2426078"/>
            <a:ext cx="3795762" cy="25946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AB42A0-3294-44FF-B505-C835A3F0C077}"/>
              </a:ext>
            </a:extLst>
          </p:cNvPr>
          <p:cNvSpPr txBox="1"/>
          <p:nvPr/>
        </p:nvSpPr>
        <p:spPr>
          <a:xfrm>
            <a:off x="500550" y="2150357"/>
            <a:ext cx="176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Настройка </a:t>
            </a:r>
            <a:r>
              <a:rPr lang="en-US" dirty="0"/>
              <a:t>R1-NAT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090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FA14A-CE9F-4383-A5F5-B0BA8783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24865"/>
          </a:xfrm>
        </p:spPr>
        <p:txBody>
          <a:bodyPr/>
          <a:lstStyle/>
          <a:p>
            <a:r>
              <a:rPr lang="en-US" dirty="0"/>
              <a:t>DNAT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671EF-A6F8-4F26-86A9-ECFB59778EA3}"/>
              </a:ext>
            </a:extLst>
          </p:cNvPr>
          <p:cNvSpPr txBox="1"/>
          <p:nvPr/>
        </p:nvSpPr>
        <p:spPr>
          <a:xfrm>
            <a:off x="617838" y="1268627"/>
            <a:ext cx="840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доступа на сайт компании, который располагается в </a:t>
            </a:r>
            <a:r>
              <a:rPr lang="en-US" dirty="0"/>
              <a:t>DMZ </a:t>
            </a:r>
            <a:r>
              <a:rPr lang="ru-RU" dirty="0"/>
              <a:t>зоне, используется проброс портов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8A95FF-C18D-4660-89BD-A8BD9A5E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8" y="1705426"/>
            <a:ext cx="5019048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12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E4321-0817-4F8F-A27C-4545D560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600152"/>
          </a:xfrm>
        </p:spPr>
        <p:txBody>
          <a:bodyPr/>
          <a:lstStyle/>
          <a:p>
            <a:r>
              <a:rPr lang="ru-RU" dirty="0"/>
              <a:t>Настройка туннелей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FE54AB-90DA-4C91-9F20-CEF209B4F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67" y="1466272"/>
            <a:ext cx="3338282" cy="324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AE998-1ED6-40BB-A05F-1BC0CEDA99C2}"/>
              </a:ext>
            </a:extLst>
          </p:cNvPr>
          <p:cNvSpPr txBox="1"/>
          <p:nvPr/>
        </p:nvSpPr>
        <p:spPr>
          <a:xfrm>
            <a:off x="500550" y="1005016"/>
            <a:ext cx="4519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Удаленный доступ реализуется через </a:t>
            </a:r>
            <a:r>
              <a:rPr lang="en-US" dirty="0"/>
              <a:t>GRE </a:t>
            </a:r>
            <a:r>
              <a:rPr lang="ru-RU" dirty="0"/>
              <a:t>туннель</a:t>
            </a:r>
          </a:p>
        </p:txBody>
      </p:sp>
    </p:spTree>
    <p:extLst>
      <p:ext uri="{BB962C8B-B14F-4D97-AF65-F5344CB8AC3E}">
        <p14:creationId xmlns:p14="http://schemas.microsoft.com/office/powerpoint/2010/main" val="328685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не получилось сделать в </a:t>
            </a:r>
            <a:r>
              <a:rPr lang="en-US" sz="3000" dirty="0"/>
              <a:t>CPT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8090775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Дальнейшее улучшение сети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BC59AD-ABD8-4DA7-AD48-17693700753D}"/>
              </a:ext>
            </a:extLst>
          </p:cNvPr>
          <p:cNvSpPr txBox="1"/>
          <p:nvPr/>
        </p:nvSpPr>
        <p:spPr>
          <a:xfrm>
            <a:off x="626076" y="1408670"/>
            <a:ext cx="41088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Дальнейшее улучшение сети включает в себя:</a:t>
            </a:r>
          </a:p>
          <a:p>
            <a:pPr marL="342900" indent="-342900">
              <a:buAutoNum type="arabicPeriod"/>
            </a:pPr>
            <a:r>
              <a:rPr lang="ru-RU" dirty="0"/>
              <a:t>Настройка </a:t>
            </a:r>
            <a:r>
              <a:rPr lang="en-US" dirty="0"/>
              <a:t>IP </a:t>
            </a:r>
            <a:r>
              <a:rPr lang="ru-RU" dirty="0"/>
              <a:t>телефонии</a:t>
            </a:r>
          </a:p>
          <a:p>
            <a:pPr marL="342900" indent="-342900">
              <a:buAutoNum type="arabicPeriod"/>
            </a:pPr>
            <a:r>
              <a:rPr lang="ru-RU" dirty="0"/>
              <a:t>Настройка </a:t>
            </a:r>
            <a:r>
              <a:rPr lang="en-US" dirty="0" err="1"/>
              <a:t>WiFi</a:t>
            </a:r>
            <a:r>
              <a:rPr lang="ru-RU" dirty="0"/>
              <a:t> по </a:t>
            </a:r>
            <a:r>
              <a:rPr lang="en-US" dirty="0"/>
              <a:t>VLAN</a:t>
            </a:r>
          </a:p>
          <a:p>
            <a:pPr marL="342900" indent="-342900">
              <a:buAutoNum type="arabicPeriod"/>
            </a:pPr>
            <a:r>
              <a:rPr lang="ru-RU" dirty="0"/>
              <a:t>Авторизации в сети по </a:t>
            </a:r>
            <a:r>
              <a:rPr lang="en-US" dirty="0"/>
              <a:t>RADIUS</a:t>
            </a:r>
            <a:r>
              <a:rPr lang="ru-RU" dirty="0"/>
              <a:t> серверу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/>
              <a:t>Защита проекта</a:t>
            </a:r>
            <a:endParaRPr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/>
              <a:t>Тема: </a:t>
            </a:r>
            <a:r>
              <a:rPr lang="ru-RU" sz="2800" dirty="0"/>
              <a:t>Отказоустойчивая сеть компании с консервативным подходом к проектированию</a:t>
            </a:r>
            <a:endParaRPr sz="4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Соколов Андрей Алексеевич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sym typeface="Roboto"/>
              </a:rPr>
              <a:t>Должность: Сетевой инженер</a:t>
            </a:r>
            <a:endParaRPr dirty="0"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oboto"/>
                <a:ea typeface="Roboto"/>
                <a:sym typeface="Roboto"/>
              </a:rPr>
              <a:t>Компания: </a:t>
            </a:r>
            <a:r>
              <a:rPr lang="ru-RU" dirty="0">
                <a:latin typeface="Roboto"/>
                <a:ea typeface="Roboto"/>
              </a:rPr>
              <a:t>ООО «</a:t>
            </a:r>
            <a:r>
              <a:rPr lang="ru-RU" dirty="0" err="1">
                <a:latin typeface="Roboto"/>
                <a:ea typeface="Roboto"/>
              </a:rPr>
              <a:t>Скайстрим</a:t>
            </a:r>
            <a:r>
              <a:rPr lang="ru-RU" dirty="0">
                <a:latin typeface="Roboto"/>
                <a:ea typeface="Roboto"/>
              </a:rPr>
              <a:t>»</a:t>
            </a:r>
            <a:endParaRPr dirty="0">
              <a:latin typeface="Roboto"/>
              <a:ea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10261378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локальную сеть с резервированием на технологиях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L2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уровня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фильтрацию трафика с помощью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доступ из внешней сети на внутренние ресурсы компании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C1A8B00-2B5B-4FAB-85A1-FB704577F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42967"/>
              </p:ext>
            </p:extLst>
          </p:nvPr>
        </p:nvGraphicFramePr>
        <p:xfrm>
          <a:off x="952500" y="2581057"/>
          <a:ext cx="7239000" cy="349304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1021991574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61992625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Организовать удаленную работу с оборудованием локальной сети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1440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B91804-0010-4583-8F62-B83C84440F8D}"/>
              </a:ext>
            </a:extLst>
          </p:cNvPr>
          <p:cNvSpPr txBox="1"/>
          <p:nvPr/>
        </p:nvSpPr>
        <p:spPr>
          <a:xfrm>
            <a:off x="765544" y="4355511"/>
            <a:ext cx="76129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Ссылка на репозиторий</a:t>
            </a:r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2247300D-5D11-496C-A1B9-A041773CF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016389"/>
              </p:ext>
            </p:extLst>
          </p:nvPr>
        </p:nvGraphicFramePr>
        <p:xfrm>
          <a:off x="952500" y="2926678"/>
          <a:ext cx="7239000" cy="577142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1021991574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61992625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IP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адресации использовать подсеть 10.10.0.0/20 для офиса и 172.30.0.0/23 для туннелей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91440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dirty="0"/>
              <a:t>Список используемых технологий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1244994167"/>
              </p:ext>
            </p:extLst>
          </p:nvPr>
        </p:nvGraphicFramePr>
        <p:xfrm>
          <a:off x="952500" y="1041776"/>
          <a:ext cx="7239000" cy="1047912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PaGP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HSRP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Межвлановая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маршрутизация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28903CD-4489-49F1-B3FB-9AC6BE517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03018"/>
              </p:ext>
            </p:extLst>
          </p:nvPr>
        </p:nvGraphicFramePr>
        <p:xfrm>
          <a:off x="952500" y="2078639"/>
          <a:ext cx="7239000" cy="349304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9461495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902985567"/>
                    </a:ext>
                  </a:extLst>
                </a:gridCol>
              </a:tblGrid>
              <a:tr h="2642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367718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F0FFABD-3DFE-4B1D-AC28-A9F0ADEBC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64844"/>
              </p:ext>
            </p:extLst>
          </p:nvPr>
        </p:nvGraphicFramePr>
        <p:xfrm>
          <a:off x="952500" y="2386779"/>
          <a:ext cx="7239000" cy="1047912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518492021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1172373789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DHCPv4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63502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NAT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6901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100734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29FCAD6-068D-4200-B82D-544CD5D8E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63110"/>
              </p:ext>
            </p:extLst>
          </p:nvPr>
        </p:nvGraphicFramePr>
        <p:xfrm>
          <a:off x="952500" y="3423642"/>
          <a:ext cx="7239000" cy="698608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474366">
                  <a:extLst>
                    <a:ext uri="{9D8B030D-6E8A-4147-A177-3AD203B41FA5}">
                      <a16:colId xmlns:a16="http://schemas.microsoft.com/office/drawing/2014/main" val="2518492021"/>
                    </a:ext>
                  </a:extLst>
                </a:gridCol>
                <a:gridCol w="6764634">
                  <a:extLst>
                    <a:ext uri="{9D8B030D-6E8A-4147-A177-3AD203B41FA5}">
                      <a16:colId xmlns:a16="http://schemas.microsoft.com/office/drawing/2014/main" val="1172373789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DNAT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63502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HSRP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69019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DF432E0-F9A2-455A-BE89-E1B5ABDE7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212747"/>
              </p:ext>
            </p:extLst>
          </p:nvPr>
        </p:nvGraphicFramePr>
        <p:xfrm>
          <a:off x="952500" y="4114884"/>
          <a:ext cx="7239000" cy="349304"/>
        </p:xfrm>
        <a:graphic>
          <a:graphicData uri="http://schemas.openxmlformats.org/drawingml/2006/table">
            <a:tbl>
              <a:tblPr>
                <a:noFill/>
                <a:tableStyleId>{08A92B27-AF0B-4D0B-B640-3EECCD74B8FB}</a:tableStyleId>
              </a:tblPr>
              <a:tblGrid>
                <a:gridCol w="554753">
                  <a:extLst>
                    <a:ext uri="{9D8B030D-6E8A-4147-A177-3AD203B41FA5}">
                      <a16:colId xmlns:a16="http://schemas.microsoft.com/office/drawing/2014/main" val="3839584117"/>
                    </a:ext>
                  </a:extLst>
                </a:gridCol>
                <a:gridCol w="6684247">
                  <a:extLst>
                    <a:ext uri="{9D8B030D-6E8A-4147-A177-3AD203B41FA5}">
                      <a16:colId xmlns:a16="http://schemas.microsoft.com/office/drawing/2014/main" val="3049032327"/>
                    </a:ext>
                  </a:extLst>
                </a:gridCol>
              </a:tblGrid>
              <a:tr h="2642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GRE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туннель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908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C4228-94A0-48B7-BB14-00DCC617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1807535"/>
            <a:ext cx="8520600" cy="3232297"/>
          </a:xfrm>
        </p:spPr>
        <p:txBody>
          <a:bodyPr/>
          <a:lstStyle/>
          <a:p>
            <a:pPr algn="ctr"/>
            <a:r>
              <a:rPr lang="ru-RU" sz="4000" dirty="0"/>
              <a:t>Реализация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421539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EC100-84B7-4359-B01A-C345786D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549040"/>
          </a:xfrm>
        </p:spPr>
        <p:txBody>
          <a:bodyPr/>
          <a:lstStyle/>
          <a:p>
            <a:r>
              <a:rPr lang="ru-RU" dirty="0"/>
              <a:t>Схема сети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783A96-D9B0-48A6-B01A-8F18C996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85" y="1010736"/>
            <a:ext cx="6371429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6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B5A7D-3075-4B5E-BC46-2C0A2167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50" y="330724"/>
            <a:ext cx="8520600" cy="569821"/>
          </a:xfrm>
        </p:spPr>
        <p:txBody>
          <a:bodyPr/>
          <a:lstStyle/>
          <a:p>
            <a:r>
              <a:rPr lang="ru-RU" dirty="0"/>
              <a:t>Распределение </a:t>
            </a:r>
            <a:r>
              <a:rPr lang="en-US" dirty="0"/>
              <a:t>IP </a:t>
            </a:r>
            <a:r>
              <a:rPr lang="ru-RU" dirty="0"/>
              <a:t>адресов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26D2D6-B690-4852-9BFC-3FC88F61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1" y="924842"/>
            <a:ext cx="3839441" cy="383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9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1;p22">
            <a:extLst>
              <a:ext uri="{FF2B5EF4-FFF2-40B4-BE49-F238E27FC236}">
                <a16:creationId xmlns:a16="http://schemas.microsoft.com/office/drawing/2014/main" id="{2D45EDA8-4C22-4BA6-9DB6-3D328A87CB8B}"/>
              </a:ext>
            </a:extLst>
          </p:cNvPr>
          <p:cNvSpPr txBox="1">
            <a:spLocks/>
          </p:cNvSpPr>
          <p:nvPr/>
        </p:nvSpPr>
        <p:spPr>
          <a:xfrm>
            <a:off x="500550" y="393406"/>
            <a:ext cx="8520600" cy="46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2400" dirty="0" err="1"/>
              <a:t>PaGP</a:t>
            </a:r>
            <a:endParaRPr lang="ru-RU" sz="2400" dirty="0"/>
          </a:p>
          <a:p>
            <a:endParaRPr lang="ru-RU" sz="3000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022B99-561D-43C1-859B-C610D8EE1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23" y="962102"/>
            <a:ext cx="3055927" cy="78357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39C0AF-24B8-4FAD-98AC-03B290B11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23" y="2055768"/>
            <a:ext cx="5809524" cy="16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294</Words>
  <Application>Microsoft Office PowerPoint</Application>
  <PresentationFormat>Экран (16:9)</PresentationFormat>
  <Paragraphs>79</Paragraphs>
  <Slides>22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Roboto</vt:lpstr>
      <vt:lpstr>Arial</vt:lpstr>
      <vt:lpstr>Courier New</vt:lpstr>
      <vt:lpstr>Светлая тема</vt:lpstr>
      <vt:lpstr>Network Engineer. Basic </vt:lpstr>
      <vt:lpstr>Меня хорошо видно &amp; слышно?</vt:lpstr>
      <vt:lpstr>Защита проекта Тема: Отказоустойчивая сеть компании с консервативным подходом к проектированию  </vt:lpstr>
      <vt:lpstr>Цели проекта</vt:lpstr>
      <vt:lpstr>Список используемых технологий </vt:lpstr>
      <vt:lpstr>Реализация технологий</vt:lpstr>
      <vt:lpstr>Схема сети</vt:lpstr>
      <vt:lpstr>Распределение IP адресов</vt:lpstr>
      <vt:lpstr>Презентация PowerPoint</vt:lpstr>
      <vt:lpstr>Межвлановая маршрутизация</vt:lpstr>
      <vt:lpstr>HSRP</vt:lpstr>
      <vt:lpstr>STP</vt:lpstr>
      <vt:lpstr>DHCPv4</vt:lpstr>
      <vt:lpstr>DHCPv4</vt:lpstr>
      <vt:lpstr>SSH доступ</vt:lpstr>
      <vt:lpstr>ACL</vt:lpstr>
      <vt:lpstr>NAT</vt:lpstr>
      <vt:lpstr>DNAT</vt:lpstr>
      <vt:lpstr>Настройка туннелей</vt:lpstr>
      <vt:lpstr>Что не получилось сделать в CPT</vt:lpstr>
      <vt:lpstr>Дальнейшее улучшение сети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Engineer. Basic </dc:title>
  <cp:lastModifiedBy>andrey</cp:lastModifiedBy>
  <cp:revision>21</cp:revision>
  <dcterms:modified xsi:type="dcterms:W3CDTF">2024-08-16T08:27:12Z</dcterms:modified>
</cp:coreProperties>
</file>