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493" r:id="rId2"/>
    <p:sldId id="671" r:id="rId3"/>
    <p:sldId id="679" r:id="rId4"/>
    <p:sldId id="674" r:id="rId5"/>
    <p:sldId id="745" r:id="rId6"/>
    <p:sldId id="668" r:id="rId7"/>
    <p:sldId id="687" r:id="rId8"/>
    <p:sldId id="826" r:id="rId9"/>
    <p:sldId id="828" r:id="rId10"/>
    <p:sldId id="809" r:id="rId11"/>
    <p:sldId id="810" r:id="rId12"/>
    <p:sldId id="811" r:id="rId13"/>
    <p:sldId id="812" r:id="rId14"/>
    <p:sldId id="813" r:id="rId15"/>
    <p:sldId id="814" r:id="rId16"/>
    <p:sldId id="815" r:id="rId17"/>
    <p:sldId id="816" r:id="rId18"/>
    <p:sldId id="829" r:id="rId19"/>
    <p:sldId id="819" r:id="rId20"/>
    <p:sldId id="817" r:id="rId21"/>
    <p:sldId id="821" r:id="rId22"/>
    <p:sldId id="820" r:id="rId23"/>
    <p:sldId id="788" r:id="rId24"/>
    <p:sldId id="822" r:id="rId25"/>
    <p:sldId id="823" r:id="rId26"/>
    <p:sldId id="824" r:id="rId27"/>
    <p:sldId id="825" r:id="rId28"/>
    <p:sldId id="818" r:id="rId29"/>
    <p:sldId id="790" r:id="rId30"/>
    <p:sldId id="729" r:id="rId31"/>
    <p:sldId id="827" r:id="rId32"/>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674"/>
            <p14:sldId id="745"/>
            <p14:sldId id="668"/>
            <p14:sldId id="687"/>
            <p14:sldId id="826"/>
            <p14:sldId id="828"/>
          </p14:sldIdLst>
        </p14:section>
        <p14:section name="Cross-Site Request Forgery (XSRF/CSRF) " id="{87E274A0-8D79-4657-BF00-1D5BC1863E78}">
          <p14:sldIdLst>
            <p14:sldId id="809"/>
            <p14:sldId id="810"/>
            <p14:sldId id="811"/>
            <p14:sldId id="812"/>
            <p14:sldId id="813"/>
            <p14:sldId id="814"/>
            <p14:sldId id="815"/>
            <p14:sldId id="816"/>
            <p14:sldId id="829"/>
            <p14:sldId id="819"/>
            <p14:sldId id="817"/>
            <p14:sldId id="821"/>
            <p14:sldId id="820"/>
            <p14:sldId id="788"/>
          </p14:sldIdLst>
        </p14:section>
        <p14:section name="Cross-Origin Requests (CORS)" id="{4D65A88A-69BB-4B5D-9C60-D5BA753612E3}">
          <p14:sldIdLst>
            <p14:sldId id="822"/>
            <p14:sldId id="823"/>
          </p14:sldIdLst>
        </p14:section>
        <p14:section name="Cross-Site Scripting (XSS)" id="{C54E39C5-14F5-466C-BABB-4B49E3ED504E}">
          <p14:sldIdLst>
            <p14:sldId id="824"/>
            <p14:sldId id="825"/>
          </p14:sldIdLst>
        </p14:section>
        <p14:section name="Security – Other recommendations" id="{1AE92897-8E8C-4C87-AB55-D15B46B8C9BD}">
          <p14:sldIdLst>
            <p14:sldId id="818"/>
            <p14:sldId id="790"/>
            <p14:sldId id="729"/>
            <p14:sldId id="82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7" autoAdjust="0"/>
    <p:restoredTop sz="88809" autoAdjust="0"/>
  </p:normalViewPr>
  <p:slideViewPr>
    <p:cSldViewPr>
      <p:cViewPr varScale="1">
        <p:scale>
          <a:sx n="115" d="100"/>
          <a:sy n="115" d="100"/>
        </p:scale>
        <p:origin x="564"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5/23/2020</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23/05/2020</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10</a:t>
            </a:fld>
            <a:endParaRPr lang="en-GB"/>
          </a:p>
        </p:txBody>
      </p:sp>
    </p:spTree>
    <p:extLst>
      <p:ext uri="{BB962C8B-B14F-4D97-AF65-F5344CB8AC3E}">
        <p14:creationId xmlns:p14="http://schemas.microsoft.com/office/powerpoint/2010/main" val="2546531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19</a:t>
            </a:fld>
            <a:endParaRPr lang="en-GB"/>
          </a:p>
        </p:txBody>
      </p:sp>
    </p:spTree>
    <p:extLst>
      <p:ext uri="{BB962C8B-B14F-4D97-AF65-F5344CB8AC3E}">
        <p14:creationId xmlns:p14="http://schemas.microsoft.com/office/powerpoint/2010/main" val="1300193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23</a:t>
            </a:fld>
            <a:endParaRPr lang="en-GB"/>
          </a:p>
        </p:txBody>
      </p:sp>
    </p:spTree>
    <p:extLst>
      <p:ext uri="{BB962C8B-B14F-4D97-AF65-F5344CB8AC3E}">
        <p14:creationId xmlns:p14="http://schemas.microsoft.com/office/powerpoint/2010/main" val="555990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11</a:t>
            </a:fld>
            <a:endParaRPr lang="en-GB"/>
          </a:p>
        </p:txBody>
      </p:sp>
    </p:spTree>
    <p:extLst>
      <p:ext uri="{BB962C8B-B14F-4D97-AF65-F5344CB8AC3E}">
        <p14:creationId xmlns:p14="http://schemas.microsoft.com/office/powerpoint/2010/main" val="3143252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12</a:t>
            </a:fld>
            <a:endParaRPr lang="en-GB"/>
          </a:p>
        </p:txBody>
      </p:sp>
    </p:spTree>
    <p:extLst>
      <p:ext uri="{BB962C8B-B14F-4D97-AF65-F5344CB8AC3E}">
        <p14:creationId xmlns:p14="http://schemas.microsoft.com/office/powerpoint/2010/main" val="68131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13</a:t>
            </a:fld>
            <a:endParaRPr lang="en-GB"/>
          </a:p>
        </p:txBody>
      </p:sp>
    </p:spTree>
    <p:extLst>
      <p:ext uri="{BB962C8B-B14F-4D97-AF65-F5344CB8AC3E}">
        <p14:creationId xmlns:p14="http://schemas.microsoft.com/office/powerpoint/2010/main" val="2164337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14</a:t>
            </a:fld>
            <a:endParaRPr lang="en-GB"/>
          </a:p>
        </p:txBody>
      </p:sp>
    </p:spTree>
    <p:extLst>
      <p:ext uri="{BB962C8B-B14F-4D97-AF65-F5344CB8AC3E}">
        <p14:creationId xmlns:p14="http://schemas.microsoft.com/office/powerpoint/2010/main" val="408824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15</a:t>
            </a:fld>
            <a:endParaRPr lang="en-GB"/>
          </a:p>
        </p:txBody>
      </p:sp>
    </p:spTree>
    <p:extLst>
      <p:ext uri="{BB962C8B-B14F-4D97-AF65-F5344CB8AC3E}">
        <p14:creationId xmlns:p14="http://schemas.microsoft.com/office/powerpoint/2010/main" val="3613841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16</a:t>
            </a:fld>
            <a:endParaRPr lang="en-GB"/>
          </a:p>
        </p:txBody>
      </p:sp>
    </p:spTree>
    <p:extLst>
      <p:ext uri="{BB962C8B-B14F-4D97-AF65-F5344CB8AC3E}">
        <p14:creationId xmlns:p14="http://schemas.microsoft.com/office/powerpoint/2010/main" val="1145919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17</a:t>
            </a:fld>
            <a:endParaRPr lang="en-GB"/>
          </a:p>
        </p:txBody>
      </p:sp>
    </p:spTree>
    <p:extLst>
      <p:ext uri="{BB962C8B-B14F-4D97-AF65-F5344CB8AC3E}">
        <p14:creationId xmlns:p14="http://schemas.microsoft.com/office/powerpoint/2010/main" val="2152000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18</a:t>
            </a:fld>
            <a:endParaRPr lang="en-GB"/>
          </a:p>
        </p:txBody>
      </p:sp>
    </p:spTree>
    <p:extLst>
      <p:ext uri="{BB962C8B-B14F-4D97-AF65-F5344CB8AC3E}">
        <p14:creationId xmlns:p14="http://schemas.microsoft.com/office/powerpoint/2010/main" val="6308182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50" r:id="rId4"/>
    <p:sldLayoutId id="2147483668" r:id="rId5"/>
    <p:sldLayoutId id="2147483652" r:id="rId6"/>
    <p:sldLayoutId id="2147483660" r:id="rId7"/>
    <p:sldLayoutId id="2147483656" r:id="rId8"/>
    <p:sldLayoutId id="2147483666" r:id="rId9"/>
    <p:sldLayoutId id="2147483662" r:id="rId10"/>
    <p:sldLayoutId id="2147483659" r:id="rId11"/>
    <p:sldLayoutId id="2147483657" r:id="rId12"/>
    <p:sldLayoutId id="2147483667" r:id="rId13"/>
    <p:sldLayoutId id="2147483663" r:id="rId14"/>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spnet/" TargetMode="Externa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spnet/core/security/anti-request-forgery"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docs.microsoft.com/en-us/aspnet/core/security/cors?view=aspnetcore-2.1"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hyperlink" Target="https://docs.microsoft.com/en-us/aspnet/core/security/cross-site-scripting?view=aspnetcore-2.1" TargetMode="Externa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press/pro-asp.net-core-mvc-2" TargetMode="External"/><Relationship Id="rId2" Type="http://schemas.openxmlformats.org/officeDocument/2006/relationships/hyperlink" Target="https://www.apress.com/gp/book/9781484231494" TargetMode="External"/><Relationship Id="rId1" Type="http://schemas.openxmlformats.org/officeDocument/2006/relationships/slideLayout" Target="../slideLayouts/slideLayout9.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docs.microsoft.com/en-us/learn/" TargetMode="External"/><Relationship Id="rId1" Type="http://schemas.openxmlformats.org/officeDocument/2006/relationships/slideLayout" Target="../slideLayouts/slideLayout9.xml"/><Relationship Id="rId4" Type="http://schemas.openxmlformats.org/officeDocument/2006/relationships/hyperlink" Target="https://azure.microsoft.com/en-us/free/student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api/?view=aspnetcore-2.2" TargetMode="External"/><Relationship Id="rId2" Type="http://schemas.openxmlformats.org/officeDocument/2006/relationships/hyperlink" Target="https://docs.microsoft.com/en-us/aspnet/"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image" Target="../media/image10.png"/><Relationship Id="rId7" Type="http://schemas.openxmlformats.org/officeDocument/2006/relationships/slide" Target="slide24.xm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slide" Target="slide10.xml"/><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slide" Target="slide28.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aspnet/core/security"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a:t>
            </a:r>
            <a:r>
              <a:rPr lang="en-US" b="1"/>
              <a:t>MVC Core 2 </a:t>
            </a:r>
            <a:r>
              <a:rPr lang="en-US" b="1" dirty="0"/>
              <a:t>– Part II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AEA1C6-8816-4F29-9263-FF192F8D6ADF}"/>
              </a:ext>
            </a:extLst>
          </p:cNvPr>
          <p:cNvSpPr>
            <a:spLocks noGrp="1"/>
          </p:cNvSpPr>
          <p:nvPr>
            <p:ph type="title"/>
          </p:nvPr>
        </p:nvSpPr>
        <p:spPr/>
        <p:txBody>
          <a:bodyPr/>
          <a:lstStyle/>
          <a:p>
            <a:r>
              <a:rPr lang="en-US" dirty="0"/>
              <a:t>Cross-Site Request Forgery (XSRF/CSRF) </a:t>
            </a:r>
          </a:p>
        </p:txBody>
      </p:sp>
    </p:spTree>
    <p:extLst>
      <p:ext uri="{BB962C8B-B14F-4D97-AF65-F5344CB8AC3E}">
        <p14:creationId xmlns:p14="http://schemas.microsoft.com/office/powerpoint/2010/main" val="313358771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342900" indent="-342900" algn="just">
              <a:buFont typeface="Wingdings" panose="05000000000000000000" pitchFamily="2" charset="2"/>
              <a:buChar char="§"/>
            </a:pPr>
            <a:r>
              <a:rPr lang="en-US" dirty="0"/>
              <a:t>Cross-site request forgery (also known as XSRF or CSRF, pronounced see-surf) is an attack against web-hosted applications whereby a malicious web site can influence the interaction between a client browser and a web site that trusts that browser.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These attacks are made possible because web browsers send some types of authentication tokens automatically with every request to a web site. This form of exploit is also known as a one-click attack or as session riding, because the attack takes advantage of the user's previously authenticated session.</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 malicious site sends POST/GET requests to the attacked site (in which the user is authenticated).</a:t>
            </a:r>
          </a:p>
        </p:txBody>
      </p:sp>
    </p:spTree>
    <p:extLst>
      <p:ext uri="{BB962C8B-B14F-4D97-AF65-F5344CB8AC3E}">
        <p14:creationId xmlns:p14="http://schemas.microsoft.com/office/powerpoint/2010/main" val="174414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457200" indent="-457200" algn="just">
              <a:buFont typeface="+mj-lt"/>
              <a:buAutoNum type="arabicPeriod"/>
            </a:pPr>
            <a:r>
              <a:rPr lang="en-US" dirty="0"/>
              <a:t>A user logs into www.example.com, using forms authentication.</a:t>
            </a:r>
          </a:p>
          <a:p>
            <a:pPr marL="457200" indent="-457200" algn="just">
              <a:buFont typeface="+mj-lt"/>
              <a:buAutoNum type="arabicPeriod"/>
            </a:pPr>
            <a:r>
              <a:rPr lang="en-US" dirty="0"/>
              <a:t>The server authenticates the user and issues a response that includes an authentication cookie.</a:t>
            </a:r>
          </a:p>
          <a:p>
            <a:pPr marL="457200" indent="-457200" algn="just">
              <a:buFont typeface="+mj-lt"/>
              <a:buAutoNum type="arabicPeriod"/>
            </a:pPr>
            <a:r>
              <a:rPr lang="en-US" dirty="0"/>
              <a:t>The user visits a malicious site.</a:t>
            </a:r>
          </a:p>
          <a:p>
            <a:pPr marL="457200" indent="-457200" algn="just">
              <a:buFont typeface="+mj-lt"/>
              <a:buAutoNum type="arabicPeriod"/>
            </a:pPr>
            <a:r>
              <a:rPr lang="en-US" dirty="0"/>
              <a:t>This malicious site contains the following HTML form:</a:t>
            </a:r>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algn="just"/>
            <a:r>
              <a:rPr lang="en-US" b="1" dirty="0"/>
              <a:t>Note: </a:t>
            </a:r>
            <a:r>
              <a:rPr lang="en-US" dirty="0"/>
              <a:t>the form action posts to the vulnerable site, not to the malicious site. This is the “cross-site” part of CSRF.</a:t>
            </a:r>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
        <p:nvSpPr>
          <p:cNvPr id="7" name="Rectangle 6">
            <a:extLst>
              <a:ext uri="{FF2B5EF4-FFF2-40B4-BE49-F238E27FC236}">
                <a16:creationId xmlns:a16="http://schemas.microsoft.com/office/drawing/2014/main" id="{FF82D8E9-658E-4444-95AD-B739E381D821}"/>
              </a:ext>
            </a:extLst>
          </p:cNvPr>
          <p:cNvSpPr/>
          <p:nvPr/>
        </p:nvSpPr>
        <p:spPr>
          <a:xfrm>
            <a:off x="2228256" y="3717032"/>
            <a:ext cx="7907088" cy="1754326"/>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&lt;h1&gt;</a:t>
            </a:r>
            <a:r>
              <a:rPr lang="en-US" dirty="0">
                <a:solidFill>
                  <a:srgbClr val="000000"/>
                </a:solidFill>
                <a:latin typeface="Consolas" panose="020B0609020204030204" pitchFamily="49" charset="0"/>
              </a:rPr>
              <a:t>You Are a Winner!</a:t>
            </a:r>
            <a:r>
              <a:rPr lang="en-US" dirty="0">
                <a:solidFill>
                  <a:srgbClr val="800000"/>
                </a:solidFill>
                <a:latin typeface="Consolas" panose="020B0609020204030204" pitchFamily="49" charset="0"/>
              </a:rPr>
              <a:t>&lt;/h1&gt;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action</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"http://example.com/</a:t>
            </a:r>
            <a:r>
              <a:rPr lang="en-US" dirty="0" err="1">
                <a:solidFill>
                  <a:srgbClr val="0000FF"/>
                </a:solidFill>
                <a:latin typeface="Consolas" panose="020B0609020204030204" pitchFamily="49" charset="0"/>
              </a:rPr>
              <a:t>api</a:t>
            </a:r>
            <a:r>
              <a:rPr lang="en-US" dirty="0">
                <a:solidFill>
                  <a:srgbClr val="0000FF"/>
                </a:solidFill>
                <a:latin typeface="Consolas" panose="020B0609020204030204" pitchFamily="49" charset="0"/>
              </a:rPr>
              <a:t>/account"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“Account"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“RO85INGXXXX"</a:t>
            </a:r>
            <a:r>
              <a:rPr lang="en-US" dirty="0">
                <a:solidFill>
                  <a:srgbClr val="800000"/>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"Amount"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"1000000"</a:t>
            </a:r>
            <a:r>
              <a:rPr lang="en-US" dirty="0">
                <a:solidFill>
                  <a:srgbClr val="800000"/>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"submit"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"Click Me"</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&lt;/form&gt;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3488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457200" indent="-457200" algn="just">
              <a:buFont typeface="+mj-lt"/>
              <a:buAutoNum type="arabicPeriod"/>
            </a:pPr>
            <a:r>
              <a:rPr lang="en-US" dirty="0"/>
              <a:t>The user clicks the submit button. The browser automatically includes the authentication cookie for the requested domain (the vulnerable site in this case) with the request.</a:t>
            </a:r>
          </a:p>
          <a:p>
            <a:pPr marL="457200" indent="-457200" algn="just">
              <a:buFont typeface="+mj-lt"/>
              <a:buAutoNum type="arabicPeriod"/>
            </a:pPr>
            <a:r>
              <a:rPr lang="en-US" dirty="0"/>
              <a:t>The request runs on the server with the user’s authentication context, and can do anything that an authenticated user is allowed to do.</a:t>
            </a:r>
          </a:p>
          <a:p>
            <a:pPr marL="457200" indent="-457200" algn="just">
              <a:buFont typeface="+mj-lt"/>
              <a:buAutoNum type="arabicPeriod"/>
            </a:pPr>
            <a:endParaRPr lang="en-US" dirty="0"/>
          </a:p>
          <a:p>
            <a:pPr algn="just"/>
            <a:r>
              <a:rPr lang="en-US" dirty="0"/>
              <a:t>Although this example requires the user to click the form button, the malicious page could just as easily run a script that automatically submits the form or sends a form submission as an AJAX request. The form could also be hidden using CSS so the user never realizes it's present. Moreover, using SSL does not prevent a CSRF attack, because the malicious site can send an https:// request. Some attacks can target site endpoints that respond to GET requests, in which case even an image tag can be used to perform the action.</a:t>
            </a:r>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Tree>
    <p:extLst>
      <p:ext uri="{BB962C8B-B14F-4D97-AF65-F5344CB8AC3E}">
        <p14:creationId xmlns:p14="http://schemas.microsoft.com/office/powerpoint/2010/main" val="373262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342900" indent="-342900" algn="just">
              <a:buFont typeface="Wingdings" panose="05000000000000000000" pitchFamily="2" charset="2"/>
              <a:buChar char="§"/>
            </a:pPr>
            <a:r>
              <a:rPr lang="en-US" dirty="0"/>
              <a:t>Typically, CSRF attacks are possible against web sites that use cookies for authentication, because browsers send all relevant cookies to the destination web site.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However, CSRF attacks are not limited to exploiting cookies. For example, Basic and Digest authentication are also vulnerable. After a user logs in with Basic or Digest authentication, the browser automatically sends the credentials until the session ends.</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Users can guard against CSRF vulnerabilities by: </a:t>
            </a:r>
          </a:p>
          <a:p>
            <a:pPr marL="597150" lvl="1" indent="-342900">
              <a:buFont typeface="Wingdings" panose="05000000000000000000" pitchFamily="2" charset="2"/>
              <a:buChar char="§"/>
            </a:pPr>
            <a:r>
              <a:rPr lang="en-US" dirty="0"/>
              <a:t>Logging off of web sites when they have finished using them</a:t>
            </a:r>
          </a:p>
          <a:p>
            <a:pPr marL="597150" lvl="1" indent="-342900">
              <a:buFont typeface="Wingdings" panose="05000000000000000000" pitchFamily="2" charset="2"/>
              <a:buChar char="§"/>
            </a:pPr>
            <a:r>
              <a:rPr lang="en-US" dirty="0"/>
              <a:t>Clearing their browser's cookies periodically</a:t>
            </a:r>
          </a:p>
          <a:p>
            <a:pPr marL="342900" indent="-342900" algn="just">
              <a:buFont typeface="Wingdings" panose="05000000000000000000" pitchFamily="2" charset="2"/>
              <a:buChar char="§"/>
            </a:pPr>
            <a:endParaRPr lang="en-US" dirty="0"/>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Tree>
    <p:extLst>
      <p:ext uri="{BB962C8B-B14F-4D97-AF65-F5344CB8AC3E}">
        <p14:creationId xmlns:p14="http://schemas.microsoft.com/office/powerpoint/2010/main" val="60500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The most common approach to defending against CSRF attacks is the synchronizer token pattern (STP).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STP is a technique used when the user requests a page with form data. The server sends a token associated with the current user's identity to the client.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client must send back the token to the server for verification. If the server receives a token that doesn't match the authenticated user's identity, the request should be rejected.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token is unique and unpredictable. The token can also be used to ensure proper sequencing of a series of requests (ensuring page 1 precedes page 2 which precedes page 3). </a:t>
            </a:r>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266882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b="1" dirty="0"/>
              <a:t>ASP.NET Core MVC will generate </a:t>
            </a:r>
            <a:r>
              <a:rPr lang="en-US" b="1" dirty="0" err="1"/>
              <a:t>Antiforgery</a:t>
            </a:r>
            <a:r>
              <a:rPr lang="en-US" b="1" dirty="0"/>
              <a:t> Tokens by default in all the forms: </a:t>
            </a:r>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algn="just"/>
            <a:endParaRPr lang="en-US" b="1"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4" name="Rectangle 3">
            <a:extLst>
              <a:ext uri="{FF2B5EF4-FFF2-40B4-BE49-F238E27FC236}">
                <a16:creationId xmlns:a16="http://schemas.microsoft.com/office/drawing/2014/main" id="{58F06749-D66E-4E20-A24A-8AF1A2B46634}"/>
              </a:ext>
            </a:extLst>
          </p:cNvPr>
          <p:cNvSpPr/>
          <p:nvPr/>
        </p:nvSpPr>
        <p:spPr>
          <a:xfrm>
            <a:off x="1465276" y="2420888"/>
            <a:ext cx="9433048" cy="2308324"/>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800000"/>
                </a:solidFill>
                <a:latin typeface="Consolas" panose="020B0609020204030204" pitchFamily="49" charset="0"/>
              </a:rPr>
              <a:t>&lt;/form&gt;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000000"/>
                </a:solidFill>
                <a:highlight>
                  <a:srgbClr val="FFFF00"/>
                </a:highlight>
                <a:latin typeface="Consolas" panose="020B0609020204030204" pitchFamily="49" charset="0"/>
              </a:rPr>
              <a:t>@using (</a:t>
            </a:r>
            <a:r>
              <a:rPr lang="en-US" dirty="0" err="1">
                <a:solidFill>
                  <a:srgbClr val="000000"/>
                </a:solidFill>
                <a:highlight>
                  <a:srgbClr val="FFFF00"/>
                </a:highlight>
                <a:latin typeface="Consolas" panose="020B0609020204030204" pitchFamily="49" charset="0"/>
              </a:rPr>
              <a:t>Html.BeginForm</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00"/>
                </a:highlight>
                <a:latin typeface="Consolas" panose="020B0609020204030204" pitchFamily="49" charset="0"/>
              </a:rPr>
              <a:t>ChangePassword</a:t>
            </a:r>
            <a:r>
              <a:rPr lang="en-US" dirty="0">
                <a:solidFill>
                  <a:srgbClr val="000000"/>
                </a:solidFill>
                <a:highlight>
                  <a:srgbClr val="FFFF00"/>
                </a:highlight>
                <a:latin typeface="Consolas" panose="020B0609020204030204" pitchFamily="49" charset="0"/>
              </a:rPr>
              <a:t>", "Manage"))</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977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In each of the above cases, ASP.NET Core will add a hidden form field like the following:</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6" name="Rectangle 5">
            <a:extLst>
              <a:ext uri="{FF2B5EF4-FFF2-40B4-BE49-F238E27FC236}">
                <a16:creationId xmlns:a16="http://schemas.microsoft.com/office/drawing/2014/main" id="{B4B9D281-3FD7-455D-B986-DB6FF3BDEAF9}"/>
              </a:ext>
            </a:extLst>
          </p:cNvPr>
          <p:cNvSpPr/>
          <p:nvPr/>
        </p:nvSpPr>
        <p:spPr>
          <a:xfrm>
            <a:off x="1354578" y="2690336"/>
            <a:ext cx="9482844" cy="1477328"/>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"__</a:t>
            </a:r>
            <a:r>
              <a:rPr lang="en-US" dirty="0" err="1">
                <a:solidFill>
                  <a:srgbClr val="0000FF"/>
                </a:solidFill>
                <a:latin typeface="Consolas" panose="020B0609020204030204" pitchFamily="49" charset="0"/>
              </a:rPr>
              <a:t>RequestVerificationToken</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"CfDJ8NrAkSldwD9CpLRyOtm6FiJB1Jr_F3FQJQDvhlHoLNJJrLA6zaMUmhjMsisu2D2tFkAiYgyWQawJk9vNm36sYP1esHOtamBEPvSk1_x--Sg8Ey2a-d9CV2zHVWIN9MVhvKHOSyKqdZFlYDVd69XYx-rOWPw3ilHGLN6K0Km-1p83jZzF0E4WU5OGg5ns2-m9Yw"</a:t>
            </a:r>
            <a:r>
              <a:rPr lang="en-US" dirty="0">
                <a:solidFill>
                  <a:srgbClr val="800000"/>
                </a:solidFill>
                <a:latin typeface="Consolas" panose="020B0609020204030204" pitchFamily="49" charset="0"/>
              </a:rPr>
              <a:t> /&gt;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3160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Automatic generation of </a:t>
            </a:r>
            <a:r>
              <a:rPr lang="en-US" dirty="0" err="1"/>
              <a:t>antiforgery</a:t>
            </a:r>
            <a:r>
              <a:rPr lang="en-US" dirty="0"/>
              <a:t> tokens for HTML form elements can be disabled:</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7" name="Rectangle 6">
            <a:extLst>
              <a:ext uri="{FF2B5EF4-FFF2-40B4-BE49-F238E27FC236}">
                <a16:creationId xmlns:a16="http://schemas.microsoft.com/office/drawing/2014/main" id="{7DF8455D-C452-47FE-9107-3491EA8CD188}"/>
              </a:ext>
            </a:extLst>
          </p:cNvPr>
          <p:cNvSpPr/>
          <p:nvPr/>
        </p:nvSpPr>
        <p:spPr>
          <a:xfrm>
            <a:off x="2353544" y="2348880"/>
            <a:ext cx="7656512" cy="923330"/>
          </a:xfrm>
          <a:prstGeom prst="rect">
            <a:avLst/>
          </a:prstGeom>
          <a:solidFill>
            <a:schemeClr val="bg1"/>
          </a:solidFill>
        </p:spPr>
        <p:txBody>
          <a:bodyPr wrap="square">
            <a:spAutoFit/>
          </a:bodyPr>
          <a:lstStyle/>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 method</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"post"</a:t>
            </a:r>
            <a:r>
              <a:rPr lang="en-US" dirty="0">
                <a:solidFill>
                  <a:srgbClr val="000000"/>
                </a:solidFill>
                <a:highlight>
                  <a:srgbClr val="FFFFFF"/>
                </a:highlight>
                <a:latin typeface="Courier New" panose="02070309020205020404" pitchFamily="49" charset="0"/>
              </a:rPr>
              <a:t> asp</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antiforgery</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"false"</a:t>
            </a:r>
            <a:r>
              <a:rPr lang="en-US" b="1" dirty="0">
                <a:solidFill>
                  <a:srgbClr val="000080"/>
                </a:solidFill>
                <a:highlight>
                  <a:srgbClr val="FFFFFF"/>
                </a:highlight>
                <a:latin typeface="Courier New" panose="02070309020205020404" pitchFamily="49" charset="0"/>
              </a:rPr>
              <a:t>&gt;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a:t>
            </a:r>
            <a:r>
              <a:rPr lang="en-US" b="1" dirty="0">
                <a:solidFill>
                  <a:srgbClr val="000080"/>
                </a:solidFill>
                <a:highlight>
                  <a:srgbClr val="FFFFFF"/>
                </a:highlight>
                <a:latin typeface="Courier New" panose="02070309020205020404" pitchFamily="49" charset="0"/>
              </a:rPr>
              <a:t>&gt;</a:t>
            </a:r>
            <a:endParaRPr lang="en-US" dirty="0"/>
          </a:p>
        </p:txBody>
      </p:sp>
      <p:sp>
        <p:nvSpPr>
          <p:cNvPr id="8" name="Rectangle 7">
            <a:extLst>
              <a:ext uri="{FF2B5EF4-FFF2-40B4-BE49-F238E27FC236}">
                <a16:creationId xmlns:a16="http://schemas.microsoft.com/office/drawing/2014/main" id="{E8FCA60B-C639-4507-AFD5-6399F97D6F9C}"/>
              </a:ext>
            </a:extLst>
          </p:cNvPr>
          <p:cNvSpPr/>
          <p:nvPr/>
        </p:nvSpPr>
        <p:spPr>
          <a:xfrm>
            <a:off x="2353544" y="3933056"/>
            <a:ext cx="6096000" cy="923330"/>
          </a:xfrm>
          <a:prstGeom prst="rect">
            <a:avLst/>
          </a:prstGeom>
          <a:solidFill>
            <a:schemeClr val="bg1"/>
          </a:solidFill>
        </p:spPr>
        <p:txBody>
          <a:bodyPr>
            <a:spAutoFit/>
          </a:bodyPr>
          <a:lstStyle/>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 method</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"post"</a:t>
            </a:r>
            <a:r>
              <a:rPr lang="en-US" b="1" dirty="0">
                <a:solidFill>
                  <a:srgbClr val="000080"/>
                </a:solidFill>
                <a:highlight>
                  <a:srgbClr val="FFFFFF"/>
                </a:highlight>
                <a:latin typeface="Courier New" panose="02070309020205020404" pitchFamily="49" charset="0"/>
              </a:rPr>
              <a:t>&gt;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a:t>
            </a:r>
            <a:r>
              <a:rPr lang="en-US" b="1" dirty="0">
                <a:solidFill>
                  <a:srgbClr val="000080"/>
                </a:solidFill>
                <a:highlight>
                  <a:srgbClr val="FFFFFF"/>
                </a:highlight>
                <a:latin typeface="Courier New" panose="02070309020205020404" pitchFamily="49" charset="0"/>
              </a:rPr>
              <a:t>&gt;</a:t>
            </a:r>
            <a:endParaRPr lang="en-US" dirty="0"/>
          </a:p>
        </p:txBody>
      </p:sp>
    </p:spTree>
    <p:extLst>
      <p:ext uri="{BB962C8B-B14F-4D97-AF65-F5344CB8AC3E}">
        <p14:creationId xmlns:p14="http://schemas.microsoft.com/office/powerpoint/2010/main" val="398289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b="1" dirty="0"/>
              <a:t>[</a:t>
            </a:r>
            <a:r>
              <a:rPr lang="ro-RO" b="1" dirty="0" err="1"/>
              <a:t>ValidateAntiForgeryToken</a:t>
            </a:r>
            <a:r>
              <a:rPr lang="en-US" b="1" dirty="0"/>
              <a:t>]</a:t>
            </a:r>
          </a:p>
          <a:p>
            <a:pPr marL="597150" lvl="1" indent="-342900" algn="just">
              <a:buFont typeface="Wingdings" panose="05000000000000000000" pitchFamily="2" charset="2"/>
              <a:buChar char="§"/>
            </a:pPr>
            <a:r>
              <a:rPr lang="en-US" dirty="0"/>
              <a:t>action filter that can be applied to an individual action, a controller, or globally for the app. Requests made to actions that have this filter applied will be blocked unless the request includes a valid </a:t>
            </a:r>
            <a:r>
              <a:rPr lang="en-US" dirty="0" err="1"/>
              <a:t>antiforgery</a:t>
            </a:r>
            <a:r>
              <a:rPr lang="en-US" dirty="0"/>
              <a:t> token.</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7" name="Rectangle 6">
            <a:extLst>
              <a:ext uri="{FF2B5EF4-FFF2-40B4-BE49-F238E27FC236}">
                <a16:creationId xmlns:a16="http://schemas.microsoft.com/office/drawing/2014/main" id="{8CBD59D1-7D33-4DD5-9E3D-761B09765068}"/>
              </a:ext>
            </a:extLst>
          </p:cNvPr>
          <p:cNvSpPr/>
          <p:nvPr/>
        </p:nvSpPr>
        <p:spPr>
          <a:xfrm>
            <a:off x="1775520" y="3424932"/>
            <a:ext cx="9289032" cy="2308324"/>
          </a:xfrm>
          <a:prstGeom prst="rect">
            <a:avLst/>
          </a:prstGeom>
          <a:solidFill>
            <a:schemeClr val="bg1"/>
          </a:solidFill>
        </p:spPr>
        <p:txBody>
          <a:bodyPr wrap="square">
            <a:spAutoFit/>
          </a:bodyPr>
          <a:lstStyle/>
          <a:p>
            <a:r>
              <a:rPr lang="en-US" sz="1600" dirty="0">
                <a:solidFill>
                  <a:srgbClr val="000000"/>
                </a:solidFill>
                <a:latin typeface="Consolas" panose="020B0609020204030204" pitchFamily="49" charset="0"/>
              </a:rPr>
              <a:t>[</a:t>
            </a:r>
            <a:r>
              <a:rPr lang="en-US" sz="1600" dirty="0">
                <a:solidFill>
                  <a:srgbClr val="267F99"/>
                </a:solidFill>
                <a:latin typeface="Consolas" panose="020B0609020204030204" pitchFamily="49" charset="0"/>
              </a:rPr>
              <a:t>Authorize</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AccountController</a:t>
            </a:r>
            <a:r>
              <a:rPr lang="en-US" sz="1600" dirty="0">
                <a:solidFill>
                  <a:srgbClr val="000000"/>
                </a:solidFill>
                <a:latin typeface="Consolas" panose="020B0609020204030204" pitchFamily="49" charset="0"/>
              </a:rPr>
              <a:t> : </a:t>
            </a:r>
            <a:r>
              <a:rPr lang="en-US" sz="1600" dirty="0">
                <a:solidFill>
                  <a:srgbClr val="267F99"/>
                </a:solidFill>
                <a:latin typeface="Consolas" panose="020B0609020204030204" pitchFamily="49" charset="0"/>
              </a:rPr>
              <a:t>Controller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HttpPost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AllowAnonymous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 [</a:t>
            </a:r>
            <a:r>
              <a:rPr lang="en-US" sz="1600" dirty="0" err="1">
                <a:solidFill>
                  <a:srgbClr val="267F99"/>
                </a:solidFill>
                <a:highlight>
                  <a:srgbClr val="FFFF00"/>
                </a:highlight>
                <a:latin typeface="Consolas" panose="020B0609020204030204" pitchFamily="49" charset="0"/>
              </a:rPr>
              <a:t>ValidateAntiForgeryToken</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Task</a:t>
            </a:r>
            <a:r>
              <a:rPr lang="en-US" sz="1600" dirty="0">
                <a:solidFill>
                  <a:srgbClr val="000000"/>
                </a:solidFill>
                <a:latin typeface="Consolas" panose="020B0609020204030204" pitchFamily="49" charset="0"/>
              </a:rPr>
              <a:t>&lt;</a:t>
            </a:r>
            <a:r>
              <a:rPr lang="en-US" sz="1600" dirty="0" err="1">
                <a:solidFill>
                  <a:srgbClr val="267F99"/>
                </a:solidFill>
                <a:latin typeface="Consolas" panose="020B0609020204030204" pitchFamily="49" charset="0"/>
              </a:rPr>
              <a:t>IActionResult</a:t>
            </a:r>
            <a:r>
              <a:rPr lang="en-US" sz="1600" dirty="0">
                <a:solidFill>
                  <a:srgbClr val="000000"/>
                </a:solidFill>
                <a:latin typeface="Consolas" panose="020B0609020204030204" pitchFamily="49" charset="0"/>
              </a:rPr>
              <a:t>&gt; </a:t>
            </a:r>
            <a:r>
              <a:rPr lang="en-US" sz="1600" dirty="0">
                <a:solidFill>
                  <a:srgbClr val="795E26"/>
                </a:solidFill>
                <a:latin typeface="Consolas" panose="020B0609020204030204" pitchFamily="49" charset="0"/>
              </a:rPr>
              <a:t>Login</a:t>
            </a:r>
            <a:r>
              <a:rPr lang="en-US" sz="1600" dirty="0">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LoginModel</a:t>
            </a:r>
            <a:r>
              <a:rPr lang="en-US" sz="1600" dirty="0">
                <a:solidFill>
                  <a:srgbClr val="000000"/>
                </a:solidFill>
                <a:latin typeface="Consolas" panose="020B0609020204030204" pitchFamily="49" charset="0"/>
              </a:rPr>
              <a:t> details)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View</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details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3929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a:t>
            </a:r>
            <a:r>
              <a:rPr lang="en-US" dirty="0"/>
              <a:t> </a:t>
            </a:r>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Cross-Site Request forgery</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55840" y="2420888"/>
            <a:ext cx="3177851" cy="3177851"/>
          </a:xfrm>
          <a:prstGeom prst="rect">
            <a:avLst/>
          </a:prstGeom>
        </p:spPr>
      </p:pic>
      <p:sp>
        <p:nvSpPr>
          <p:cNvPr id="6" name="Text Placeholder 5"/>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277519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0258-F757-45B6-9771-DCF3BF8AC760}"/>
              </a:ext>
            </a:extLst>
          </p:cNvPr>
          <p:cNvSpPr>
            <a:spLocks noGrp="1"/>
          </p:cNvSpPr>
          <p:nvPr>
            <p:ph type="title"/>
          </p:nvPr>
        </p:nvSpPr>
        <p:spPr/>
        <p:txBody>
          <a:bodyPr/>
          <a:lstStyle/>
          <a:p>
            <a:r>
              <a:rPr lang="en-US" dirty="0"/>
              <a:t>Cross-Site Request forgery</a:t>
            </a:r>
          </a:p>
        </p:txBody>
      </p:sp>
      <p:sp>
        <p:nvSpPr>
          <p:cNvPr id="3" name="Content Placeholder 2">
            <a:extLst>
              <a:ext uri="{FF2B5EF4-FFF2-40B4-BE49-F238E27FC236}">
                <a16:creationId xmlns:a16="http://schemas.microsoft.com/office/drawing/2014/main" id="{411B2AAD-4C05-4AC9-B9B9-5466DE933F01}"/>
              </a:ext>
            </a:extLst>
          </p:cNvPr>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AutoValidateAntiforgeryToken</a:t>
            </a:r>
            <a:r>
              <a:rPr lang="en-US" b="1" dirty="0"/>
              <a:t>]</a:t>
            </a:r>
          </a:p>
          <a:p>
            <a:pPr marL="597150" lvl="1" indent="-342900" algn="just">
              <a:buFont typeface="Wingdings" panose="05000000000000000000" pitchFamily="2" charset="2"/>
              <a:buChar char="§"/>
            </a:pPr>
            <a:r>
              <a:rPr lang="en-US" dirty="0"/>
              <a:t>in most cases, your application will not receive </a:t>
            </a:r>
            <a:r>
              <a:rPr lang="en-US" dirty="0" err="1"/>
              <a:t>antiforgery</a:t>
            </a:r>
            <a:r>
              <a:rPr lang="en-US" dirty="0"/>
              <a:t> tokens for certain kinds of HTTP requests, such as </a:t>
            </a:r>
            <a:r>
              <a:rPr lang="en-US" b="1" dirty="0"/>
              <a:t>GET</a:t>
            </a:r>
            <a:r>
              <a:rPr lang="en-US" dirty="0"/>
              <a:t> requests. Instead of broadly applying the </a:t>
            </a:r>
            <a:r>
              <a:rPr lang="en-US" dirty="0" err="1"/>
              <a:t>ValidateAntiForgeryToken</a:t>
            </a:r>
            <a:r>
              <a:rPr lang="en-US" dirty="0"/>
              <a:t> attribute and then overriding it with </a:t>
            </a:r>
            <a:r>
              <a:rPr lang="en-US" dirty="0" err="1"/>
              <a:t>IgnoreAntiforgeryToken</a:t>
            </a:r>
            <a:r>
              <a:rPr lang="en-US" dirty="0"/>
              <a:t> attributes, you can use the </a:t>
            </a:r>
            <a:r>
              <a:rPr lang="en-US" dirty="0" err="1"/>
              <a:t>AutoValidateAntiforgeryToken</a:t>
            </a:r>
            <a:r>
              <a:rPr lang="en-US" dirty="0"/>
              <a:t> attribute. </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This attribute works identically to the </a:t>
            </a:r>
            <a:r>
              <a:rPr lang="en-US" dirty="0" err="1"/>
              <a:t>ValidateAntiForgeryToken</a:t>
            </a:r>
            <a:r>
              <a:rPr lang="en-US" dirty="0"/>
              <a:t> attribute, except that it doesn't require tokens for requests made using the following HTTP methods: GET, HEAD, OPTIONS, TRACE</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previously mentioned HTTP verbs should not change the data in your application anyway</a:t>
            </a:r>
          </a:p>
        </p:txBody>
      </p:sp>
      <p:sp>
        <p:nvSpPr>
          <p:cNvPr id="4" name="Text Placeholder 3">
            <a:extLst>
              <a:ext uri="{FF2B5EF4-FFF2-40B4-BE49-F238E27FC236}">
                <a16:creationId xmlns:a16="http://schemas.microsoft.com/office/drawing/2014/main" id="{DC7145B7-D0A7-4088-B0AA-B8E481114B38}"/>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217765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0258-F757-45B6-9771-DCF3BF8AC760}"/>
              </a:ext>
            </a:extLst>
          </p:cNvPr>
          <p:cNvSpPr>
            <a:spLocks noGrp="1"/>
          </p:cNvSpPr>
          <p:nvPr>
            <p:ph type="title"/>
          </p:nvPr>
        </p:nvSpPr>
        <p:spPr/>
        <p:txBody>
          <a:bodyPr/>
          <a:lstStyle/>
          <a:p>
            <a:r>
              <a:rPr lang="en-US" dirty="0"/>
              <a:t>Cross-Site Request forgery</a:t>
            </a:r>
          </a:p>
        </p:txBody>
      </p:sp>
      <p:sp>
        <p:nvSpPr>
          <p:cNvPr id="3" name="Content Placeholder 2">
            <a:extLst>
              <a:ext uri="{FF2B5EF4-FFF2-40B4-BE49-F238E27FC236}">
                <a16:creationId xmlns:a16="http://schemas.microsoft.com/office/drawing/2014/main" id="{411B2AAD-4C05-4AC9-B9B9-5466DE933F01}"/>
              </a:ext>
            </a:extLst>
          </p:cNvPr>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IgnoreAntiforgeryToken</a:t>
            </a:r>
            <a:r>
              <a:rPr lang="en-US" b="1" dirty="0"/>
              <a:t>]</a:t>
            </a:r>
          </a:p>
          <a:p>
            <a:pPr marL="597150" lvl="1" indent="-342900" algn="just">
              <a:buFont typeface="Wingdings" panose="05000000000000000000" pitchFamily="2" charset="2"/>
              <a:buChar char="§"/>
            </a:pPr>
            <a:r>
              <a:rPr lang="en-US" dirty="0"/>
              <a:t>used to eliminate the need for an </a:t>
            </a:r>
            <a:r>
              <a:rPr lang="en-US" dirty="0" err="1"/>
              <a:t>antiforgery</a:t>
            </a:r>
            <a:r>
              <a:rPr lang="en-US" dirty="0"/>
              <a:t> token to be present for a given action (or controller). The filter will override </a:t>
            </a:r>
            <a:r>
              <a:rPr lang="en-US" dirty="0" err="1"/>
              <a:t>ValidateAntiForgeryToken</a:t>
            </a:r>
            <a:r>
              <a:rPr lang="en-US" dirty="0"/>
              <a:t> and/or </a:t>
            </a:r>
            <a:r>
              <a:rPr lang="en-US" dirty="0" err="1"/>
              <a:t>AutoValidateAntiforgeryToken</a:t>
            </a:r>
            <a:r>
              <a:rPr lang="en-US" dirty="0"/>
              <a:t> filters specified at a higher level (globally or on a controller).</a:t>
            </a:r>
          </a:p>
        </p:txBody>
      </p:sp>
      <p:sp>
        <p:nvSpPr>
          <p:cNvPr id="4" name="Text Placeholder 3">
            <a:extLst>
              <a:ext uri="{FF2B5EF4-FFF2-40B4-BE49-F238E27FC236}">
                <a16:creationId xmlns:a16="http://schemas.microsoft.com/office/drawing/2014/main" id="{DC7145B7-D0A7-4088-B0AA-B8E481114B38}"/>
              </a:ext>
            </a:extLst>
          </p:cNvPr>
          <p:cNvSpPr>
            <a:spLocks noGrp="1"/>
          </p:cNvSpPr>
          <p:nvPr>
            <p:ph type="body" sz="quarter" idx="10"/>
          </p:nvPr>
        </p:nvSpPr>
        <p:spPr/>
        <p:txBody>
          <a:bodyPr/>
          <a:lstStyle/>
          <a:p>
            <a:r>
              <a:rPr lang="en-US" dirty="0"/>
              <a:t>How does ASP.NET Core MVC address CSRF?</a:t>
            </a:r>
          </a:p>
        </p:txBody>
      </p:sp>
      <p:sp>
        <p:nvSpPr>
          <p:cNvPr id="5" name="Rectangle 4">
            <a:extLst>
              <a:ext uri="{FF2B5EF4-FFF2-40B4-BE49-F238E27FC236}">
                <a16:creationId xmlns:a16="http://schemas.microsoft.com/office/drawing/2014/main" id="{EFE51370-D1F9-4D29-A5D7-6C29B647D2A8}"/>
              </a:ext>
            </a:extLst>
          </p:cNvPr>
          <p:cNvSpPr/>
          <p:nvPr/>
        </p:nvSpPr>
        <p:spPr>
          <a:xfrm>
            <a:off x="1357264" y="3747765"/>
            <a:ext cx="9649072" cy="2585323"/>
          </a:xfrm>
          <a:prstGeom prst="rect">
            <a:avLst/>
          </a:prstGeom>
          <a:solidFill>
            <a:schemeClr val="bg1"/>
          </a:solidFill>
        </p:spPr>
        <p:txBody>
          <a:bodyPr wrap="square">
            <a:spAutoFit/>
          </a:bodyPr>
          <a:lstStyle/>
          <a:p>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Authorize</a:t>
            </a:r>
            <a:r>
              <a:rPr lang="en-US" dirty="0">
                <a:solidFill>
                  <a:srgbClr val="000000"/>
                </a:solidFill>
                <a:latin typeface="Consolas" panose="020B0609020204030204" pitchFamily="49" charset="0"/>
              </a:rPr>
              <a:t>]</a:t>
            </a:r>
          </a:p>
          <a:p>
            <a:r>
              <a:rPr lang="en-US" dirty="0">
                <a:solidFill>
                  <a:srgbClr val="000000"/>
                </a:solidFill>
                <a:highlight>
                  <a:srgbClr val="FFFF00"/>
                </a:highlight>
                <a:latin typeface="Consolas" panose="020B0609020204030204" pitchFamily="49" charset="0"/>
              </a:rPr>
              <a:t>[</a:t>
            </a:r>
            <a:r>
              <a:rPr lang="en-US" dirty="0" err="1">
                <a:solidFill>
                  <a:srgbClr val="267F99"/>
                </a:solidFill>
                <a:highlight>
                  <a:srgbClr val="FFFF00"/>
                </a:highlight>
                <a:latin typeface="Consolas" panose="020B0609020204030204" pitchFamily="49" charset="0"/>
              </a:rPr>
              <a:t>AutoValidateAntiforgeryToken</a:t>
            </a:r>
            <a:r>
              <a:rPr lang="en-US" dirty="0">
                <a:solidFill>
                  <a:srgbClr val="000000"/>
                </a:solidFill>
                <a:highlight>
                  <a:srgbClr val="FFFF00"/>
                </a:highlight>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ManageController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Controller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HttpPost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IgnoreAntiforgeryToken</a:t>
            </a:r>
            <a:r>
              <a:rPr lang="en-US" dirty="0">
                <a:solidFill>
                  <a:srgbClr val="000000"/>
                </a:solidFill>
                <a:highlight>
                  <a:srgbClr val="FFFF00"/>
                </a:highlight>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Task</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IActionResult</a:t>
            </a:r>
            <a:r>
              <a:rPr lang="en-US" dirty="0">
                <a:solidFill>
                  <a:srgbClr val="000000"/>
                </a:solidFill>
                <a:latin typeface="Consolas" panose="020B0609020204030204" pitchFamily="49" charset="0"/>
              </a:rPr>
              <a:t>&gt; </a:t>
            </a:r>
            <a:r>
              <a:rPr lang="en-US" dirty="0" err="1">
                <a:solidFill>
                  <a:srgbClr val="795E26"/>
                </a:solidFill>
                <a:latin typeface="Consolas" panose="020B0609020204030204" pitchFamily="49" charset="0"/>
              </a:rPr>
              <a:t>DoSomethingSafe</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SomeViewModel</a:t>
            </a:r>
            <a:r>
              <a:rPr lang="en-US" dirty="0">
                <a:solidFill>
                  <a:srgbClr val="000000"/>
                </a:solidFill>
                <a:latin typeface="Consolas" panose="020B0609020204030204" pitchFamily="49" charset="0"/>
              </a:rPr>
              <a:t> model){</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no </a:t>
            </a:r>
            <a:r>
              <a:rPr lang="en-US" dirty="0" err="1">
                <a:solidFill>
                  <a:srgbClr val="008000"/>
                </a:solidFill>
                <a:latin typeface="Consolas" panose="020B0609020204030204" pitchFamily="49" charset="0"/>
              </a:rPr>
              <a:t>antiforgery</a:t>
            </a:r>
            <a:r>
              <a:rPr lang="en-US" dirty="0">
                <a:solidFill>
                  <a:srgbClr val="008000"/>
                </a:solidFill>
                <a:latin typeface="Consolas" panose="020B0609020204030204" pitchFamily="49" charset="0"/>
              </a:rPr>
              <a:t> token required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8411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JavaScript, AJAX, and SPAs (including </a:t>
            </a:r>
            <a:r>
              <a:rPr lang="en-US" b="1" dirty="0"/>
              <a:t>Angular</a:t>
            </a:r>
            <a:r>
              <a:rPr lang="en-US" dirty="0"/>
              <a:t>): </a:t>
            </a:r>
            <a:r>
              <a:rPr lang="en-US" dirty="0">
                <a:hlinkClick r:id="rId3"/>
              </a:rPr>
              <a:t>link</a:t>
            </a: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Further reading: </a:t>
            </a:r>
            <a:r>
              <a:rPr lang="en-US" dirty="0">
                <a:hlinkClick r:id="rId3"/>
              </a:rPr>
              <a:t>https://docs.microsoft.com/en-us/aspnet/core/security/anti-request-forgery</a:t>
            </a:r>
            <a:endParaRPr lang="en-US" dirty="0"/>
          </a:p>
          <a:p>
            <a:pPr marL="342900" indent="-342900">
              <a:buFont typeface="Wingdings" panose="05000000000000000000" pitchFamily="2" charset="2"/>
              <a:buChar char="§"/>
            </a:pPr>
            <a:endParaRPr lang="en-US"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358076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474C4B-368D-4311-A820-22BDD98A004A}"/>
              </a:ext>
            </a:extLst>
          </p:cNvPr>
          <p:cNvSpPr>
            <a:spLocks noGrp="1"/>
          </p:cNvSpPr>
          <p:nvPr>
            <p:ph type="title"/>
          </p:nvPr>
        </p:nvSpPr>
        <p:spPr/>
        <p:txBody>
          <a:bodyPr/>
          <a:lstStyle/>
          <a:p>
            <a:r>
              <a:rPr lang="en-US" dirty="0"/>
              <a:t>Cross-Origin Requests (CORS)</a:t>
            </a:r>
          </a:p>
        </p:txBody>
      </p:sp>
    </p:spTree>
    <p:extLst>
      <p:ext uri="{BB962C8B-B14F-4D97-AF65-F5344CB8AC3E}">
        <p14:creationId xmlns:p14="http://schemas.microsoft.com/office/powerpoint/2010/main" val="34607843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93BAC56-BFD3-4805-95DE-4C1258D211B8}"/>
              </a:ext>
            </a:extLst>
          </p:cNvPr>
          <p:cNvSpPr>
            <a:spLocks noGrp="1"/>
          </p:cNvSpPr>
          <p:nvPr>
            <p:ph idx="1"/>
          </p:nvPr>
        </p:nvSpPr>
        <p:spPr/>
        <p:txBody>
          <a:bodyPr/>
          <a:lstStyle/>
          <a:p>
            <a:pPr marL="342900" indent="-342900" algn="just">
              <a:buFont typeface="Wingdings" panose="05000000000000000000" pitchFamily="2" charset="2"/>
              <a:buChar char="§"/>
            </a:pPr>
            <a:r>
              <a:rPr lang="en-US" dirty="0"/>
              <a:t>Browser security prevents a web page from making AJAX requests to another domain. This restriction is called the same-origin policy, and prevents a malicious site from reading sensitive data from another site. However, sometimes you might want to let other sites make cross-origin requests to your web API.</a:t>
            </a:r>
          </a:p>
          <a:p>
            <a:endParaRPr lang="en-US" dirty="0"/>
          </a:p>
          <a:p>
            <a:pPr marL="342900" indent="-342900" algn="just">
              <a:buFont typeface="Wingdings" panose="05000000000000000000" pitchFamily="2" charset="2"/>
              <a:buChar char="§"/>
            </a:pPr>
            <a:r>
              <a:rPr lang="en-US" dirty="0"/>
              <a:t>Cross Origin Resource Sharing (CORS) is a W3C standard that allows a server to relax the same-origin policy. Using CORS, a server can explicitly allow some cross-origin requests while rejecting others. CORS is safer and more flexible than earlier techniques such as JSONP.</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Further reading: </a:t>
            </a:r>
            <a:r>
              <a:rPr lang="en-US" dirty="0">
                <a:hlinkClick r:id="rId2"/>
              </a:rPr>
              <a:t>https://docs.microsoft.com/en-us/aspnet/core/security/cors</a:t>
            </a:r>
            <a:endParaRPr lang="en-US" dirty="0"/>
          </a:p>
        </p:txBody>
      </p:sp>
      <p:sp>
        <p:nvSpPr>
          <p:cNvPr id="3" name="Title 2">
            <a:extLst>
              <a:ext uri="{FF2B5EF4-FFF2-40B4-BE49-F238E27FC236}">
                <a16:creationId xmlns:a16="http://schemas.microsoft.com/office/drawing/2014/main" id="{12297600-DC1C-4DE7-B59F-803DB4AEF858}"/>
              </a:ext>
            </a:extLst>
          </p:cNvPr>
          <p:cNvSpPr>
            <a:spLocks noGrp="1"/>
          </p:cNvSpPr>
          <p:nvPr>
            <p:ph type="title"/>
          </p:nvPr>
        </p:nvSpPr>
        <p:spPr/>
        <p:txBody>
          <a:bodyPr/>
          <a:lstStyle/>
          <a:p>
            <a:r>
              <a:rPr lang="en-US" dirty="0"/>
              <a:t>Cross-Origin Requests (CORS)</a:t>
            </a:r>
          </a:p>
        </p:txBody>
      </p:sp>
    </p:spTree>
    <p:extLst>
      <p:ext uri="{BB962C8B-B14F-4D97-AF65-F5344CB8AC3E}">
        <p14:creationId xmlns:p14="http://schemas.microsoft.com/office/powerpoint/2010/main" val="116547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F03DEA-7D15-414D-957C-E4A38BA86082}"/>
              </a:ext>
            </a:extLst>
          </p:cNvPr>
          <p:cNvSpPr>
            <a:spLocks noGrp="1"/>
          </p:cNvSpPr>
          <p:nvPr>
            <p:ph type="title"/>
          </p:nvPr>
        </p:nvSpPr>
        <p:spPr/>
        <p:txBody>
          <a:bodyPr/>
          <a:lstStyle/>
          <a:p>
            <a:r>
              <a:rPr lang="en-US" b="1" dirty="0"/>
              <a:t>Cross-Site Scripting (XSS)</a:t>
            </a:r>
            <a:endParaRPr lang="en-US" dirty="0"/>
          </a:p>
        </p:txBody>
      </p:sp>
    </p:spTree>
    <p:extLst>
      <p:ext uri="{BB962C8B-B14F-4D97-AF65-F5344CB8AC3E}">
        <p14:creationId xmlns:p14="http://schemas.microsoft.com/office/powerpoint/2010/main" val="322263270"/>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A49C67-D553-46C3-A5D9-0D1354EDABD1}"/>
              </a:ext>
            </a:extLst>
          </p:cNvPr>
          <p:cNvSpPr>
            <a:spLocks noGrp="1"/>
          </p:cNvSpPr>
          <p:nvPr>
            <p:ph type="title"/>
          </p:nvPr>
        </p:nvSpPr>
        <p:spPr/>
        <p:txBody>
          <a:bodyPr/>
          <a:lstStyle/>
          <a:p>
            <a:r>
              <a:rPr lang="en-US" dirty="0"/>
              <a:t>Cross-Site Scripting (XSS)</a:t>
            </a:r>
          </a:p>
        </p:txBody>
      </p:sp>
      <p:sp>
        <p:nvSpPr>
          <p:cNvPr id="4" name="Content Placeholder 3">
            <a:extLst>
              <a:ext uri="{FF2B5EF4-FFF2-40B4-BE49-F238E27FC236}">
                <a16:creationId xmlns:a16="http://schemas.microsoft.com/office/drawing/2014/main" id="{C90DEB60-EAFF-48E5-85CE-BCCC8C1C024F}"/>
              </a:ext>
            </a:extLst>
          </p:cNvPr>
          <p:cNvSpPr>
            <a:spLocks noGrp="1"/>
          </p:cNvSpPr>
          <p:nvPr>
            <p:ph idx="1"/>
          </p:nvPr>
        </p:nvSpPr>
        <p:spPr/>
        <p:txBody>
          <a:bodyPr/>
          <a:lstStyle/>
          <a:p>
            <a:pPr marL="342900" indent="-342900" algn="just">
              <a:buFont typeface="Wingdings" panose="05000000000000000000" pitchFamily="2" charset="2"/>
              <a:buChar char="§"/>
            </a:pPr>
            <a:r>
              <a:rPr lang="en-US" dirty="0"/>
              <a:t>Cross-Site Scripting (XSS) is a security vulnerability which enables an attacker to place client side scripts (usually JavaScript) into web pages. When other users load affected pages the attackers scripts will run, enabling the attacker to steal cookies and session tokens, change the contents of the web page through DOM manipulation or redirect the browser to another page.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XSS vulnerabilities generally occur when an application takes user input and outputs it in a page without validating, encoding or escaping it.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Further reading: </a:t>
            </a:r>
            <a:r>
              <a:rPr lang="en-US" dirty="0">
                <a:hlinkClick r:id="rId2"/>
              </a:rPr>
              <a:t>https://docs.microsoft.com/en-us/aspnet/core/security/cross-site-scripting</a:t>
            </a:r>
            <a:endParaRPr lang="en-US" dirty="0"/>
          </a:p>
        </p:txBody>
      </p:sp>
    </p:spTree>
    <p:extLst>
      <p:ext uri="{BB962C8B-B14F-4D97-AF65-F5344CB8AC3E}">
        <p14:creationId xmlns:p14="http://schemas.microsoft.com/office/powerpoint/2010/main" val="14725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F13F41-CB66-4BD9-B351-1AECB25E8EF2}"/>
              </a:ext>
            </a:extLst>
          </p:cNvPr>
          <p:cNvSpPr>
            <a:spLocks noGrp="1"/>
          </p:cNvSpPr>
          <p:nvPr>
            <p:ph type="title"/>
          </p:nvPr>
        </p:nvSpPr>
        <p:spPr/>
        <p:txBody>
          <a:bodyPr/>
          <a:lstStyle/>
          <a:p>
            <a:r>
              <a:rPr lang="en-US" dirty="0"/>
              <a:t>Security – Other recommendations</a:t>
            </a:r>
          </a:p>
        </p:txBody>
      </p:sp>
    </p:spTree>
    <p:extLst>
      <p:ext uri="{BB962C8B-B14F-4D97-AF65-F5344CB8AC3E}">
        <p14:creationId xmlns:p14="http://schemas.microsoft.com/office/powerpoint/2010/main" val="647361306"/>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recommendations</a:t>
            </a:r>
            <a:endParaRPr lang="ro-RO" dirty="0"/>
          </a:p>
        </p:txBody>
      </p:sp>
      <p:sp>
        <p:nvSpPr>
          <p:cNvPr id="3" name="Content Placeholder 2"/>
          <p:cNvSpPr>
            <a:spLocks noGrp="1"/>
          </p:cNvSpPr>
          <p:nvPr>
            <p:ph idx="1"/>
          </p:nvPr>
        </p:nvSpPr>
        <p:spPr/>
        <p:txBody>
          <a:bodyPr/>
          <a:lstStyle/>
          <a:p>
            <a:pPr>
              <a:buFont typeface="Wingdings" pitchFamily="2" charset="2"/>
              <a:buChar char="§"/>
            </a:pPr>
            <a:r>
              <a:rPr lang="en-US" dirty="0"/>
              <a:t>Only </a:t>
            </a:r>
            <a:r>
              <a:rPr lang="en-US" b="1" dirty="0"/>
              <a:t>Action</a:t>
            </a:r>
            <a:r>
              <a:rPr lang="en-US" dirty="0"/>
              <a:t> methods should be </a:t>
            </a:r>
            <a:r>
              <a:rPr lang="en-US" b="1" dirty="0"/>
              <a:t>public</a:t>
            </a:r>
            <a:r>
              <a:rPr lang="en-US" dirty="0"/>
              <a:t> in </a:t>
            </a:r>
            <a:r>
              <a:rPr lang="en-US" b="1" dirty="0"/>
              <a:t>controller</a:t>
            </a:r>
            <a:r>
              <a:rPr lang="en-US" dirty="0"/>
              <a:t> classes. The </a:t>
            </a:r>
            <a:r>
              <a:rPr lang="en-US" b="1" dirty="0"/>
              <a:t>[</a:t>
            </a:r>
            <a:r>
              <a:rPr lang="en-US" b="1" dirty="0" err="1"/>
              <a:t>NonAction</a:t>
            </a:r>
            <a:r>
              <a:rPr lang="en-US" b="1" dirty="0"/>
              <a:t>] </a:t>
            </a:r>
            <a:r>
              <a:rPr lang="en-US" dirty="0"/>
              <a:t>attribute can also be used to hide public methods.</a:t>
            </a:r>
          </a:p>
          <a:p>
            <a:pPr>
              <a:buFont typeface="Wingdings" pitchFamily="2" charset="2"/>
              <a:buChar char="§"/>
            </a:pPr>
            <a:endParaRPr lang="en-US" dirty="0"/>
          </a:p>
          <a:p>
            <a:pPr>
              <a:buFont typeface="Wingdings" pitchFamily="2" charset="2"/>
              <a:buChar char="§"/>
            </a:pPr>
            <a:r>
              <a:rPr lang="en-US" dirty="0"/>
              <a:t>Implicit </a:t>
            </a:r>
            <a:r>
              <a:rPr lang="en-US" b="1" dirty="0"/>
              <a:t>model binding </a:t>
            </a:r>
            <a:r>
              <a:rPr lang="en-US" dirty="0"/>
              <a:t>can be used by attackers to modify unintended data.</a:t>
            </a:r>
            <a:endParaRPr lang="ro-RO" dirty="0"/>
          </a:p>
        </p:txBody>
      </p:sp>
    </p:spTree>
    <p:extLst>
      <p:ext uri="{BB962C8B-B14F-4D97-AF65-F5344CB8AC3E}">
        <p14:creationId xmlns:p14="http://schemas.microsoft.com/office/powerpoint/2010/main" val="189142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D70FC5-F690-4B66-9977-B84B72A216C7}"/>
              </a:ext>
            </a:extLst>
          </p:cNvPr>
          <p:cNvSpPr>
            <a:spLocks noGrp="1"/>
          </p:cNvSpPr>
          <p:nvPr>
            <p:ph type="title"/>
          </p:nvPr>
        </p:nvSpPr>
        <p:spPr/>
        <p:txBody>
          <a:bodyPr/>
          <a:lstStyle/>
          <a:p>
            <a:r>
              <a:rPr lang="en-US" dirty="0"/>
              <a:t>Open redirect attacks</a:t>
            </a:r>
          </a:p>
        </p:txBody>
      </p:sp>
    </p:spTree>
    <p:extLst>
      <p:ext uri="{BB962C8B-B14F-4D97-AF65-F5344CB8AC3E}">
        <p14:creationId xmlns:p14="http://schemas.microsoft.com/office/powerpoint/2010/main" val="3168977456"/>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MVC 2</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7th edition, the best selling book on MVC is now updated for ASP.NET Core MVC.</a:t>
            </a:r>
          </a:p>
          <a:p>
            <a:pPr marL="597150" lvl="1" indent="-342900">
              <a:buFont typeface="Wingdings" panose="05000000000000000000" pitchFamily="2" charset="2"/>
              <a:buChar char="§"/>
            </a:pPr>
            <a:r>
              <a:rPr lang="en-US" dirty="0">
                <a:hlinkClick r:id="rId2"/>
              </a:rPr>
              <a:t>https://www.apress.com/gp/book/9781484231494</a:t>
            </a:r>
            <a:endParaRPr lang="en-US" dirty="0"/>
          </a:p>
          <a:p>
            <a:pPr marL="597150" lvl="1" indent="-342900">
              <a:buFont typeface="Wingdings" panose="05000000000000000000" pitchFamily="2" charset="2"/>
              <a:buChar char="§"/>
            </a:pPr>
            <a:r>
              <a:rPr lang="en-US" dirty="0">
                <a:hlinkClick r:id="rId3"/>
              </a:rPr>
              <a:t>https://github.com/apress/pro-asp.net-core-mvc-2</a:t>
            </a:r>
            <a:endParaRPr lang="en-US" dirty="0"/>
          </a:p>
          <a:p>
            <a:pPr lvl="1"/>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1028" name="Picture 4" descr="https://images-na.ssl-images-amazon.com/images/I/51U5-MDFiqL._SX348_BO1,204,203,200_.jpg">
            <a:extLst>
              <a:ext uri="{FF2B5EF4-FFF2-40B4-BE49-F238E27FC236}">
                <a16:creationId xmlns:a16="http://schemas.microsoft.com/office/drawing/2014/main" id="{B365DAE5-A9DC-49FD-BF99-291F47833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2106" y="1401382"/>
            <a:ext cx="333375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52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273573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Learn - </a:t>
            </a:r>
            <a:r>
              <a:rPr lang="en-US" dirty="0">
                <a:hlinkClick r:id="rId2"/>
              </a:rPr>
              <a:t>https://docs.microsoft.com/en-us/learn/</a:t>
            </a:r>
            <a:endParaRPr lang="en-US"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 (10 days)</a:t>
            </a:r>
          </a:p>
          <a:p>
            <a:pPr marL="597150" lvl="1" indent="-342900" algn="just">
              <a:buFont typeface="Wingdings" panose="05000000000000000000" pitchFamily="2" charset="2"/>
              <a:buChar char="§"/>
            </a:pPr>
            <a:r>
              <a:rPr lang="en-US" dirty="0"/>
              <a:t>Free </a:t>
            </a:r>
            <a:r>
              <a:rPr lang="en-US" b="1" dirty="0"/>
              <a:t>limited</a:t>
            </a:r>
            <a:r>
              <a:rPr lang="en-US" dirty="0"/>
              <a:t> access through </a:t>
            </a:r>
            <a:r>
              <a:rPr lang="en-US" dirty="0">
                <a:hlinkClick r:id="rId4"/>
              </a:rPr>
              <a:t>https://azure.microsoft.com/en-us/free/students/</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18765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a:t>
            </a:r>
            <a:endParaRPr lang="en-US"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https://docs.microsoft.com/en-us/dotnet/api/?view=aspnetcore-2.2</a:t>
            </a:r>
            <a:endParaRPr lang="en-US" u="sng"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67723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F056E2-012F-494B-B4D4-E53374D61943}"/>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A1DE857D-BDF9-4E52-9DA9-73ECCD3A37BE}"/>
                  </a:ext>
                </a:extLst>
              </p:cNvPr>
              <p:cNvGraphicFramePr>
                <a:graphicFrameLocks noChangeAspect="1"/>
              </p:cNvGraphicFramePr>
              <p:nvPr>
                <p:extLst>
                  <p:ext uri="{D42A27DB-BD31-4B8C-83A1-F6EECF244321}">
                    <p14:modId xmlns:p14="http://schemas.microsoft.com/office/powerpoint/2010/main" val="2436549351"/>
                  </p:ext>
                </p:extLst>
              </p:nvPr>
            </p:nvGraphicFramePr>
            <p:xfrm>
              <a:off x="766763" y="1341438"/>
              <a:ext cx="10829925" cy="4813300"/>
            </p:xfrm>
            <a:graphic>
              <a:graphicData uri="http://schemas.microsoft.com/office/powerpoint/2016/summaryzoom">
                <psuz:summaryZm>
                  <psuz:summaryZmObj sectionId="{87E274A0-8D79-4657-BF00-1D5BC1863E78}">
                    <psuz:zmPr id="{35E86422-923D-48B4-9925-B1CE3FDBB02E}" transitionDur="1000">
                      <p166:blipFill xmlns:p166="http://schemas.microsoft.com/office/powerpoint/2016/6/main">
                        <a:blip r:embed="rId2"/>
                        <a:stretch>
                          <a:fillRect/>
                        </a:stretch>
                      </p166:blipFill>
                      <p166:spPr xmlns:p166="http://schemas.microsoft.com/office/powerpoint/2016/6/main">
                        <a:xfrm>
                          <a:off x="1492124" y="168465"/>
                          <a:ext cx="3850639" cy="2165985"/>
                        </a:xfrm>
                        <a:prstGeom prst="rect">
                          <a:avLst/>
                        </a:prstGeom>
                        <a:ln w="3175">
                          <a:solidFill>
                            <a:prstClr val="ltGray"/>
                          </a:solidFill>
                        </a:ln>
                      </p166:spPr>
                    </psuz:zmPr>
                  </psuz:summaryZmObj>
                  <psuz:summaryZmObj sectionId="{4D65A88A-69BB-4B5D-9C60-D5BA753612E3}">
                    <psuz:zmPr id="{5903A59E-C636-4C58-AD25-9C0AE5E214EA}" transitionDur="1000">
                      <p166:blipFill xmlns:p166="http://schemas.microsoft.com/office/powerpoint/2016/6/main">
                        <a:blip r:embed="rId3"/>
                        <a:stretch>
                          <a:fillRect/>
                        </a:stretch>
                      </p166:blipFill>
                      <p166:spPr xmlns:p166="http://schemas.microsoft.com/office/powerpoint/2016/6/main">
                        <a:xfrm>
                          <a:off x="5487162" y="168465"/>
                          <a:ext cx="3850639" cy="2165985"/>
                        </a:xfrm>
                        <a:prstGeom prst="rect">
                          <a:avLst/>
                        </a:prstGeom>
                        <a:ln w="3175">
                          <a:solidFill>
                            <a:prstClr val="ltGray"/>
                          </a:solidFill>
                        </a:ln>
                      </p166:spPr>
                    </psuz:zmPr>
                  </psuz:summaryZmObj>
                  <psuz:summaryZmObj sectionId="{C54E39C5-14F5-466C-BABB-4B49E3ED504E}">
                    <psuz:zmPr id="{360675B3-6D90-408B-8262-C1DAFF49452C}" transitionDur="1000">
                      <p166:blipFill xmlns:p166="http://schemas.microsoft.com/office/powerpoint/2016/6/main">
                        <a:blip r:embed="rId4"/>
                        <a:stretch>
                          <a:fillRect/>
                        </a:stretch>
                      </p166:blipFill>
                      <p166:spPr xmlns:p166="http://schemas.microsoft.com/office/powerpoint/2016/6/main">
                        <a:xfrm>
                          <a:off x="1492124" y="2478849"/>
                          <a:ext cx="3850639" cy="2165985"/>
                        </a:xfrm>
                        <a:prstGeom prst="rect">
                          <a:avLst/>
                        </a:prstGeom>
                        <a:ln w="3175">
                          <a:solidFill>
                            <a:prstClr val="ltGray"/>
                          </a:solidFill>
                        </a:ln>
                      </p166:spPr>
                    </psuz:zmPr>
                  </psuz:summaryZmObj>
                  <psuz:summaryZmObj sectionId="{1AE92897-8E8C-4C87-AB55-D15B46B8C9BD}">
                    <psuz:zmPr id="{2BA62BC8-DB24-462C-A624-2B6685D86568}" transitionDur="1000">
                      <p166:blipFill xmlns:p166="http://schemas.microsoft.com/office/powerpoint/2016/6/main">
                        <a:blip r:embed="rId5"/>
                        <a:stretch>
                          <a:fillRect/>
                        </a:stretch>
                      </p166:blipFill>
                      <p166:spPr xmlns:p166="http://schemas.microsoft.com/office/powerpoint/2016/6/main">
                        <a:xfrm>
                          <a:off x="5487162" y="2478849"/>
                          <a:ext cx="3850639" cy="2165985"/>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A1DE857D-BDF9-4E52-9DA9-73ECCD3A37B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2" name="Picture 2">
                  <a:hlinkClick r:id="rId6"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258887" y="1509903"/>
                  <a:ext cx="3850639" cy="2165985"/>
                </a:xfrm>
                <a:prstGeom prst="rect">
                  <a:avLst/>
                </a:prstGeom>
                <a:ln w="3175">
                  <a:solidFill>
                    <a:prstClr val="ltGray"/>
                  </a:solidFill>
                </a:ln>
              </p:spPr>
            </p:pic>
            <p:pic>
              <p:nvPicPr>
                <p:cNvPr id="4" name="Picture 4">
                  <a:hlinkClick r:id="rId7"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253925" y="1509903"/>
                  <a:ext cx="3850639" cy="2165985"/>
                </a:xfrm>
                <a:prstGeom prst="rect">
                  <a:avLst/>
                </a:prstGeom>
                <a:ln w="3175">
                  <a:solidFill>
                    <a:prstClr val="ltGray"/>
                  </a:solidFill>
                </a:ln>
              </p:spPr>
            </p:pic>
            <p:pic>
              <p:nvPicPr>
                <p:cNvPr id="6" name="Picture 6">
                  <a:hlinkClick r:id="rId8"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258887" y="3820287"/>
                  <a:ext cx="3850639" cy="2165985"/>
                </a:xfrm>
                <a:prstGeom prst="rect">
                  <a:avLst/>
                </a:prstGeom>
                <a:ln w="3175">
                  <a:solidFill>
                    <a:prstClr val="ltGray"/>
                  </a:solidFill>
                </a:ln>
              </p:spPr>
            </p:pic>
            <p:pic>
              <p:nvPicPr>
                <p:cNvPr id="7" name="Picture 7">
                  <a:hlinkClick r:id="rId9"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253925" y="3820287"/>
                  <a:ext cx="3850639" cy="2165985"/>
                </a:xfrm>
                <a:prstGeom prst="rect">
                  <a:avLst/>
                </a:prstGeom>
                <a:ln w="3175">
                  <a:solidFill>
                    <a:prstClr val="ltGray"/>
                  </a:solidFill>
                </a:ln>
              </p:spPr>
            </p:pic>
          </p:grpSp>
        </mc:Fallback>
      </mc:AlternateContent>
    </p:spTree>
    <p:extLst>
      <p:ext uri="{BB962C8B-B14F-4D97-AF65-F5344CB8AC3E}">
        <p14:creationId xmlns:p14="http://schemas.microsoft.com/office/powerpoint/2010/main" val="184500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242E68-E1AF-4FFD-AB0F-BDA691B17B20}"/>
              </a:ext>
            </a:extLst>
          </p:cNvPr>
          <p:cNvSpPr>
            <a:spLocks noGrp="1"/>
          </p:cNvSpPr>
          <p:nvPr>
            <p:ph idx="1"/>
          </p:nvPr>
        </p:nvSpPr>
        <p:spPr/>
        <p:txBody>
          <a:bodyPr/>
          <a:lstStyle/>
          <a:p>
            <a:pPr marL="342900" indent="-342900" algn="just">
              <a:buFont typeface="Wingdings" panose="05000000000000000000" pitchFamily="2" charset="2"/>
              <a:buChar char="§"/>
            </a:pPr>
            <a:r>
              <a:rPr lang="en-US" dirty="0"/>
              <a:t>ASP.NET Core enables developers to easily configure and manage security for their apps. ASP.NET Core contains features for managing authentication, authorization, data protection, SSL enforcement, app secrets, anti-request forgery protection, and CORS management. These security features allow you to build robust yet secure ASP.NET Core apps.</a:t>
            </a:r>
          </a:p>
          <a:p>
            <a:endParaRPr lang="en-US" dirty="0"/>
          </a:p>
          <a:p>
            <a:pPr marL="342900" indent="-342900">
              <a:buFont typeface="Wingdings" panose="05000000000000000000" pitchFamily="2" charset="2"/>
              <a:buChar char="§"/>
            </a:pPr>
            <a:r>
              <a:rPr lang="en-US" dirty="0"/>
              <a:t>Further reading: </a:t>
            </a:r>
            <a:r>
              <a:rPr lang="en-US" dirty="0">
                <a:hlinkClick r:id="rId2"/>
              </a:rPr>
              <a:t>https://docs.microsoft.com/en-us/aspnet/core/security</a:t>
            </a:r>
            <a:endParaRPr lang="en-US" dirty="0"/>
          </a:p>
          <a:p>
            <a:endParaRPr lang="en-US" dirty="0"/>
          </a:p>
        </p:txBody>
      </p:sp>
      <p:sp>
        <p:nvSpPr>
          <p:cNvPr id="3" name="Title 2">
            <a:extLst>
              <a:ext uri="{FF2B5EF4-FFF2-40B4-BE49-F238E27FC236}">
                <a16:creationId xmlns:a16="http://schemas.microsoft.com/office/drawing/2014/main" id="{8A94970F-4B30-4711-972B-3522EA66F04F}"/>
              </a:ext>
            </a:extLst>
          </p:cNvPr>
          <p:cNvSpPr>
            <a:spLocks noGrp="1"/>
          </p:cNvSpPr>
          <p:nvPr>
            <p:ph type="title"/>
          </p:nvPr>
        </p:nvSpPr>
        <p:spPr/>
        <p:txBody>
          <a:bodyPr/>
          <a:lstStyle/>
          <a:p>
            <a:r>
              <a:rPr lang="en-US" dirty="0"/>
              <a:t>Security in ASP.NET Core</a:t>
            </a:r>
          </a:p>
        </p:txBody>
      </p:sp>
    </p:spTree>
    <p:extLst>
      <p:ext uri="{BB962C8B-B14F-4D97-AF65-F5344CB8AC3E}">
        <p14:creationId xmlns:p14="http://schemas.microsoft.com/office/powerpoint/2010/main" val="296673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24245</TotalTime>
  <Words>2140</Words>
  <Application>Microsoft Office PowerPoint</Application>
  <PresentationFormat>Widescreen</PresentationFormat>
  <Paragraphs>217</Paragraphs>
  <Slides>31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Consolas</vt:lpstr>
      <vt:lpstr>Courier New</vt:lpstr>
      <vt:lpstr>Segoe UI</vt:lpstr>
      <vt:lpstr>Segoe UI Light</vt:lpstr>
      <vt:lpstr>Segoe WP</vt:lpstr>
      <vt:lpstr>Wingdings</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Contents</vt:lpstr>
      <vt:lpstr>Security in ASP.NET Core</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vt:lpstr>
      <vt:lpstr>Cross-Site Request forgery</vt:lpstr>
      <vt:lpstr>Cross-Site Request forgery</vt:lpstr>
      <vt:lpstr>Cross-Site Request forgery</vt:lpstr>
      <vt:lpstr>Cross-Site Request forgery</vt:lpstr>
      <vt:lpstr>Cross-Site Request forgery</vt:lpstr>
      <vt:lpstr>Cross-Site Request forgery</vt:lpstr>
      <vt:lpstr>Cross-Site Request forgery</vt:lpstr>
      <vt:lpstr>Cross-Site Request forgery</vt:lpstr>
      <vt:lpstr>Cross-Origin Requests (CORS)</vt:lpstr>
      <vt:lpstr>Cross-Origin Requests (CORS)</vt:lpstr>
      <vt:lpstr>Cross-Site Scripting (XSS)</vt:lpstr>
      <vt:lpstr>Cross-Site Scripting (XSS)</vt:lpstr>
      <vt:lpstr>Security – Other recommendations</vt:lpstr>
      <vt:lpstr>General recommendations</vt:lpstr>
      <vt:lpstr>Thank you!</vt:lpstr>
      <vt:lpstr>Open redirect attacks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 Cotfas</cp:lastModifiedBy>
  <cp:revision>1632</cp:revision>
  <cp:lastPrinted>2017-02-28T05:34:43Z</cp:lastPrinted>
  <dcterms:created xsi:type="dcterms:W3CDTF">2012-12-11T23:13:23Z</dcterms:created>
  <dcterms:modified xsi:type="dcterms:W3CDTF">2020-05-23T11:30:26Z</dcterms:modified>
</cp:coreProperties>
</file>