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8" r:id="rId2"/>
    <p:sldId id="259" r:id="rId3"/>
    <p:sldId id="260" r:id="rId4"/>
    <p:sldId id="261" r:id="rId5"/>
    <p:sldId id="264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F037E-9C79-F0B6-773B-B011ADD3B1FB}" v="337" dt="2021-02-18T13:25:18.816"/>
    <p1510:client id="{294A88DD-18B2-9261-3C74-E40171979390}" v="9" dt="2021-02-16T02:10:33.960"/>
    <p1510:client id="{36A29FD6-0A69-3A16-DFF0-79296AD68CC1}" v="6" dt="2021-02-22T19:14:19.272"/>
    <p1510:client id="{66FA8F42-D93C-68B3-8E70-A5318BDE0503}" v="162" dt="2021-02-18T12:57:35.682"/>
    <p1510:client id="{8FE72037-A116-938E-87E2-F02B37EAF7FA}" v="5" dt="2021-02-18T04:11:16.388"/>
    <p1510:client id="{975047EE-B3AD-D9BB-1F0C-E0980B8C4EFD}" v="8" dt="2021-02-18T09:12:58.409"/>
    <p1510:client id="{9F58323E-049D-62FC-9A36-377D6A268F33}" v="154" dt="2021-02-16T01:56:09.265"/>
    <p1510:client id="{A4666CCB-04C9-4287-958A-31D306436395}" v="20" dt="2021-02-15T20:32:28.053"/>
    <p1510:client id="{BDADC042-81FE-8894-6B0E-EC7959121A57}" v="1" dt="2021-02-18T09:14:30.672"/>
    <p1510:client id="{BF607EA2-DA96-F1A9-0867-EAD7119421BF}" v="68" dt="2021-02-18T13:09:46.533"/>
    <p1510:client id="{EBEB4535-13DA-B247-92F2-F488806310D8}" v="657" dt="2021-02-18T04:10:30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February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605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February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11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AB882-888A-4FAC-B791-93D4E8E86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Ejercicios Raiz con Metodos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5A81F-F22B-44B6-B632-1A80E1BB2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>
                    <a:alpha val="60000"/>
                  </a:schemeClr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Cristian Camilo Contreras Borja</a:t>
            </a:r>
          </a:p>
          <a:p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>
                    <a:alpha val="60000"/>
                  </a:schemeClr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Kevin Andres Garzon Ospina</a:t>
            </a:r>
          </a:p>
          <a:p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>
                    <a:alpha val="60000"/>
                  </a:schemeClr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Julian Carrillo Chiquisa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>
                  <a:alpha val="60000"/>
                </a:schemeClr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Source Sans Pro"/>
            </a:endParaRPr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D87560B9-86B8-4558-93E9-FAB8DBE4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6122" y="7174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12">
            <a:extLst>
              <a:ext uri="{FF2B5EF4-FFF2-40B4-BE49-F238E27FC236}">
                <a16:creationId xmlns:a16="http://schemas.microsoft.com/office/drawing/2014/main" id="{71400469-1077-4353-BFB5-E4159ADF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24143" y="5425719"/>
            <a:ext cx="826527" cy="463493"/>
          </a:xfrm>
          <a:custGeom>
            <a:avLst/>
            <a:gdLst>
              <a:gd name="connsiteX0" fmla="*/ 791231 w 826527"/>
              <a:gd name="connsiteY0" fmla="*/ 135754 h 463493"/>
              <a:gd name="connsiteX1" fmla="*/ 826527 w 826527"/>
              <a:gd name="connsiteY1" fmla="*/ 178533 h 463493"/>
              <a:gd name="connsiteX2" fmla="*/ 658803 w 826527"/>
              <a:gd name="connsiteY2" fmla="*/ 346257 h 463493"/>
              <a:gd name="connsiteX3" fmla="*/ 627362 w 826527"/>
              <a:gd name="connsiteY3" fmla="*/ 299623 h 463493"/>
              <a:gd name="connsiteX4" fmla="*/ 463493 w 826527"/>
              <a:gd name="connsiteY4" fmla="*/ 231747 h 463493"/>
              <a:gd name="connsiteX5" fmla="*/ 231747 w 826527"/>
              <a:gd name="connsiteY5" fmla="*/ 463493 h 463493"/>
              <a:gd name="connsiteX6" fmla="*/ 0 w 826527"/>
              <a:gd name="connsiteY6" fmla="*/ 463493 h 463493"/>
              <a:gd name="connsiteX7" fmla="*/ 463492 w 826527"/>
              <a:gd name="connsiteY7" fmla="*/ 0 h 463493"/>
              <a:gd name="connsiteX8" fmla="*/ 791231 w 826527"/>
              <a:gd name="connsiteY8" fmla="*/ 135754 h 46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527" h="463493">
                <a:moveTo>
                  <a:pt x="791231" y="135754"/>
                </a:moveTo>
                <a:lnTo>
                  <a:pt x="826527" y="178533"/>
                </a:lnTo>
                <a:lnTo>
                  <a:pt x="658803" y="346257"/>
                </a:lnTo>
                <a:lnTo>
                  <a:pt x="627362" y="299623"/>
                </a:lnTo>
                <a:cubicBezTo>
                  <a:pt x="585424" y="257686"/>
                  <a:pt x="527487" y="231747"/>
                  <a:pt x="463493" y="231747"/>
                </a:cubicBezTo>
                <a:cubicBezTo>
                  <a:pt x="335503" y="231746"/>
                  <a:pt x="231746" y="335503"/>
                  <a:pt x="231747" y="463493"/>
                </a:cubicBezTo>
                <a:lnTo>
                  <a:pt x="0" y="463493"/>
                </a:lnTo>
                <a:cubicBezTo>
                  <a:pt x="0" y="207513"/>
                  <a:pt x="207513" y="0"/>
                  <a:pt x="463492" y="0"/>
                </a:cubicBezTo>
                <a:cubicBezTo>
                  <a:pt x="591482" y="0"/>
                  <a:pt x="707356" y="51879"/>
                  <a:pt x="791231" y="1357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1270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: Shape 14">
            <a:extLst>
              <a:ext uri="{FF2B5EF4-FFF2-40B4-BE49-F238E27FC236}">
                <a16:creationId xmlns:a16="http://schemas.microsoft.com/office/drawing/2014/main" id="{F28851F7-6B20-43F1-90FF-B41CE11AF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62489" y="5445666"/>
            <a:ext cx="807174" cy="508309"/>
          </a:xfrm>
          <a:custGeom>
            <a:avLst/>
            <a:gdLst>
              <a:gd name="connsiteX0" fmla="*/ 791232 w 807174"/>
              <a:gd name="connsiteY0" fmla="*/ 148880 h 508309"/>
              <a:gd name="connsiteX1" fmla="*/ 807174 w 807174"/>
              <a:gd name="connsiteY1" fmla="*/ 170072 h 508309"/>
              <a:gd name="connsiteX2" fmla="*/ 636502 w 807174"/>
              <a:gd name="connsiteY2" fmla="*/ 340744 h 508309"/>
              <a:gd name="connsiteX3" fmla="*/ 627362 w 807174"/>
              <a:gd name="connsiteY3" fmla="*/ 328595 h 508309"/>
              <a:gd name="connsiteX4" fmla="*/ 463493 w 807174"/>
              <a:gd name="connsiteY4" fmla="*/ 254155 h 508309"/>
              <a:gd name="connsiteX5" fmla="*/ 231747 w 807174"/>
              <a:gd name="connsiteY5" fmla="*/ 508309 h 508309"/>
              <a:gd name="connsiteX6" fmla="*/ 0 w 807174"/>
              <a:gd name="connsiteY6" fmla="*/ 508309 h 508309"/>
              <a:gd name="connsiteX7" fmla="*/ 463493 w 807174"/>
              <a:gd name="connsiteY7" fmla="*/ 0 h 508309"/>
              <a:gd name="connsiteX8" fmla="*/ 791232 w 807174"/>
              <a:gd name="connsiteY8" fmla="*/ 148880 h 50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7174" h="508309">
                <a:moveTo>
                  <a:pt x="791232" y="148880"/>
                </a:moveTo>
                <a:lnTo>
                  <a:pt x="807174" y="170072"/>
                </a:lnTo>
                <a:lnTo>
                  <a:pt x="636502" y="340744"/>
                </a:lnTo>
                <a:lnTo>
                  <a:pt x="627362" y="328595"/>
                </a:lnTo>
                <a:cubicBezTo>
                  <a:pt x="585425" y="282602"/>
                  <a:pt x="527487" y="254155"/>
                  <a:pt x="463493" y="254155"/>
                </a:cubicBezTo>
                <a:cubicBezTo>
                  <a:pt x="335503" y="254155"/>
                  <a:pt x="231746" y="367943"/>
                  <a:pt x="231747" y="508309"/>
                </a:cubicBezTo>
                <a:lnTo>
                  <a:pt x="0" y="508309"/>
                </a:lnTo>
                <a:cubicBezTo>
                  <a:pt x="0" y="227578"/>
                  <a:pt x="207513" y="0"/>
                  <a:pt x="463493" y="0"/>
                </a:cubicBezTo>
                <a:cubicBezTo>
                  <a:pt x="591482" y="-1"/>
                  <a:pt x="707356" y="56895"/>
                  <a:pt x="791232" y="1488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3B66514F-2F68-4F02-B14B-229C32067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36" r="19234"/>
          <a:stretch/>
        </p:blipFill>
        <p:spPr>
          <a:xfrm>
            <a:off x="6640455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3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sp>
        <p:nvSpPr>
          <p:cNvPr id="34" name="Oval 16">
            <a:extLst>
              <a:ext uri="{FF2B5EF4-FFF2-40B4-BE49-F238E27FC236}">
                <a16:creationId xmlns:a16="http://schemas.microsoft.com/office/drawing/2014/main" id="{09E6BACC-8290-425B-A517-1914E16D8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65497" y="5915162"/>
            <a:ext cx="53549" cy="233295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4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A8CC4-DF51-4423-9647-9C523C776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07165"/>
            <a:ext cx="3565524" cy="2429284"/>
          </a:xfrm>
        </p:spPr>
        <p:txBody>
          <a:bodyPr anchor="b">
            <a:normAutofit/>
          </a:bodyPr>
          <a:lstStyle/>
          <a:p>
            <a:r>
              <a:rPr lang="en-US" sz="4400"/>
              <a:t>Metodo Secante Y Metodo Aitken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3" y="549274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845873E-9C86-4496-87B7-3A6141D7D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69384" y="4508500"/>
            <a:ext cx="1468514" cy="1521012"/>
            <a:chOff x="5236793" y="2432482"/>
            <a:chExt cx="1468514" cy="1521012"/>
          </a:xfrm>
        </p:grpSpPr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67B3FE92-6018-4D9B-9B3E-264810BCB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6ADEA1A7-349B-4EC9-9458-EBB1E9BFD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83BB3CBA-4085-4566-9B1D-656DA46E3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7CD9FD47-5407-4D8F-B15F-9487D4F038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22" r="-1" b="12321"/>
          <a:stretch/>
        </p:blipFill>
        <p:spPr>
          <a:xfrm>
            <a:off x="4743451" y="549275"/>
            <a:ext cx="6897687" cy="5759451"/>
          </a:xfrm>
          <a:custGeom>
            <a:avLst/>
            <a:gdLst/>
            <a:ahLst/>
            <a:cxnLst/>
            <a:rect l="l" t="t" r="r" b="b"/>
            <a:pathLst>
              <a:path w="6897687" h="5759451">
                <a:moveTo>
                  <a:pt x="0" y="0"/>
                </a:moveTo>
                <a:lnTo>
                  <a:pt x="6897687" y="0"/>
                </a:lnTo>
                <a:lnTo>
                  <a:pt x="689768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514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E76424EA-2FE7-47E5-99E5-7EDD3063F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Fondo abstracto de red">
            <a:extLst>
              <a:ext uri="{FF2B5EF4-FFF2-40B4-BE49-F238E27FC236}">
                <a16:creationId xmlns:a16="http://schemas.microsoft.com/office/drawing/2014/main" id="{292785A5-9C0B-4FBB-A4E5-108A13E112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5603"/>
          <a:stretch/>
        </p:blipFill>
        <p:spPr>
          <a:xfrm>
            <a:off x="20" y="10"/>
            <a:ext cx="1219198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48550" y="0"/>
            <a:ext cx="474345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D92BD-E6AB-43A6-AF10-CFD972792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3975" y="2006698"/>
            <a:ext cx="4184386" cy="136358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 Implementaciones</a:t>
            </a:r>
          </a:p>
        </p:txBody>
      </p:sp>
      <p:sp>
        <p:nvSpPr>
          <p:cNvPr id="20" name="Oval 12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10915301" y="5534728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F7CD3B8-4EAD-4444-9EB3-CA03A661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B68E6CB-964F-49BD-ACD1-2AA8F9AF2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86" y="408754"/>
            <a:ext cx="2743200" cy="25078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E1C72D-CFBD-42B8-92CD-B7811A87BD6D}"/>
              </a:ext>
            </a:extLst>
          </p:cNvPr>
          <p:cNvSpPr txBox="1"/>
          <p:nvPr/>
        </p:nvSpPr>
        <p:spPr>
          <a:xfrm>
            <a:off x="1090961" y="408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solidFill>
                  <a:schemeClr val="bg1"/>
                </a:solidFill>
              </a:rPr>
              <a:t>Secante</a:t>
            </a:r>
            <a:endParaRPr lang="en-US" err="1">
              <a:solidFill>
                <a:schemeClr val="bg1"/>
              </a:solidFill>
              <a:ea typeface="Source Sans 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08DBA-99FE-41C9-8C4C-7DBAD5A37312}"/>
              </a:ext>
            </a:extLst>
          </p:cNvPr>
          <p:cNvSpPr txBox="1"/>
          <p:nvPr/>
        </p:nvSpPr>
        <p:spPr>
          <a:xfrm>
            <a:off x="1233836" y="299015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ea typeface="Source Sans Pro"/>
              </a:rPr>
              <a:t>Aitken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370220DE-0C47-471A-9E05-021C23EE0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289" y="401089"/>
            <a:ext cx="4472272" cy="2515432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AC703EBB-71B2-41F6-8B19-74B509443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4536" y="3812980"/>
            <a:ext cx="4405745" cy="2557129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86FF61F6-5DCC-4829-BF20-0554B079C7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991" y="3529829"/>
            <a:ext cx="2743200" cy="293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1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56D7-6205-4152-96A3-CE17A0B0E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2588" y="55303"/>
            <a:ext cx="8281987" cy="2954655"/>
          </a:xfrm>
        </p:spPr>
        <p:txBody>
          <a:bodyPr/>
          <a:lstStyle/>
          <a:p>
            <a:r>
              <a:rPr lang="en-US" err="1"/>
              <a:t>Solucion</a:t>
            </a:r>
            <a:r>
              <a:rPr lang="en-US"/>
              <a:t> Raices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28723-A5DB-40C6-8D32-BCC183B20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466" y="1055804"/>
            <a:ext cx="8281989" cy="2555874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342900" indent="-342900">
              <a:buChar char="•"/>
            </a:pPr>
            <a:r>
              <a:rPr lang="en-US" err="1">
                <a:solidFill>
                  <a:srgbClr val="FFFFFF"/>
                </a:solidFill>
                <a:ea typeface="Source Sans Pro"/>
              </a:rPr>
              <a:t>Ejercicio</a:t>
            </a:r>
            <a:r>
              <a:rPr lang="en-US">
                <a:solidFill>
                  <a:srgbClr val="FFFFFF"/>
                </a:solidFill>
                <a:ea typeface="Source Sans Pro"/>
              </a:rPr>
              <a:t> 1</a:t>
            </a:r>
            <a:endParaRPr lang="en-US">
              <a:solidFill>
                <a:srgbClr val="FFFFFF">
                  <a:alpha val="80000"/>
                </a:srgbClr>
              </a:solidFill>
              <a:ea typeface="Source Sans Pro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D0B968A-0ED1-442A-9666-E44CA2E55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78" y="1622007"/>
            <a:ext cx="1653755" cy="304979"/>
          </a:xfrm>
          <a:prstGeom prst="rect">
            <a:avLst/>
          </a:prstGeom>
        </p:spPr>
      </p:pic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DF4567D-5EA6-4D9B-AE8F-A3305E9A81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4" t="42500" r="22759" b="8750"/>
          <a:stretch/>
        </p:blipFill>
        <p:spPr>
          <a:xfrm>
            <a:off x="696183" y="2055604"/>
            <a:ext cx="2253453" cy="405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4F8941-40BC-4488-A9C2-BD1BA948553B}"/>
              </a:ext>
            </a:extLst>
          </p:cNvPr>
          <p:cNvSpPr txBox="1"/>
          <p:nvPr/>
        </p:nvSpPr>
        <p:spPr>
          <a:xfrm>
            <a:off x="4686249" y="106982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err="1"/>
              <a:t>Ejercicio</a:t>
            </a:r>
            <a:r>
              <a:rPr lang="en-US"/>
              <a:t> 2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70EF652E-92A6-4E66-BB46-17F71AF87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986" y="1544614"/>
            <a:ext cx="2395149" cy="280327"/>
          </a:xfrm>
          <a:prstGeom prst="rect">
            <a:avLst/>
          </a:prstGeom>
        </p:spPr>
      </p:pic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CE597BE-5B31-452A-875B-62668D0EF5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82" t="43956" r="418" b="1962"/>
          <a:stretch/>
        </p:blipFill>
        <p:spPr>
          <a:xfrm>
            <a:off x="4426930" y="1877927"/>
            <a:ext cx="2653511" cy="5432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11204F-59B5-4A5F-9587-1A48B2F960B5}"/>
              </a:ext>
            </a:extLst>
          </p:cNvPr>
          <p:cNvSpPr txBox="1"/>
          <p:nvPr/>
        </p:nvSpPr>
        <p:spPr>
          <a:xfrm>
            <a:off x="8521172" y="102098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err="1"/>
              <a:t>Ejercicio</a:t>
            </a:r>
            <a:r>
              <a:rPr lang="en-US"/>
              <a:t> 3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642C93B7-5645-4AD8-8BC8-E9DFF8C26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8557" y="1527903"/>
            <a:ext cx="2106642" cy="338407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FCDEB047-85B2-4CE9-9791-C0E1C5FE5CB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0" t="29029" b="45552"/>
          <a:stretch/>
        </p:blipFill>
        <p:spPr>
          <a:xfrm>
            <a:off x="8566384" y="1954460"/>
            <a:ext cx="2386296" cy="479974"/>
          </a:xfrm>
          <a:prstGeom prst="rect">
            <a:avLst/>
          </a:prstGeom>
        </p:spPr>
      </p:pic>
      <p:pic>
        <p:nvPicPr>
          <p:cNvPr id="13" name="Picture 19" descr="Text&#10;&#10;Description automatically generated">
            <a:extLst>
              <a:ext uri="{FF2B5EF4-FFF2-40B4-BE49-F238E27FC236}">
                <a16:creationId xmlns:a16="http://schemas.microsoft.com/office/drawing/2014/main" id="{3ECAC5E2-7246-4F01-959F-453ADB3B41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042" y="2519762"/>
            <a:ext cx="3102633" cy="2282057"/>
          </a:xfrm>
          <a:prstGeom prst="rect">
            <a:avLst/>
          </a:prstGeom>
        </p:spPr>
      </p:pic>
      <p:pic>
        <p:nvPicPr>
          <p:cNvPr id="20" name="Picture 20" descr="Text&#10;&#10;Description automatically generated">
            <a:extLst>
              <a:ext uri="{FF2B5EF4-FFF2-40B4-BE49-F238E27FC236}">
                <a16:creationId xmlns:a16="http://schemas.microsoft.com/office/drawing/2014/main" id="{8B5B58A3-CEE3-46EE-AB31-1D6CCB6927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5362" y="2502320"/>
            <a:ext cx="3577085" cy="664246"/>
          </a:xfrm>
          <a:prstGeom prst="rect">
            <a:avLst/>
          </a:prstGeom>
        </p:spPr>
      </p:pic>
      <p:pic>
        <p:nvPicPr>
          <p:cNvPr id="21" name="Picture 21" descr="Text&#10;&#10;Description automatically generated">
            <a:extLst>
              <a:ext uri="{FF2B5EF4-FFF2-40B4-BE49-F238E27FC236}">
                <a16:creationId xmlns:a16="http://schemas.microsoft.com/office/drawing/2014/main" id="{DF0D1874-521C-437B-8C61-027C87EC7A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95362" y="3302986"/>
            <a:ext cx="3663349" cy="1143424"/>
          </a:xfrm>
          <a:prstGeom prst="rect">
            <a:avLst/>
          </a:prstGeom>
        </p:spPr>
      </p:pic>
      <p:pic>
        <p:nvPicPr>
          <p:cNvPr id="23" name="Picture 23" descr="Text&#10;&#10;Description automatically generated">
            <a:extLst>
              <a:ext uri="{FF2B5EF4-FFF2-40B4-BE49-F238E27FC236}">
                <a16:creationId xmlns:a16="http://schemas.microsoft.com/office/drawing/2014/main" id="{C311D084-86A9-4E02-9A9C-5A07499E14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10969" y="2496167"/>
            <a:ext cx="3433312" cy="249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6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B7897024-BDFD-42B8-8A3C-D7CB84931025}"/>
              </a:ext>
            </a:extLst>
          </p:cNvPr>
          <p:cNvSpPr>
            <a:spLocks noGrp="1"/>
          </p:cNvSpPr>
          <p:nvPr/>
        </p:nvSpPr>
        <p:spPr>
          <a:xfrm>
            <a:off x="2441285" y="639957"/>
            <a:ext cx="8281989" cy="2555874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har char="•"/>
            </a:pPr>
            <a:r>
              <a:rPr lang="en-US" err="1">
                <a:solidFill>
                  <a:srgbClr val="FFFFFF"/>
                </a:solidFill>
                <a:ea typeface="Source Sans Pro"/>
              </a:rPr>
              <a:t>Ejercicio</a:t>
            </a:r>
            <a:r>
              <a:rPr lang="en-US">
                <a:solidFill>
                  <a:srgbClr val="FFFFFF"/>
                </a:solidFill>
                <a:ea typeface="Source Sans Pro"/>
              </a:rPr>
              <a:t> 4</a:t>
            </a:r>
            <a:endParaRPr lang="en-US">
              <a:solidFill>
                <a:srgbClr val="FFFFFF">
                  <a:alpha val="80000"/>
                </a:srgbClr>
              </a:solidFill>
              <a:ea typeface="Source Sans Pro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6FAA1D5-36C7-4000-9488-62722BA6D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192" y="976545"/>
            <a:ext cx="1638300" cy="314325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D7116C0D-536C-421E-84C5-9302FDA9C34A}"/>
              </a:ext>
            </a:extLst>
          </p:cNvPr>
          <p:cNvSpPr txBox="1"/>
          <p:nvPr/>
        </p:nvSpPr>
        <p:spPr>
          <a:xfrm>
            <a:off x="7208081" y="578385"/>
            <a:ext cx="274320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Ejercicio</a:t>
            </a:r>
            <a:r>
              <a:rPr lang="en-US"/>
              <a:t>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ea typeface="Source Sans Pro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54D65FE6-BE77-43F6-9A12-937CAD016061}"/>
              </a:ext>
            </a:extLst>
          </p:cNvPr>
          <p:cNvSpPr txBox="1"/>
          <p:nvPr/>
        </p:nvSpPr>
        <p:spPr>
          <a:xfrm>
            <a:off x="6092432" y="972162"/>
            <a:ext cx="4369420" cy="7386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err="1">
                <a:ea typeface="+mn-lt"/>
                <a:cs typeface="+mn-lt"/>
              </a:rPr>
              <a:t>Determinar</a:t>
            </a:r>
            <a:r>
              <a:rPr lang="en-US" sz="1400">
                <a:ea typeface="+mn-lt"/>
                <a:cs typeface="+mn-lt"/>
              </a:rPr>
              <a:t> el </a:t>
            </a:r>
            <a:r>
              <a:rPr lang="en-US" sz="1400" err="1">
                <a:ea typeface="+mn-lt"/>
                <a:cs typeface="+mn-lt"/>
              </a:rPr>
              <a:t>coeficiente</a:t>
            </a:r>
            <a:r>
              <a:rPr lang="en-US" sz="1400">
                <a:ea typeface="+mn-lt"/>
                <a:cs typeface="+mn-lt"/>
              </a:rPr>
              <a:t> de arrastre W </a:t>
            </a:r>
            <a:r>
              <a:rPr lang="en-US" sz="1400" err="1">
                <a:ea typeface="+mn-lt"/>
                <a:cs typeface="+mn-lt"/>
              </a:rPr>
              <a:t>necesario</a:t>
            </a:r>
            <a:r>
              <a:rPr lang="en-US" sz="1400">
                <a:ea typeface="+mn-lt"/>
                <a:cs typeface="+mn-lt"/>
              </a:rPr>
              <a:t> para que un </a:t>
            </a:r>
            <a:r>
              <a:rPr lang="en-US" sz="1400" err="1">
                <a:ea typeface="+mn-lt"/>
                <a:cs typeface="+mn-lt"/>
              </a:rPr>
              <a:t>paracaidista</a:t>
            </a:r>
            <a:r>
              <a:rPr lang="en-US" sz="1400">
                <a:ea typeface="+mn-lt"/>
                <a:cs typeface="+mn-lt"/>
              </a:rPr>
              <a:t> de masa m=68.1 kg </a:t>
            </a:r>
            <a:r>
              <a:rPr lang="en-US" sz="1400" err="1">
                <a:ea typeface="+mn-lt"/>
                <a:cs typeface="+mn-lt"/>
              </a:rPr>
              <a:t>tenga</a:t>
            </a:r>
            <a:r>
              <a:rPr lang="en-US" sz="1400">
                <a:ea typeface="+mn-lt"/>
                <a:cs typeface="+mn-lt"/>
              </a:rPr>
              <a:t> una </a:t>
            </a:r>
            <a:r>
              <a:rPr lang="en-US" sz="1400" err="1">
                <a:ea typeface="+mn-lt"/>
                <a:cs typeface="+mn-lt"/>
              </a:rPr>
              <a:t>velocidad</a:t>
            </a:r>
            <a:r>
              <a:rPr lang="en-US" sz="1400">
                <a:ea typeface="+mn-lt"/>
                <a:cs typeface="+mn-lt"/>
              </a:rPr>
              <a:t> de 40 m/s </a:t>
            </a:r>
            <a:r>
              <a:rPr lang="en-US" sz="1400" err="1">
                <a:ea typeface="+mn-lt"/>
                <a:cs typeface="+mn-lt"/>
              </a:rPr>
              <a:t>después</a:t>
            </a:r>
            <a:r>
              <a:rPr lang="en-US" sz="1400">
                <a:ea typeface="+mn-lt"/>
                <a:cs typeface="+mn-lt"/>
              </a:rPr>
              <a:t> de una </a:t>
            </a:r>
            <a:r>
              <a:rPr lang="en-US" sz="1400" err="1">
                <a:ea typeface="+mn-lt"/>
                <a:cs typeface="+mn-lt"/>
              </a:rPr>
              <a:t>caída</a:t>
            </a:r>
            <a:r>
              <a:rPr lang="en-US" sz="1400">
                <a:ea typeface="+mn-lt"/>
                <a:cs typeface="+mn-lt"/>
              </a:rPr>
              <a:t> libre de t=10 s</a:t>
            </a:r>
            <a:endParaRPr lang="en-US" sz="1400"/>
          </a:p>
        </p:txBody>
      </p:sp>
      <p:pic>
        <p:nvPicPr>
          <p:cNvPr id="9" name="Picture 9" descr="Diagram, text&#10;&#10;Description automatically generated">
            <a:extLst>
              <a:ext uri="{FF2B5EF4-FFF2-40B4-BE49-F238E27FC236}">
                <a16:creationId xmlns:a16="http://schemas.microsoft.com/office/drawing/2014/main" id="{F7AEEBAC-744F-41E3-843B-E3A468A81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595" y="5317931"/>
            <a:ext cx="2914290" cy="80621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DEB02AA9-5172-4D52-8BC9-0D7E31750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342" y="1445710"/>
            <a:ext cx="2241430" cy="410114"/>
          </a:xfrm>
          <a:prstGeom prst="rect">
            <a:avLst/>
          </a:prstGeom>
        </p:spPr>
      </p:pic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89045F3A-C262-4CCD-9276-7738F29B4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855" y="2002503"/>
            <a:ext cx="4440862" cy="918642"/>
          </a:xfrm>
          <a:prstGeom prst="rect">
            <a:avLst/>
          </a:prstGeom>
        </p:spPr>
      </p:pic>
      <p:pic>
        <p:nvPicPr>
          <p:cNvPr id="12" name="Picture 12" descr="Text&#10;&#10;Description automatically generated">
            <a:extLst>
              <a:ext uri="{FF2B5EF4-FFF2-40B4-BE49-F238E27FC236}">
                <a16:creationId xmlns:a16="http://schemas.microsoft.com/office/drawing/2014/main" id="{26456711-C029-4B34-AFF8-6FCE8DA3EF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697" y="2995927"/>
            <a:ext cx="5132678" cy="1875855"/>
          </a:xfrm>
          <a:prstGeom prst="rect">
            <a:avLst/>
          </a:prstGeom>
        </p:spPr>
      </p:pic>
      <p:pic>
        <p:nvPicPr>
          <p:cNvPr id="15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34986433-5113-4DEF-867C-AA8317AD65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1096" y="5419367"/>
            <a:ext cx="3350591" cy="613354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16869E56-4975-447B-97B3-18D547AC65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2051" y="6273523"/>
            <a:ext cx="6354418" cy="384865"/>
          </a:xfrm>
          <a:prstGeom prst="rect">
            <a:avLst/>
          </a:prstGeom>
        </p:spPr>
      </p:pic>
      <p:pic>
        <p:nvPicPr>
          <p:cNvPr id="17" name="Picture 17" descr="Text&#10;&#10;Description automatically generated">
            <a:extLst>
              <a:ext uri="{FF2B5EF4-FFF2-40B4-BE49-F238E27FC236}">
                <a16:creationId xmlns:a16="http://schemas.microsoft.com/office/drawing/2014/main" id="{A94077CA-4C43-4B17-A72F-A3D0B9238A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8400" y="1713647"/>
            <a:ext cx="5040243" cy="365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8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BC4278D-B1D5-4FC7-9426-CDCE43A9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8126" y="1892781"/>
            <a:ext cx="8281989" cy="3395805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342900" indent="-342900" algn="just">
              <a:buChar char="•"/>
            </a:pPr>
            <a:r>
              <a:rPr lang="es-CO" sz="1800" b="1">
                <a:solidFill>
                  <a:srgbClr val="FFFFFF"/>
                </a:solidFill>
                <a:ea typeface="+mn-lt"/>
                <a:cs typeface="+mn-lt"/>
              </a:rPr>
              <a:t>Como se comporta el método en cuanto: perdida de significancia, el número de iteraciones, la convergencia, en cada caso. </a:t>
            </a:r>
            <a:endParaRPr lang="en-US"/>
          </a:p>
          <a:p>
            <a:pPr marL="342900" indent="-342900" algn="just">
              <a:buChar char="•"/>
            </a:pPr>
            <a:r>
              <a:rPr lang="es-CO" sz="1800" b="1">
                <a:solidFill>
                  <a:srgbClr val="FFFFFF"/>
                </a:solidFill>
                <a:ea typeface="+mn-lt"/>
                <a:cs typeface="+mn-lt"/>
              </a:rPr>
              <a:t>Cómo se puede solucionar el problema de significancia, es remediable o está destinado al fracaso, en los casos que se presente el problema. </a:t>
            </a:r>
          </a:p>
          <a:p>
            <a:pPr marL="342900" indent="-342900" algn="just">
              <a:buChar char="•"/>
            </a:pPr>
            <a:r>
              <a:rPr lang="es-CO" sz="1800" b="1">
                <a:solidFill>
                  <a:srgbClr val="FFFFFF"/>
                </a:solidFill>
                <a:ea typeface="+mn-lt"/>
                <a:cs typeface="+mn-lt"/>
              </a:rPr>
              <a:t>¿Que pasa con el método cuando hay más de dos raíces?</a:t>
            </a:r>
          </a:p>
          <a:p>
            <a:pPr marL="342900" indent="-342900" algn="just">
              <a:buChar char="•"/>
            </a:pPr>
            <a:r>
              <a:rPr lang="es-CO" sz="1800" b="1">
                <a:solidFill>
                  <a:srgbClr val="FFFFFF"/>
                </a:solidFill>
                <a:ea typeface="+mn-lt"/>
                <a:cs typeface="+mn-lt"/>
              </a:rPr>
              <a:t>¿Qué pasa con el método cuando la función es periódica, par o impar, estas características influyen?</a:t>
            </a:r>
          </a:p>
          <a:p>
            <a:pPr marL="342900" indent="-342900" algn="just">
              <a:buChar char="•"/>
            </a:pPr>
            <a:r>
              <a:rPr lang="es-CO" sz="1800" b="1">
                <a:solidFill>
                  <a:srgbClr val="FFFFFF"/>
                </a:solidFill>
                <a:ea typeface="+mn-lt"/>
                <a:cs typeface="+mn-lt"/>
              </a:rPr>
              <a:t>Como se comporta el método con respecto al de bisección.</a:t>
            </a:r>
          </a:p>
          <a:p>
            <a:endParaRPr lang="es-CO" sz="1800" b="1">
              <a:solidFill>
                <a:srgbClr val="FFFFFF">
                  <a:alpha val="80000"/>
                </a:srgbClr>
              </a:solidFill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F0B63-7B4A-4AE9-9915-078186809625}"/>
              </a:ext>
            </a:extLst>
          </p:cNvPr>
          <p:cNvSpPr txBox="1"/>
          <p:nvPr/>
        </p:nvSpPr>
        <p:spPr>
          <a:xfrm>
            <a:off x="1633105" y="697923"/>
            <a:ext cx="67436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err="1"/>
              <a:t>Preguntas</a:t>
            </a:r>
            <a:r>
              <a:rPr lang="en-US" sz="2800"/>
              <a:t> </a:t>
            </a:r>
            <a:r>
              <a:rPr lang="en-US" sz="2800" err="1"/>
              <a:t>Metodos</a:t>
            </a:r>
            <a:endParaRPr lang="en-US" sz="2800" err="1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93874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3EE0DD18-6D61-4DB6-BF30-1CB2F5E98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E893D4F-1C37-4BBA-839A-63825DE1D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9417012" y="-34714"/>
            <a:ext cx="437998" cy="411950"/>
          </a:xfrm>
          <a:custGeom>
            <a:avLst/>
            <a:gdLst>
              <a:gd name="connsiteX0" fmla="*/ 255225 w 437998"/>
              <a:gd name="connsiteY0" fmla="*/ 0 h 411950"/>
              <a:gd name="connsiteX1" fmla="*/ 437998 w 437998"/>
              <a:gd name="connsiteY1" fmla="*/ 182774 h 411950"/>
              <a:gd name="connsiteX2" fmla="*/ 416788 w 437998"/>
              <a:gd name="connsiteY2" fmla="*/ 184912 h 411950"/>
              <a:gd name="connsiteX3" fmla="*/ 231747 w 437998"/>
              <a:gd name="connsiteY3" fmla="*/ 411950 h 411950"/>
              <a:gd name="connsiteX4" fmla="*/ 0 w 437998"/>
              <a:gd name="connsiteY4" fmla="*/ 411950 h 411950"/>
              <a:gd name="connsiteX5" fmla="*/ 204350 w 437998"/>
              <a:gd name="connsiteY5" fmla="*/ 27614 h 41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998" h="411950">
                <a:moveTo>
                  <a:pt x="255225" y="0"/>
                </a:moveTo>
                <a:lnTo>
                  <a:pt x="437998" y="182774"/>
                </a:lnTo>
                <a:lnTo>
                  <a:pt x="416788" y="184912"/>
                </a:lnTo>
                <a:cubicBezTo>
                  <a:pt x="311185" y="206521"/>
                  <a:pt x="231746" y="299959"/>
                  <a:pt x="231747" y="411950"/>
                </a:cubicBezTo>
                <a:lnTo>
                  <a:pt x="0" y="411950"/>
                </a:lnTo>
                <a:cubicBezTo>
                  <a:pt x="0" y="251962"/>
                  <a:pt x="81060" y="110908"/>
                  <a:pt x="204350" y="2761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1270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BA3990F-0245-4707-BEC6-220DD434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9405760" y="-134507"/>
            <a:ext cx="739806" cy="464021"/>
          </a:xfrm>
          <a:custGeom>
            <a:avLst/>
            <a:gdLst>
              <a:gd name="connsiteX0" fmla="*/ 685183 w 739806"/>
              <a:gd name="connsiteY0" fmla="*/ 409399 h 464021"/>
              <a:gd name="connsiteX1" fmla="*/ 739806 w 739806"/>
              <a:gd name="connsiteY1" fmla="*/ 464021 h 464021"/>
              <a:gd name="connsiteX2" fmla="*/ 695238 w 739806"/>
              <a:gd name="connsiteY2" fmla="*/ 464021 h 464021"/>
              <a:gd name="connsiteX3" fmla="*/ 275785 w 739806"/>
              <a:gd name="connsiteY3" fmla="*/ 0 h 464021"/>
              <a:gd name="connsiteX4" fmla="*/ 491953 w 739806"/>
              <a:gd name="connsiteY4" fmla="*/ 216168 h 464021"/>
              <a:gd name="connsiteX5" fmla="*/ 463493 w 739806"/>
              <a:gd name="connsiteY5" fmla="*/ 209867 h 464021"/>
              <a:gd name="connsiteX6" fmla="*/ 231747 w 739806"/>
              <a:gd name="connsiteY6" fmla="*/ 464021 h 464021"/>
              <a:gd name="connsiteX7" fmla="*/ 0 w 739806"/>
              <a:gd name="connsiteY7" fmla="*/ 464021 h 464021"/>
              <a:gd name="connsiteX8" fmla="*/ 204349 w 739806"/>
              <a:gd name="connsiteY8" fmla="*/ 42523 h 464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9806" h="464021">
                <a:moveTo>
                  <a:pt x="685183" y="409399"/>
                </a:moveTo>
                <a:lnTo>
                  <a:pt x="739806" y="464021"/>
                </a:lnTo>
                <a:lnTo>
                  <a:pt x="695238" y="464021"/>
                </a:lnTo>
                <a:close/>
                <a:moveTo>
                  <a:pt x="275785" y="0"/>
                </a:moveTo>
                <a:lnTo>
                  <a:pt x="491953" y="216168"/>
                </a:lnTo>
                <a:lnTo>
                  <a:pt x="463493" y="209867"/>
                </a:lnTo>
                <a:cubicBezTo>
                  <a:pt x="335503" y="209867"/>
                  <a:pt x="231746" y="323655"/>
                  <a:pt x="231747" y="464021"/>
                </a:cubicBezTo>
                <a:lnTo>
                  <a:pt x="0" y="464021"/>
                </a:lnTo>
                <a:cubicBezTo>
                  <a:pt x="0" y="288564"/>
                  <a:pt x="81060" y="133870"/>
                  <a:pt x="204349" y="4252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6B98286-2DCA-4558-9397-C4E444A91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83245" y="273369"/>
            <a:ext cx="53549" cy="233295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ECC95628-2D67-4EAB-B45A-C52BA95A4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388449" y="2319015"/>
            <a:ext cx="2160000" cy="2300453"/>
          </a:xfrm>
          <a:custGeom>
            <a:avLst/>
            <a:gdLst>
              <a:gd name="connsiteX0" fmla="*/ 130350 w 2160000"/>
              <a:gd name="connsiteY0" fmla="*/ 2017849 h 2300453"/>
              <a:gd name="connsiteX1" fmla="*/ 0 w 2160000"/>
              <a:gd name="connsiteY1" fmla="*/ 1760453 h 2300453"/>
              <a:gd name="connsiteX2" fmla="*/ 21942 w 2160000"/>
              <a:gd name="connsiteY2" fmla="*/ 1651625 h 2300453"/>
              <a:gd name="connsiteX3" fmla="*/ 31252 w 2160000"/>
              <a:gd name="connsiteY3" fmla="*/ 1636627 h 2300453"/>
              <a:gd name="connsiteX4" fmla="*/ 625577 w 2160000"/>
              <a:gd name="connsiteY4" fmla="*/ 581395 h 2300453"/>
              <a:gd name="connsiteX5" fmla="*/ 1206972 w 2160000"/>
              <a:gd name="connsiteY5" fmla="*/ 0 h 2300453"/>
              <a:gd name="connsiteX6" fmla="*/ 2128748 w 2160000"/>
              <a:gd name="connsiteY6" fmla="*/ 1636627 h 2300453"/>
              <a:gd name="connsiteX7" fmla="*/ 2138058 w 2160000"/>
              <a:gd name="connsiteY7" fmla="*/ 1651625 h 2300453"/>
              <a:gd name="connsiteX8" fmla="*/ 2160000 w 2160000"/>
              <a:gd name="connsiteY8" fmla="*/ 1760453 h 2300453"/>
              <a:gd name="connsiteX9" fmla="*/ 1080000 w 2160000"/>
              <a:gd name="connsiteY9" fmla="*/ 2300453 h 2300453"/>
              <a:gd name="connsiteX10" fmla="*/ 130350 w 2160000"/>
              <a:gd name="connsiteY10" fmla="*/ 2017849 h 2300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60000" h="2300453">
                <a:moveTo>
                  <a:pt x="130350" y="2017849"/>
                </a:moveTo>
                <a:cubicBezTo>
                  <a:pt x="47220" y="1941335"/>
                  <a:pt x="0" y="1853651"/>
                  <a:pt x="0" y="1760453"/>
                </a:cubicBezTo>
                <a:cubicBezTo>
                  <a:pt x="0" y="1723173"/>
                  <a:pt x="7556" y="1686777"/>
                  <a:pt x="21942" y="1651625"/>
                </a:cubicBezTo>
                <a:lnTo>
                  <a:pt x="31252" y="1636627"/>
                </a:lnTo>
                <a:lnTo>
                  <a:pt x="625577" y="581395"/>
                </a:lnTo>
                <a:lnTo>
                  <a:pt x="1206972" y="0"/>
                </a:lnTo>
                <a:lnTo>
                  <a:pt x="2128748" y="1636627"/>
                </a:lnTo>
                <a:lnTo>
                  <a:pt x="2138058" y="1651625"/>
                </a:lnTo>
                <a:cubicBezTo>
                  <a:pt x="2152446" y="1686777"/>
                  <a:pt x="2160000" y="1723173"/>
                  <a:pt x="2160000" y="1760453"/>
                </a:cubicBezTo>
                <a:cubicBezTo>
                  <a:pt x="2160000" y="2058687"/>
                  <a:pt x="1676468" y="2300453"/>
                  <a:pt x="1080000" y="2300453"/>
                </a:cubicBezTo>
                <a:cubicBezTo>
                  <a:pt x="669928" y="2300453"/>
                  <a:pt x="313236" y="2186181"/>
                  <a:pt x="130350" y="2017849"/>
                </a:cubicBez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508000" dist="203200" dir="7320000">
              <a:schemeClr val="accent1">
                <a:lumMod val="60000"/>
                <a:lumOff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8665EA9-F26C-4AE6-B660-C1A8B36D6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10488863" y="1949654"/>
            <a:ext cx="1080000" cy="2160000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DE3F747-3DDD-4161-806C-BAFCD6550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0671" y="6245494"/>
            <a:ext cx="1080000" cy="612507"/>
          </a:xfrm>
          <a:custGeom>
            <a:avLst/>
            <a:gdLst>
              <a:gd name="connsiteX0" fmla="*/ 540000 w 1080000"/>
              <a:gd name="connsiteY0" fmla="*/ 0 h 612507"/>
              <a:gd name="connsiteX1" fmla="*/ 1080000 w 1080000"/>
              <a:gd name="connsiteY1" fmla="*/ 540000 h 612507"/>
              <a:gd name="connsiteX2" fmla="*/ 1072691 w 1080000"/>
              <a:gd name="connsiteY2" fmla="*/ 612507 h 612507"/>
              <a:gd name="connsiteX3" fmla="*/ 7309 w 1080000"/>
              <a:gd name="connsiteY3" fmla="*/ 612507 h 612507"/>
              <a:gd name="connsiteX4" fmla="*/ 0 w 1080000"/>
              <a:gd name="connsiteY4" fmla="*/ 540000 h 612507"/>
              <a:gd name="connsiteX5" fmla="*/ 540000 w 1080000"/>
              <a:gd name="connsiteY5" fmla="*/ 0 h 61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0000" h="612507">
                <a:moveTo>
                  <a:pt x="540000" y="0"/>
                </a:moveTo>
                <a:cubicBezTo>
                  <a:pt x="838234" y="0"/>
                  <a:pt x="1080000" y="241766"/>
                  <a:pt x="1080000" y="540000"/>
                </a:cubicBezTo>
                <a:lnTo>
                  <a:pt x="1072691" y="612507"/>
                </a:lnTo>
                <a:lnTo>
                  <a:pt x="7309" y="612507"/>
                </a:lnTo>
                <a:lnTo>
                  <a:pt x="0" y="540000"/>
                </a:ln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578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3DFloatVTI</vt:lpstr>
      <vt:lpstr>Ejercicios Raiz con Metodos</vt:lpstr>
      <vt:lpstr>Metodo Secante Y Metodo Aitken</vt:lpstr>
      <vt:lpstr> Implementaciones</vt:lpstr>
      <vt:lpstr>Solucion Raices 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</cp:revision>
  <dcterms:created xsi:type="dcterms:W3CDTF">2021-02-15T20:31:52Z</dcterms:created>
  <dcterms:modified xsi:type="dcterms:W3CDTF">2021-02-22T20:30:47Z</dcterms:modified>
</cp:coreProperties>
</file>