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95" r:id="rId3"/>
    <p:sldId id="278" r:id="rId4"/>
    <p:sldId id="291" r:id="rId5"/>
    <p:sldId id="299" r:id="rId6"/>
    <p:sldId id="271" r:id="rId7"/>
    <p:sldId id="269" r:id="rId8"/>
    <p:sldId id="302" r:id="rId9"/>
    <p:sldId id="298" r:id="rId10"/>
    <p:sldId id="297" r:id="rId11"/>
    <p:sldId id="301" r:id="rId12"/>
    <p:sldId id="28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67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61A917"/>
              </a:solidFill>
              <a:ln w="15875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1A917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0.78</c:v>
                </c:pt>
                <c:pt idx="1">
                  <c:v>0.22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61A917"/>
              </a:solidFill>
              <a:ln w="15875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1A917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0.82</c:v>
                </c:pt>
                <c:pt idx="1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Relationship Id="rId4" Type="http://schemas.openxmlformats.org/officeDocument/2006/relationships/image" Target="../media/image2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70507-DBE7-4575-8AC7-21EFFE57E947}" type="doc">
      <dgm:prSet loTypeId="urn:microsoft.com/office/officeart/2008/layout/PictureStrip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E68BD3F-B3AB-4237-8CF4-0DCDD595765B}">
      <dgm:prSet phldrT="[Текст]"/>
      <dgm:spPr/>
      <dgm:t>
        <a:bodyPr/>
        <a:lstStyle/>
        <a:p>
          <a:r>
            <a:rPr lang="ru-RU" dirty="0" smtClean="0"/>
            <a:t>Максим Паньшин</a:t>
          </a:r>
          <a:endParaRPr lang="en-US" dirty="0"/>
        </a:p>
      </dgm:t>
    </dgm:pt>
    <dgm:pt modelId="{AC1ED244-95CF-4288-8D96-9FA7C4201655}" type="parTrans" cxnId="{51755B94-B8F3-4C91-A9E2-100B647C4B1D}">
      <dgm:prSet/>
      <dgm:spPr/>
      <dgm:t>
        <a:bodyPr/>
        <a:lstStyle/>
        <a:p>
          <a:endParaRPr lang="en-US"/>
        </a:p>
      </dgm:t>
    </dgm:pt>
    <dgm:pt modelId="{AD5DE872-0E92-49F5-BB87-07ABB60826F3}" type="sibTrans" cxnId="{51755B94-B8F3-4C91-A9E2-100B647C4B1D}">
      <dgm:prSet/>
      <dgm:spPr/>
      <dgm:t>
        <a:bodyPr/>
        <a:lstStyle/>
        <a:p>
          <a:endParaRPr lang="en-US"/>
        </a:p>
      </dgm:t>
    </dgm:pt>
    <dgm:pt modelId="{718774A1-119A-499E-924F-BBF84A5D101E}">
      <dgm:prSet phldrT="[Текст]"/>
      <dgm:spPr/>
      <dgm:t>
        <a:bodyPr/>
        <a:lstStyle/>
        <a:p>
          <a:r>
            <a:rPr lang="ru-RU" dirty="0" smtClean="0"/>
            <a:t>Максим </a:t>
          </a:r>
          <a:r>
            <a:rPr lang="ru-RU" dirty="0" err="1" smtClean="0"/>
            <a:t>Путров</a:t>
          </a:r>
          <a:endParaRPr lang="en-US" dirty="0"/>
        </a:p>
      </dgm:t>
    </dgm:pt>
    <dgm:pt modelId="{A57D73F9-5FD3-402A-972F-6AFFE768C19B}" type="parTrans" cxnId="{65783F6E-035F-4C69-9C36-662D0E81121B}">
      <dgm:prSet/>
      <dgm:spPr/>
      <dgm:t>
        <a:bodyPr/>
        <a:lstStyle/>
        <a:p>
          <a:endParaRPr lang="en-US"/>
        </a:p>
      </dgm:t>
    </dgm:pt>
    <dgm:pt modelId="{4D3A0F01-05DC-47E8-ADE7-8728AA4C3C23}" type="sibTrans" cxnId="{65783F6E-035F-4C69-9C36-662D0E81121B}">
      <dgm:prSet/>
      <dgm:spPr/>
      <dgm:t>
        <a:bodyPr/>
        <a:lstStyle/>
        <a:p>
          <a:endParaRPr lang="en-US"/>
        </a:p>
      </dgm:t>
    </dgm:pt>
    <dgm:pt modelId="{520DD1B6-8896-43C8-99A7-92070EF2484E}">
      <dgm:prSet phldrT="[Текст]"/>
      <dgm:spPr/>
      <dgm:t>
        <a:bodyPr/>
        <a:lstStyle/>
        <a:p>
          <a:r>
            <a:rPr lang="ru-RU" dirty="0" smtClean="0">
              <a:solidFill>
                <a:srgbClr val="61A917"/>
              </a:solidFill>
            </a:rPr>
            <a:t>контент</a:t>
          </a:r>
          <a:endParaRPr lang="en-US" dirty="0">
            <a:solidFill>
              <a:srgbClr val="61A917"/>
            </a:solidFill>
          </a:endParaRPr>
        </a:p>
      </dgm:t>
    </dgm:pt>
    <dgm:pt modelId="{7C90803B-DF9A-4EF6-97EB-54FC261A8E0F}" type="parTrans" cxnId="{9845D6F2-C067-43B0-B5B3-0772F7166660}">
      <dgm:prSet/>
      <dgm:spPr/>
      <dgm:t>
        <a:bodyPr/>
        <a:lstStyle/>
        <a:p>
          <a:endParaRPr lang="en-US"/>
        </a:p>
      </dgm:t>
    </dgm:pt>
    <dgm:pt modelId="{C2949B4E-101E-47B9-9EBE-B13239199EA5}" type="sibTrans" cxnId="{9845D6F2-C067-43B0-B5B3-0772F7166660}">
      <dgm:prSet/>
      <dgm:spPr/>
      <dgm:t>
        <a:bodyPr/>
        <a:lstStyle/>
        <a:p>
          <a:endParaRPr lang="en-US"/>
        </a:p>
      </dgm:t>
    </dgm:pt>
    <dgm:pt modelId="{1F810A90-1580-47D2-A038-43BAD2AF9492}">
      <dgm:prSet phldrT="[Текст]"/>
      <dgm:spPr/>
      <dgm:t>
        <a:bodyPr/>
        <a:lstStyle/>
        <a:p>
          <a:r>
            <a:rPr lang="ru-RU" dirty="0" smtClean="0">
              <a:solidFill>
                <a:srgbClr val="61A917"/>
              </a:solidFill>
            </a:rPr>
            <a:t>3</a:t>
          </a:r>
          <a:r>
            <a:rPr lang="en-US" dirty="0" smtClean="0">
              <a:solidFill>
                <a:srgbClr val="61A917"/>
              </a:solidFill>
            </a:rPr>
            <a:t>d-</a:t>
          </a:r>
          <a:r>
            <a:rPr lang="ru-RU" dirty="0" smtClean="0">
              <a:solidFill>
                <a:srgbClr val="61A917"/>
              </a:solidFill>
            </a:rPr>
            <a:t>модели, контент</a:t>
          </a:r>
          <a:endParaRPr lang="en-US" dirty="0">
            <a:solidFill>
              <a:srgbClr val="61A917"/>
            </a:solidFill>
          </a:endParaRPr>
        </a:p>
      </dgm:t>
    </dgm:pt>
    <dgm:pt modelId="{43783066-FFF1-4F73-8921-834160E869B1}" type="sibTrans" cxnId="{8BAF9AAB-32F4-4DED-902A-139104474EC6}">
      <dgm:prSet/>
      <dgm:spPr/>
      <dgm:t>
        <a:bodyPr/>
        <a:lstStyle/>
        <a:p>
          <a:endParaRPr lang="en-US"/>
        </a:p>
      </dgm:t>
    </dgm:pt>
    <dgm:pt modelId="{B693933A-E0E6-434E-AFED-63BFF094DFFA}" type="parTrans" cxnId="{8BAF9AAB-32F4-4DED-902A-139104474EC6}">
      <dgm:prSet/>
      <dgm:spPr/>
      <dgm:t>
        <a:bodyPr/>
        <a:lstStyle/>
        <a:p>
          <a:endParaRPr lang="en-US"/>
        </a:p>
      </dgm:t>
    </dgm:pt>
    <dgm:pt modelId="{5830ABC1-6DE6-42AC-BE9F-6D5FEAE3D445}">
      <dgm:prSet phldrT="[Текст]"/>
      <dgm:spPr/>
      <dgm:t>
        <a:bodyPr/>
        <a:lstStyle/>
        <a:p>
          <a:r>
            <a:rPr lang="ru-RU" dirty="0" smtClean="0">
              <a:solidFill>
                <a:srgbClr val="61A917"/>
              </a:solidFill>
            </a:rPr>
            <a:t>основатель </a:t>
          </a:r>
          <a:r>
            <a:rPr lang="en-US" dirty="0" smtClean="0">
              <a:solidFill>
                <a:srgbClr val="61A917"/>
              </a:solidFill>
            </a:rPr>
            <a:t>Jet Style, </a:t>
          </a:r>
          <a:r>
            <a:rPr lang="ru-RU" dirty="0" smtClean="0">
              <a:solidFill>
                <a:srgbClr val="61A917"/>
              </a:solidFill>
            </a:rPr>
            <a:t>ментор</a:t>
          </a:r>
          <a:endParaRPr lang="en-US" dirty="0">
            <a:solidFill>
              <a:srgbClr val="61A917"/>
            </a:solidFill>
          </a:endParaRPr>
        </a:p>
      </dgm:t>
    </dgm:pt>
    <dgm:pt modelId="{F5F32000-2FD5-4ED5-8827-D0303019884E}">
      <dgm:prSet phldrT="[Текст]"/>
      <dgm:spPr/>
      <dgm:t>
        <a:bodyPr/>
        <a:lstStyle/>
        <a:p>
          <a:r>
            <a:rPr lang="ru-RU" dirty="0" smtClean="0"/>
            <a:t>Алексей Кулаков </a:t>
          </a:r>
          <a:endParaRPr lang="en-US" dirty="0"/>
        </a:p>
      </dgm:t>
    </dgm:pt>
    <dgm:pt modelId="{275BA078-7EAB-4B40-8826-497CFB800746}" type="sibTrans" cxnId="{DFDDC34D-F117-4328-B6AD-986181EA226A}">
      <dgm:prSet/>
      <dgm:spPr/>
      <dgm:t>
        <a:bodyPr/>
        <a:lstStyle/>
        <a:p>
          <a:endParaRPr lang="en-US"/>
        </a:p>
      </dgm:t>
    </dgm:pt>
    <dgm:pt modelId="{42F6530C-27A7-4F87-8D9D-A6F022EA62FD}" type="parTrans" cxnId="{DFDDC34D-F117-4328-B6AD-986181EA226A}">
      <dgm:prSet/>
      <dgm:spPr/>
      <dgm:t>
        <a:bodyPr/>
        <a:lstStyle/>
        <a:p>
          <a:endParaRPr lang="en-US"/>
        </a:p>
      </dgm:t>
    </dgm:pt>
    <dgm:pt modelId="{114A9DCD-BDB6-4025-B93A-C62BAA71CC51}" type="sibTrans" cxnId="{6CEB75AA-9068-4523-9204-DB98E8662BD3}">
      <dgm:prSet/>
      <dgm:spPr/>
      <dgm:t>
        <a:bodyPr/>
        <a:lstStyle/>
        <a:p>
          <a:endParaRPr lang="en-US"/>
        </a:p>
      </dgm:t>
    </dgm:pt>
    <dgm:pt modelId="{4A0E1340-E05E-4CD6-8226-D382ACC7CF0B}" type="parTrans" cxnId="{6CEB75AA-9068-4523-9204-DB98E8662BD3}">
      <dgm:prSet/>
      <dgm:spPr/>
      <dgm:t>
        <a:bodyPr/>
        <a:lstStyle/>
        <a:p>
          <a:endParaRPr lang="en-US"/>
        </a:p>
      </dgm:t>
    </dgm:pt>
    <dgm:pt modelId="{B3586A90-B0AF-40C0-97B0-F8457B4A8C48}">
      <dgm:prSet phldrT="[Текст]"/>
      <dgm:spPr/>
      <dgm:t>
        <a:bodyPr/>
        <a:lstStyle/>
        <a:p>
          <a:r>
            <a:rPr lang="ru-RU" dirty="0" smtClean="0"/>
            <a:t>Андрей Царегородцев</a:t>
          </a:r>
          <a:endParaRPr lang="en-US" dirty="0"/>
        </a:p>
      </dgm:t>
    </dgm:pt>
    <dgm:pt modelId="{539BE75D-41AB-422B-A861-4298B458E6A1}" type="parTrans" cxnId="{D23A798D-BF38-4459-94A5-C3AC78DA6DA8}">
      <dgm:prSet/>
      <dgm:spPr/>
      <dgm:t>
        <a:bodyPr/>
        <a:lstStyle/>
        <a:p>
          <a:endParaRPr lang="en-US"/>
        </a:p>
      </dgm:t>
    </dgm:pt>
    <dgm:pt modelId="{14810497-CFE7-4F8C-AFA4-1ED17B11A77D}" type="sibTrans" cxnId="{D23A798D-BF38-4459-94A5-C3AC78DA6DA8}">
      <dgm:prSet/>
      <dgm:spPr/>
      <dgm:t>
        <a:bodyPr/>
        <a:lstStyle/>
        <a:p>
          <a:endParaRPr lang="en-US"/>
        </a:p>
      </dgm:t>
    </dgm:pt>
    <dgm:pt modelId="{61E2A890-F1F3-4AF1-8EDC-4C63F984B39D}">
      <dgm:prSet phldrT="[Текст]"/>
      <dgm:spPr/>
      <dgm:t>
        <a:bodyPr/>
        <a:lstStyle/>
        <a:p>
          <a:r>
            <a:rPr lang="ru-RU" dirty="0" smtClean="0">
              <a:solidFill>
                <a:srgbClr val="61A917"/>
              </a:solidFill>
            </a:rPr>
            <a:t>руководитель, разработка, продвижение</a:t>
          </a:r>
          <a:endParaRPr lang="en-US" dirty="0">
            <a:solidFill>
              <a:srgbClr val="61A917"/>
            </a:solidFill>
          </a:endParaRPr>
        </a:p>
      </dgm:t>
    </dgm:pt>
    <dgm:pt modelId="{A306A9B9-B6C2-45BA-9185-9D263BD08245}" type="parTrans" cxnId="{D29E0630-C426-42E2-AC39-B22D48EECC6D}">
      <dgm:prSet/>
      <dgm:spPr/>
      <dgm:t>
        <a:bodyPr/>
        <a:lstStyle/>
        <a:p>
          <a:endParaRPr lang="en-US"/>
        </a:p>
      </dgm:t>
    </dgm:pt>
    <dgm:pt modelId="{FB16BDDA-C0B5-4698-80CF-B6659F36A698}" type="sibTrans" cxnId="{D29E0630-C426-42E2-AC39-B22D48EECC6D}">
      <dgm:prSet/>
      <dgm:spPr/>
      <dgm:t>
        <a:bodyPr/>
        <a:lstStyle/>
        <a:p>
          <a:endParaRPr lang="en-US"/>
        </a:p>
      </dgm:t>
    </dgm:pt>
    <dgm:pt modelId="{C849CAAF-C27B-4B4B-85BA-C3A90B7D24E1}" type="pres">
      <dgm:prSet presAssocID="{29970507-DBE7-4575-8AC7-21EFFE57E9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948E24-8FF1-4BDA-87FF-2B19BC9D910B}" type="pres">
      <dgm:prSet presAssocID="{B3586A90-B0AF-40C0-97B0-F8457B4A8C48}" presName="composite" presStyleCnt="0"/>
      <dgm:spPr/>
    </dgm:pt>
    <dgm:pt modelId="{7EEDE91A-1469-456C-88BE-9CA9370B6A7C}" type="pres">
      <dgm:prSet presAssocID="{B3586A90-B0AF-40C0-97B0-F8457B4A8C48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BCD8E-AD4F-49FE-BC8F-A750CE42C921}" type="pres">
      <dgm:prSet presAssocID="{B3586A90-B0AF-40C0-97B0-F8457B4A8C48}" presName="rect2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/>
        </a:p>
      </dgm:t>
    </dgm:pt>
    <dgm:pt modelId="{7A70F508-EF6D-4EAE-9AAB-9E55913EE216}" type="pres">
      <dgm:prSet presAssocID="{14810497-CFE7-4F8C-AFA4-1ED17B11A77D}" presName="sibTrans" presStyleCnt="0"/>
      <dgm:spPr/>
    </dgm:pt>
    <dgm:pt modelId="{BB50DFAB-39B5-492A-A2D8-899FD800C484}" type="pres">
      <dgm:prSet presAssocID="{F5F32000-2FD5-4ED5-8827-D0303019884E}" presName="composite" presStyleCnt="0"/>
      <dgm:spPr/>
    </dgm:pt>
    <dgm:pt modelId="{169E31DF-621A-460B-8408-9E2C1B183922}" type="pres">
      <dgm:prSet presAssocID="{F5F32000-2FD5-4ED5-8827-D0303019884E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BD06C-CFA7-4FF9-A0EC-BBBE2AEF9D52}" type="pres">
      <dgm:prSet presAssocID="{F5F32000-2FD5-4ED5-8827-D0303019884E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ru-RU"/>
        </a:p>
      </dgm:t>
    </dgm:pt>
    <dgm:pt modelId="{5C56982C-3A6E-440C-AB2C-43B439335206}" type="pres">
      <dgm:prSet presAssocID="{275BA078-7EAB-4B40-8826-497CFB800746}" presName="sibTrans" presStyleCnt="0"/>
      <dgm:spPr/>
    </dgm:pt>
    <dgm:pt modelId="{8B19B6E2-903B-40F0-B9B4-26F5D433D5FE}" type="pres">
      <dgm:prSet presAssocID="{CE68BD3F-B3AB-4237-8CF4-0DCDD595765B}" presName="composite" presStyleCnt="0"/>
      <dgm:spPr/>
    </dgm:pt>
    <dgm:pt modelId="{767CFBEE-75D0-47A8-B3CA-460CD586E466}" type="pres">
      <dgm:prSet presAssocID="{CE68BD3F-B3AB-4237-8CF4-0DCDD595765B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FAA3F-FAD2-4E18-91A1-3A94A9F3AC31}" type="pres">
      <dgm:prSet presAssocID="{CE68BD3F-B3AB-4237-8CF4-0DCDD595765B}" presName="rect2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ru-RU"/>
        </a:p>
      </dgm:t>
    </dgm:pt>
    <dgm:pt modelId="{6E4C6D3C-8B1B-41F0-90EF-5CD39C34F318}" type="pres">
      <dgm:prSet presAssocID="{AD5DE872-0E92-49F5-BB87-07ABB60826F3}" presName="sibTrans" presStyleCnt="0"/>
      <dgm:spPr/>
    </dgm:pt>
    <dgm:pt modelId="{8E3DCD0F-27E8-4B76-96B1-992EDDA63C6D}" type="pres">
      <dgm:prSet presAssocID="{718774A1-119A-499E-924F-BBF84A5D101E}" presName="composite" presStyleCnt="0"/>
      <dgm:spPr/>
    </dgm:pt>
    <dgm:pt modelId="{6F862BBB-443C-44AA-B13B-F2F2D4016594}" type="pres">
      <dgm:prSet presAssocID="{718774A1-119A-499E-924F-BBF84A5D101E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DC0FD-0C03-4F58-8900-857EDD1782EB}" type="pres">
      <dgm:prSet presAssocID="{718774A1-119A-499E-924F-BBF84A5D101E}" presName="rect2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ru-RU"/>
        </a:p>
      </dgm:t>
    </dgm:pt>
  </dgm:ptLst>
  <dgm:cxnLst>
    <dgm:cxn modelId="{65783F6E-035F-4C69-9C36-662D0E81121B}" srcId="{29970507-DBE7-4575-8AC7-21EFFE57E947}" destId="{718774A1-119A-499E-924F-BBF84A5D101E}" srcOrd="3" destOrd="0" parTransId="{A57D73F9-5FD3-402A-972F-6AFFE768C19B}" sibTransId="{4D3A0F01-05DC-47E8-ADE7-8728AA4C3C23}"/>
    <dgm:cxn modelId="{51755B94-B8F3-4C91-A9E2-100B647C4B1D}" srcId="{29970507-DBE7-4575-8AC7-21EFFE57E947}" destId="{CE68BD3F-B3AB-4237-8CF4-0DCDD595765B}" srcOrd="2" destOrd="0" parTransId="{AC1ED244-95CF-4288-8D96-9FA7C4201655}" sibTransId="{AD5DE872-0E92-49F5-BB87-07ABB60826F3}"/>
    <dgm:cxn modelId="{4BAD04B5-306D-40E0-8254-38CEDDCB1D18}" type="presOf" srcId="{1F810A90-1580-47D2-A038-43BAD2AF9492}" destId="{767CFBEE-75D0-47A8-B3CA-460CD586E466}" srcOrd="0" destOrd="1" presId="urn:microsoft.com/office/officeart/2008/layout/PictureStrips"/>
    <dgm:cxn modelId="{34DB9842-CC25-4824-B506-5F86ACF2EFD1}" type="presOf" srcId="{61E2A890-F1F3-4AF1-8EDC-4C63F984B39D}" destId="{7EEDE91A-1469-456C-88BE-9CA9370B6A7C}" srcOrd="0" destOrd="1" presId="urn:microsoft.com/office/officeart/2008/layout/PictureStrips"/>
    <dgm:cxn modelId="{8BAF9AAB-32F4-4DED-902A-139104474EC6}" srcId="{CE68BD3F-B3AB-4237-8CF4-0DCDD595765B}" destId="{1F810A90-1580-47D2-A038-43BAD2AF9492}" srcOrd="0" destOrd="0" parTransId="{B693933A-E0E6-434E-AFED-63BFF094DFFA}" sibTransId="{43783066-FFF1-4F73-8921-834160E869B1}"/>
    <dgm:cxn modelId="{EDEB2EC6-11E9-4D56-8632-30A00ACACE1A}" type="presOf" srcId="{B3586A90-B0AF-40C0-97B0-F8457B4A8C48}" destId="{7EEDE91A-1469-456C-88BE-9CA9370B6A7C}" srcOrd="0" destOrd="0" presId="urn:microsoft.com/office/officeart/2008/layout/PictureStrips"/>
    <dgm:cxn modelId="{6CEB75AA-9068-4523-9204-DB98E8662BD3}" srcId="{F5F32000-2FD5-4ED5-8827-D0303019884E}" destId="{5830ABC1-6DE6-42AC-BE9F-6D5FEAE3D445}" srcOrd="0" destOrd="0" parTransId="{4A0E1340-E05E-4CD6-8226-D382ACC7CF0B}" sibTransId="{114A9DCD-BDB6-4025-B93A-C62BAA71CC51}"/>
    <dgm:cxn modelId="{11F025A8-5968-4D90-9613-1D901548A7A3}" type="presOf" srcId="{520DD1B6-8896-43C8-99A7-92070EF2484E}" destId="{6F862BBB-443C-44AA-B13B-F2F2D4016594}" srcOrd="0" destOrd="1" presId="urn:microsoft.com/office/officeart/2008/layout/PictureStrips"/>
    <dgm:cxn modelId="{34E16FE6-F623-489E-ADCD-B506649B7F63}" type="presOf" srcId="{5830ABC1-6DE6-42AC-BE9F-6D5FEAE3D445}" destId="{169E31DF-621A-460B-8408-9E2C1B183922}" srcOrd="0" destOrd="1" presId="urn:microsoft.com/office/officeart/2008/layout/PictureStrips"/>
    <dgm:cxn modelId="{D29E0630-C426-42E2-AC39-B22D48EECC6D}" srcId="{B3586A90-B0AF-40C0-97B0-F8457B4A8C48}" destId="{61E2A890-F1F3-4AF1-8EDC-4C63F984B39D}" srcOrd="0" destOrd="0" parTransId="{A306A9B9-B6C2-45BA-9185-9D263BD08245}" sibTransId="{FB16BDDA-C0B5-4698-80CF-B6659F36A698}"/>
    <dgm:cxn modelId="{F15ADBB4-FE6C-4853-ADB7-EA1F84FACEDA}" type="presOf" srcId="{F5F32000-2FD5-4ED5-8827-D0303019884E}" destId="{169E31DF-621A-460B-8408-9E2C1B183922}" srcOrd="0" destOrd="0" presId="urn:microsoft.com/office/officeart/2008/layout/PictureStrips"/>
    <dgm:cxn modelId="{408C6B95-414F-49AA-A79D-C2E28AB131E1}" type="presOf" srcId="{29970507-DBE7-4575-8AC7-21EFFE57E947}" destId="{C849CAAF-C27B-4B4B-85BA-C3A90B7D24E1}" srcOrd="0" destOrd="0" presId="urn:microsoft.com/office/officeart/2008/layout/PictureStrips"/>
    <dgm:cxn modelId="{23D82E60-3575-4962-B2A3-212488EDDD16}" type="presOf" srcId="{718774A1-119A-499E-924F-BBF84A5D101E}" destId="{6F862BBB-443C-44AA-B13B-F2F2D4016594}" srcOrd="0" destOrd="0" presId="urn:microsoft.com/office/officeart/2008/layout/PictureStrips"/>
    <dgm:cxn modelId="{81F19D48-1FC3-4ECE-AB39-6A27448AE1F1}" type="presOf" srcId="{CE68BD3F-B3AB-4237-8CF4-0DCDD595765B}" destId="{767CFBEE-75D0-47A8-B3CA-460CD586E466}" srcOrd="0" destOrd="0" presId="urn:microsoft.com/office/officeart/2008/layout/PictureStrips"/>
    <dgm:cxn modelId="{DFDDC34D-F117-4328-B6AD-986181EA226A}" srcId="{29970507-DBE7-4575-8AC7-21EFFE57E947}" destId="{F5F32000-2FD5-4ED5-8827-D0303019884E}" srcOrd="1" destOrd="0" parTransId="{42F6530C-27A7-4F87-8D9D-A6F022EA62FD}" sibTransId="{275BA078-7EAB-4B40-8826-497CFB800746}"/>
    <dgm:cxn modelId="{9845D6F2-C067-43B0-B5B3-0772F7166660}" srcId="{718774A1-119A-499E-924F-BBF84A5D101E}" destId="{520DD1B6-8896-43C8-99A7-92070EF2484E}" srcOrd="0" destOrd="0" parTransId="{7C90803B-DF9A-4EF6-97EB-54FC261A8E0F}" sibTransId="{C2949B4E-101E-47B9-9EBE-B13239199EA5}"/>
    <dgm:cxn modelId="{D23A798D-BF38-4459-94A5-C3AC78DA6DA8}" srcId="{29970507-DBE7-4575-8AC7-21EFFE57E947}" destId="{B3586A90-B0AF-40C0-97B0-F8457B4A8C48}" srcOrd="0" destOrd="0" parTransId="{539BE75D-41AB-422B-A861-4298B458E6A1}" sibTransId="{14810497-CFE7-4F8C-AFA4-1ED17B11A77D}"/>
    <dgm:cxn modelId="{73678A1E-84E4-4DA8-AF61-A2A7A1853EED}" type="presParOf" srcId="{C849CAAF-C27B-4B4B-85BA-C3A90B7D24E1}" destId="{86948E24-8FF1-4BDA-87FF-2B19BC9D910B}" srcOrd="0" destOrd="0" presId="urn:microsoft.com/office/officeart/2008/layout/PictureStrips"/>
    <dgm:cxn modelId="{37823035-BFDA-40C3-BF2E-8DD4BEB92D09}" type="presParOf" srcId="{86948E24-8FF1-4BDA-87FF-2B19BC9D910B}" destId="{7EEDE91A-1469-456C-88BE-9CA9370B6A7C}" srcOrd="0" destOrd="0" presId="urn:microsoft.com/office/officeart/2008/layout/PictureStrips"/>
    <dgm:cxn modelId="{954B6FC0-6C15-4E7F-8AD0-6F5049B39437}" type="presParOf" srcId="{86948E24-8FF1-4BDA-87FF-2B19BC9D910B}" destId="{953BCD8E-AD4F-49FE-BC8F-A750CE42C921}" srcOrd="1" destOrd="0" presId="urn:microsoft.com/office/officeart/2008/layout/PictureStrips"/>
    <dgm:cxn modelId="{647B399C-9AFC-44F8-B501-2A9CF788AFAE}" type="presParOf" srcId="{C849CAAF-C27B-4B4B-85BA-C3A90B7D24E1}" destId="{7A70F508-EF6D-4EAE-9AAB-9E55913EE216}" srcOrd="1" destOrd="0" presId="urn:microsoft.com/office/officeart/2008/layout/PictureStrips"/>
    <dgm:cxn modelId="{EE5D39C1-1FF8-4C6D-BB71-46A8191120EF}" type="presParOf" srcId="{C849CAAF-C27B-4B4B-85BA-C3A90B7D24E1}" destId="{BB50DFAB-39B5-492A-A2D8-899FD800C484}" srcOrd="2" destOrd="0" presId="urn:microsoft.com/office/officeart/2008/layout/PictureStrips"/>
    <dgm:cxn modelId="{A21B123A-3E20-4B2A-86D6-E8EDCEB3838F}" type="presParOf" srcId="{BB50DFAB-39B5-492A-A2D8-899FD800C484}" destId="{169E31DF-621A-460B-8408-9E2C1B183922}" srcOrd="0" destOrd="0" presId="urn:microsoft.com/office/officeart/2008/layout/PictureStrips"/>
    <dgm:cxn modelId="{04B95588-D34F-450A-A091-384D0068FEC8}" type="presParOf" srcId="{BB50DFAB-39B5-492A-A2D8-899FD800C484}" destId="{FCCBD06C-CFA7-4FF9-A0EC-BBBE2AEF9D52}" srcOrd="1" destOrd="0" presId="urn:microsoft.com/office/officeart/2008/layout/PictureStrips"/>
    <dgm:cxn modelId="{CF0CB8F2-81E1-44EE-A9D9-9187E12D9117}" type="presParOf" srcId="{C849CAAF-C27B-4B4B-85BA-C3A90B7D24E1}" destId="{5C56982C-3A6E-440C-AB2C-43B439335206}" srcOrd="3" destOrd="0" presId="urn:microsoft.com/office/officeart/2008/layout/PictureStrips"/>
    <dgm:cxn modelId="{4B8BC4A9-F581-4673-B2A3-B69D40BE5590}" type="presParOf" srcId="{C849CAAF-C27B-4B4B-85BA-C3A90B7D24E1}" destId="{8B19B6E2-903B-40F0-B9B4-26F5D433D5FE}" srcOrd="4" destOrd="0" presId="urn:microsoft.com/office/officeart/2008/layout/PictureStrips"/>
    <dgm:cxn modelId="{9E1F3BC8-8D18-4350-8CAE-BD1C9570D6BE}" type="presParOf" srcId="{8B19B6E2-903B-40F0-B9B4-26F5D433D5FE}" destId="{767CFBEE-75D0-47A8-B3CA-460CD586E466}" srcOrd="0" destOrd="0" presId="urn:microsoft.com/office/officeart/2008/layout/PictureStrips"/>
    <dgm:cxn modelId="{3BE91346-5200-42AD-A290-7E40621E3280}" type="presParOf" srcId="{8B19B6E2-903B-40F0-B9B4-26F5D433D5FE}" destId="{A49FAA3F-FAD2-4E18-91A1-3A94A9F3AC31}" srcOrd="1" destOrd="0" presId="urn:microsoft.com/office/officeart/2008/layout/PictureStrips"/>
    <dgm:cxn modelId="{0ACC88FD-9129-4144-9B97-0A6E1E9986FB}" type="presParOf" srcId="{C849CAAF-C27B-4B4B-85BA-C3A90B7D24E1}" destId="{6E4C6D3C-8B1B-41F0-90EF-5CD39C34F318}" srcOrd="5" destOrd="0" presId="urn:microsoft.com/office/officeart/2008/layout/PictureStrips"/>
    <dgm:cxn modelId="{066A61D5-F6F3-4874-AE25-2A2AC7588831}" type="presParOf" srcId="{C849CAAF-C27B-4B4B-85BA-C3A90B7D24E1}" destId="{8E3DCD0F-27E8-4B76-96B1-992EDDA63C6D}" srcOrd="6" destOrd="0" presId="urn:microsoft.com/office/officeart/2008/layout/PictureStrips"/>
    <dgm:cxn modelId="{F3A913B1-35C9-4175-936D-72C7D59835D1}" type="presParOf" srcId="{8E3DCD0F-27E8-4B76-96B1-992EDDA63C6D}" destId="{6F862BBB-443C-44AA-B13B-F2F2D4016594}" srcOrd="0" destOrd="0" presId="urn:microsoft.com/office/officeart/2008/layout/PictureStrips"/>
    <dgm:cxn modelId="{CBF150C5-889A-4415-937A-9BE327A9E318}" type="presParOf" srcId="{8E3DCD0F-27E8-4B76-96B1-992EDDA63C6D}" destId="{F39DC0FD-0C03-4F58-8900-857EDD1782E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1358-3546-46CF-A016-575134931C70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29804-403B-4392-9B6F-DB49C8504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719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2E648-E532-4A23-9E28-A08B83C820C3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BF4ED-4B32-46E2-A651-8F3196A88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2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BF4ED-4B32-46E2-A651-8F3196A88AB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42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BF4ED-4B32-46E2-A651-8F3196A88AB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75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BF4ED-4B32-46E2-A651-8F3196A88AB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52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28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8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77400" cy="1325563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914400" rtl="0" eaLnBrk="1" latinLnBrk="0" hangingPunct="1">
              <a:defRPr lang="ru-RU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2A383E8-1482-48CF-91A4-56630C699A8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515600" y="1"/>
            <a:ext cx="838200" cy="1690687"/>
          </a:xfrm>
          <a:prstGeom prst="rect">
            <a:avLst/>
          </a:prstGeom>
          <a:solidFill>
            <a:srgbClr val="61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27038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6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97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7A8A-2DE8-4BB7-A3F4-574574966DDA}" type="datetimeFigureOut">
              <a:rPr lang="ru-RU" smtClean="0"/>
              <a:t>12.10.2014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6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1072896"/>
            <a:ext cx="9144000" cy="3267455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ХИМИЯ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4000" y="4340351"/>
            <a:ext cx="9144000" cy="251764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мобильное приложение для изучения химии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Андрей Царегородцев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Российский государственный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профессионально-педагогический университет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г. Екатеринбург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28" y="0"/>
            <a:ext cx="3015144" cy="30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IT-</a:t>
            </a:r>
            <a:r>
              <a:rPr lang="ru-RU" dirty="0" smtClean="0"/>
              <a:t>компания «Царь софт» </a:t>
            </a:r>
            <a:r>
              <a:rPr lang="en-US" dirty="0" smtClean="0"/>
              <a:t>– </a:t>
            </a:r>
            <a:r>
              <a:rPr lang="ru-RU" dirty="0" smtClean="0"/>
              <a:t>консультации по вопросам разработки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Корпорация «Диполь» – помощь в </a:t>
            </a:r>
            <a:r>
              <a:rPr lang="ru-RU" smtClean="0"/>
              <a:t>локализации контента</a:t>
            </a:r>
            <a:endParaRPr lang="ru-RU" dirty="0" smtClean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algn="ctr"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8" t="24156" r="10458" b="16623"/>
          <a:stretch/>
        </p:blipFill>
        <p:spPr>
          <a:xfrm>
            <a:off x="1633847" y="3556567"/>
            <a:ext cx="5645727" cy="10780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артнеры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" r="19985" b="21026"/>
          <a:stretch/>
        </p:blipFill>
        <p:spPr>
          <a:xfrm>
            <a:off x="5676900" y="4634646"/>
            <a:ext cx="4715494" cy="125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Достижения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dirty="0"/>
              <a:t>Imagine Cup 2013</a:t>
            </a:r>
            <a:r>
              <a:rPr lang="ru-RU" dirty="0"/>
              <a:t> – 3 место в региональном финале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dirty="0"/>
              <a:t>IT-</a:t>
            </a:r>
            <a:r>
              <a:rPr lang="ru-RU" dirty="0"/>
              <a:t>Планета 2013/14 – 2 место в международном финале </a:t>
            </a:r>
          </a:p>
          <a:p>
            <a:pPr marL="0" indent="0">
              <a:buClr>
                <a:srgbClr val="61A917"/>
              </a:buClr>
              <a:buNone/>
            </a:pP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3376460"/>
            <a:ext cx="9677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3" y="4112711"/>
            <a:ext cx="4660694" cy="206425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090864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20291" cy="4351338"/>
          </a:xfrm>
        </p:spPr>
        <p:txBody>
          <a:bodyPr>
            <a:normAutofit/>
          </a:bodyPr>
          <a:lstStyle/>
          <a:p>
            <a:pPr marL="0" indent="0">
              <a:buClr>
                <a:srgbClr val="61A917"/>
              </a:buClr>
              <a:buNone/>
            </a:pPr>
            <a:r>
              <a:rPr lang="ru-RU" dirty="0" smtClean="0"/>
              <a:t>Андрей Царегородцев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andreytreyt@hotmail.com</a:t>
            </a:r>
            <a:endParaRPr lang="ru-RU" dirty="0" smtClean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+7 (963) 034-89-84</a:t>
            </a:r>
            <a:endParaRPr lang="en-US" dirty="0"/>
          </a:p>
          <a:p>
            <a:pPr marL="0" indent="0">
              <a:buClr>
                <a:srgbClr val="61A917"/>
              </a:buClr>
              <a:buNone/>
            </a:pPr>
            <a:r>
              <a:rPr lang="ru-RU" dirty="0" smtClean="0"/>
              <a:t>Страницы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app.lk/</a:t>
            </a:r>
            <a:r>
              <a:rPr lang="en-US" dirty="0" err="1" smtClean="0"/>
              <a:t>chemistryapp</a:t>
            </a:r>
            <a:endParaRPr lang="en-US" dirty="0" smtClean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vk.com/</a:t>
            </a:r>
            <a:r>
              <a:rPr lang="en-US" dirty="0" err="1" smtClean="0"/>
              <a:t>chemistryapp</a:t>
            </a:r>
            <a:endParaRPr lang="ru-RU" dirty="0"/>
          </a:p>
          <a:p>
            <a:pPr marL="0" indent="0">
              <a:buClr>
                <a:srgbClr val="61A917"/>
              </a:buClr>
              <a:buNone/>
            </a:pPr>
            <a:r>
              <a:rPr lang="ru-RU" dirty="0" smtClean="0">
                <a:solidFill>
                  <a:srgbClr val="FF0000"/>
                </a:solidFill>
              </a:rPr>
              <a:t>Инвестиции для развития проекта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rgbClr val="FF0000"/>
                </a:solidFill>
              </a:rPr>
              <a:t>200 тыс. руб.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028" name="Picture 4" descr="http://qrcoder.ru/code/?http%3A%2F%2Fapp.lk%2Fchemistryapp&amp;10&amp;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11198" r="11404" b="10891"/>
          <a:stretch/>
        </p:blipFill>
        <p:spPr bwMode="auto">
          <a:xfrm>
            <a:off x="7058491" y="1825626"/>
            <a:ext cx="42953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«Проблема» потребителя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/>
              <a:t>С</a:t>
            </a:r>
            <a:r>
              <a:rPr lang="ru-RU" dirty="0" smtClean="0"/>
              <a:t>ложность изучения </a:t>
            </a:r>
            <a:r>
              <a:rPr lang="ru-RU" dirty="0"/>
              <a:t>науки химии</a:t>
            </a:r>
            <a:endParaRPr lang="en-US" dirty="0"/>
          </a:p>
          <a:p>
            <a:pPr lvl="1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80</a:t>
            </a:r>
            <a:r>
              <a:rPr lang="en-US" b="1" dirty="0"/>
              <a:t>3</a:t>
            </a:r>
            <a:r>
              <a:rPr lang="ru-RU" b="1" dirty="0" smtClean="0"/>
              <a:t>2</a:t>
            </a:r>
            <a:r>
              <a:rPr lang="ru-RU" dirty="0" smtClean="0"/>
              <a:t> чел. из </a:t>
            </a:r>
            <a:r>
              <a:rPr lang="ru-RU" b="1" dirty="0" smtClean="0"/>
              <a:t>80650</a:t>
            </a:r>
            <a:r>
              <a:rPr lang="en-US" dirty="0" smtClean="0"/>
              <a:t> </a:t>
            </a:r>
            <a:r>
              <a:rPr lang="ru-RU" dirty="0"/>
              <a:t>в 2014 </a:t>
            </a:r>
            <a:r>
              <a:rPr lang="ru-RU" dirty="0" smtClean="0"/>
              <a:t>г</a:t>
            </a:r>
            <a:r>
              <a:rPr lang="en-US" dirty="0"/>
              <a:t>.</a:t>
            </a:r>
            <a:r>
              <a:rPr lang="ru-RU" dirty="0" smtClean="0"/>
              <a:t> </a:t>
            </a:r>
            <a:r>
              <a:rPr lang="ru-RU" dirty="0"/>
              <a:t>не сдали </a:t>
            </a:r>
            <a:r>
              <a:rPr lang="ru-RU" dirty="0" smtClean="0"/>
              <a:t>ЕГЭ по химии</a:t>
            </a:r>
          </a:p>
          <a:p>
            <a:pPr lvl="1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6848 </a:t>
            </a:r>
            <a:r>
              <a:rPr lang="ru-RU" dirty="0" smtClean="0"/>
              <a:t>чел</a:t>
            </a:r>
            <a:r>
              <a:rPr lang="en-US" dirty="0" smtClean="0"/>
              <a:t>. </a:t>
            </a:r>
            <a:r>
              <a:rPr lang="ru-RU" dirty="0" smtClean="0"/>
              <a:t>из </a:t>
            </a:r>
            <a:r>
              <a:rPr lang="ru-RU" b="1" dirty="0" smtClean="0"/>
              <a:t>93802</a:t>
            </a:r>
            <a:r>
              <a:rPr lang="ru-RU" dirty="0" smtClean="0"/>
              <a:t> в 2013 г</a:t>
            </a:r>
            <a:r>
              <a:rPr lang="en-US" dirty="0" smtClean="0"/>
              <a:t>.</a:t>
            </a:r>
            <a:r>
              <a:rPr lang="ru-RU" dirty="0" smtClean="0"/>
              <a:t> не сдали ЕГЭ по химии</a:t>
            </a:r>
          </a:p>
          <a:p>
            <a:pPr lvl="1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11051</a:t>
            </a:r>
            <a:r>
              <a:rPr lang="en-US" b="1" dirty="0" smtClean="0"/>
              <a:t> </a:t>
            </a:r>
            <a:r>
              <a:rPr lang="ru-RU" dirty="0" smtClean="0"/>
              <a:t>чел</a:t>
            </a:r>
            <a:r>
              <a:rPr lang="en-US" dirty="0"/>
              <a:t>.</a:t>
            </a:r>
            <a:r>
              <a:rPr lang="ru-RU" dirty="0" smtClean="0"/>
              <a:t> из </a:t>
            </a:r>
            <a:r>
              <a:rPr lang="en-US" b="1" dirty="0" smtClean="0"/>
              <a:t>93181</a:t>
            </a:r>
            <a:r>
              <a:rPr lang="en-US" dirty="0" smtClean="0"/>
              <a:t> </a:t>
            </a:r>
            <a:r>
              <a:rPr lang="ru-RU" dirty="0" smtClean="0"/>
              <a:t>в 2012 г</a:t>
            </a:r>
            <a:r>
              <a:rPr lang="en-US" dirty="0" smtClean="0"/>
              <a:t>. </a:t>
            </a:r>
            <a:r>
              <a:rPr lang="ru-RU" dirty="0" smtClean="0"/>
              <a:t>не </a:t>
            </a:r>
            <a:r>
              <a:rPr lang="ru-RU" dirty="0"/>
              <a:t>сдали </a:t>
            </a:r>
            <a:r>
              <a:rPr lang="ru-RU" dirty="0" smtClean="0"/>
              <a:t>ЕГЭ по химии</a:t>
            </a:r>
            <a:endParaRPr lang="ru-RU" dirty="0"/>
          </a:p>
          <a:p>
            <a:pPr lvl="1"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lvl="1"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lvl="0"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0" indent="0">
              <a:buClr>
                <a:srgbClr val="61A917"/>
              </a:buClr>
              <a:buNone/>
            </a:pPr>
            <a:endParaRPr lang="ru-RU" dirty="0" smtClean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410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Потребность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101519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sz="2800" dirty="0" smtClean="0"/>
              <a:t>Учебники и справочники по химии в одном приложении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412480" y="6176963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www.nashol.com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8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1200" r="8133" b="1828"/>
          <a:stretch/>
        </p:blipFill>
        <p:spPr>
          <a:xfrm>
            <a:off x="6872374" y="1825624"/>
            <a:ext cx="2444543" cy="43513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83337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Продукт</a:t>
            </a:r>
            <a:br>
              <a:rPr lang="ru-RU" dirty="0" smtClean="0"/>
            </a:br>
            <a:r>
              <a:rPr lang="ru-RU" sz="2800" dirty="0" smtClean="0"/>
              <a:t>Мобильное приложение для </a:t>
            </a:r>
            <a:r>
              <a:rPr lang="en-US" sz="2800" dirty="0" smtClean="0"/>
              <a:t>Windows Phone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325" y="2162003"/>
            <a:ext cx="2091475" cy="34857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37" y="2162002"/>
            <a:ext cx="2091474" cy="3485790"/>
          </a:xfrm>
          <a:prstGeom prst="rect">
            <a:avLst/>
          </a:prstGeom>
        </p:spPr>
      </p:pic>
      <p:sp>
        <p:nvSpPr>
          <p:cNvPr id="16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03223" cy="4351338"/>
          </a:xfrm>
        </p:spPr>
        <p:txBody>
          <a:bodyPr/>
          <a:lstStyle/>
          <a:p>
            <a:pPr marL="0" indent="0">
              <a:buClr>
                <a:srgbClr val="61A917"/>
              </a:buClr>
              <a:buNone/>
            </a:pPr>
            <a:r>
              <a:rPr lang="ru-RU" b="1" dirty="0" smtClean="0"/>
              <a:t>Функционал</a:t>
            </a:r>
            <a:endParaRPr lang="en-US" b="1" dirty="0" smtClean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Справочная информация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Интерактивные таблицы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Соединение химических элементов и веществ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Решение типовых задач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Проверка знаний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3</a:t>
            </a:r>
            <a:r>
              <a:rPr lang="en-US" dirty="0" smtClean="0"/>
              <a:t>d-</a:t>
            </a:r>
            <a:r>
              <a:rPr lang="ru-RU" dirty="0" smtClean="0"/>
              <a:t>модели кристаллических решеток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6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7185"/>
            <a:ext cx="10515600" cy="1325563"/>
          </a:xfrm>
        </p:spPr>
        <p:txBody>
          <a:bodyPr/>
          <a:lstStyle/>
          <a:p>
            <a:r>
              <a:rPr lang="ru-RU" dirty="0"/>
              <a:t>Бизнес-модель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655" r="14679" b="11004"/>
          <a:stretch/>
        </p:blipFill>
        <p:spPr>
          <a:xfrm>
            <a:off x="7652657" y="4086759"/>
            <a:ext cx="1504323" cy="16522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261" y="4086759"/>
            <a:ext cx="1628540" cy="1628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660" y="1818515"/>
            <a:ext cx="1609142" cy="1764204"/>
          </a:xfrm>
          <a:prstGeom prst="rect">
            <a:avLst/>
          </a:prstGeom>
        </p:spPr>
      </p:pic>
      <p:sp>
        <p:nvSpPr>
          <p:cNvPr id="15" name="Куб 14"/>
          <p:cNvSpPr/>
          <p:nvPr/>
        </p:nvSpPr>
        <p:spPr>
          <a:xfrm>
            <a:off x="838198" y="2550830"/>
            <a:ext cx="2475018" cy="2475018"/>
          </a:xfrm>
          <a:prstGeom prst="cube">
            <a:avLst/>
          </a:prstGeom>
          <a:solidFill>
            <a:srgbClr val="61A917"/>
          </a:solidFill>
          <a:ln>
            <a:solidFill>
              <a:srgbClr val="61A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pic>
        <p:nvPicPr>
          <p:cNvPr id="26" name="Объект 25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3192096"/>
            <a:ext cx="1833752" cy="1833752"/>
          </a:xfrm>
          <a:prstGeom prst="rect">
            <a:avLst/>
          </a:prstGeom>
        </p:spPr>
      </p:pic>
      <p:sp>
        <p:nvSpPr>
          <p:cNvPr id="27" name="Объект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22004" y="2430991"/>
            <a:ext cx="397154" cy="830997"/>
          </a:xfrm>
          <a:prstGeom prst="rect">
            <a:avLst/>
          </a:prstGeom>
          <a:noFill/>
          <a:scene3d>
            <a:camera prst="orthographicFront">
              <a:rot lat="19127184" lon="1835747" rev="1982452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09" y="3534259"/>
            <a:ext cx="5534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есть </a:t>
            </a:r>
            <a:r>
              <a:rPr lang="ru-RU" sz="2400" dirty="0" smtClean="0"/>
              <a:t>продажи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8909" y="5715298"/>
            <a:ext cx="55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rgbClr val="FF0000"/>
                </a:solidFill>
              </a:rPr>
              <a:t>необходимы </a:t>
            </a:r>
            <a:r>
              <a:rPr lang="ru-RU" sz="2400" dirty="0" smtClean="0">
                <a:solidFill>
                  <a:srgbClr val="FF0000"/>
                </a:solidFill>
              </a:rPr>
              <a:t>инвестиции на разработку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942608" y="2341907"/>
            <a:ext cx="5176658" cy="766530"/>
          </a:xfrm>
          <a:prstGeom prst="rightArrow">
            <a:avLst/>
          </a:prstGeom>
          <a:solidFill>
            <a:srgbClr val="92D050"/>
          </a:solidFill>
          <a:ln>
            <a:solidFill>
              <a:srgbClr val="61A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8199" y="6176963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www.kantarworldpanel.com</a:t>
            </a:r>
            <a:endParaRPr lang="ru-RU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3942608" y="4444728"/>
            <a:ext cx="3141768" cy="766530"/>
          </a:xfrm>
          <a:prstGeom prst="rightArrow">
            <a:avLst/>
          </a:prstGeom>
          <a:solidFill>
            <a:srgbClr val="92D050"/>
          </a:solidFill>
          <a:ln>
            <a:solidFill>
              <a:srgbClr val="61A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Диаграмма 28"/>
          <p:cNvGraphicFramePr/>
          <p:nvPr>
            <p:extLst>
              <p:ext uri="{D42A27DB-BD31-4B8C-83A1-F6EECF244321}">
                <p14:modId xmlns:p14="http://schemas.microsoft.com/office/powerpoint/2010/main" val="1152341467"/>
              </p:ext>
            </p:extLst>
          </p:nvPr>
        </p:nvGraphicFramePr>
        <p:xfrm>
          <a:off x="5959984" y="2931112"/>
          <a:ext cx="2850935" cy="2942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84496"/>
              </p:ext>
            </p:extLst>
          </p:nvPr>
        </p:nvGraphicFramePr>
        <p:xfrm>
          <a:off x="838200" y="1825625"/>
          <a:ext cx="10515600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/>
                <a:gridCol w="4781550"/>
                <a:gridCol w="521970"/>
                <a:gridCol w="473583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Школьники 8-11 классов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Студенты 1-2 курсов технических специальностей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612922700"/>
              </p:ext>
            </p:extLst>
          </p:nvPr>
        </p:nvGraphicFramePr>
        <p:xfrm>
          <a:off x="863501" y="2931112"/>
          <a:ext cx="2850935" cy="2942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Потребитель </a:t>
            </a:r>
            <a:r>
              <a:rPr lang="ru-RU" dirty="0"/>
              <a:t>и рынок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0" y="617696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www.ege.edu.ru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803394" y="5776853"/>
            <a:ext cx="95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2012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3667" y="5776853"/>
            <a:ext cx="92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2014</a:t>
            </a:r>
            <a:endParaRPr lang="en-US" sz="20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84" y="1887737"/>
            <a:ext cx="657122" cy="65712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413"/>
            <a:ext cx="491771" cy="4917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15915" y="3237526"/>
            <a:ext cx="23440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Емкость:</a:t>
            </a:r>
          </a:p>
          <a:p>
            <a:r>
              <a:rPr lang="ru-RU" sz="2800" b="1" dirty="0" smtClean="0"/>
              <a:t>7,5 млн. </a:t>
            </a:r>
            <a:r>
              <a:rPr lang="ru-RU" sz="2800" dirty="0" smtClean="0"/>
              <a:t>чел.</a:t>
            </a:r>
          </a:p>
          <a:p>
            <a:r>
              <a:rPr lang="ru-RU" sz="2800" dirty="0" smtClean="0"/>
              <a:t>Потребители: </a:t>
            </a:r>
          </a:p>
          <a:p>
            <a:r>
              <a:rPr lang="ru-RU" sz="2800" b="1" dirty="0" smtClean="0"/>
              <a:t>750 тыс. </a:t>
            </a:r>
            <a:r>
              <a:rPr lang="ru-RU" sz="2800" dirty="0" smtClean="0"/>
              <a:t>чел.</a:t>
            </a:r>
          </a:p>
          <a:p>
            <a:r>
              <a:rPr lang="en-US" sz="2800" b="1" dirty="0" smtClean="0">
                <a:solidFill>
                  <a:srgbClr val="61A917"/>
                </a:solidFill>
              </a:rPr>
              <a:t>18</a:t>
            </a:r>
            <a:r>
              <a:rPr lang="ru-RU" sz="2800" b="1" dirty="0" smtClean="0">
                <a:solidFill>
                  <a:srgbClr val="61A917"/>
                </a:solidFill>
              </a:rPr>
              <a:t> млн. руб.</a:t>
            </a:r>
            <a:endParaRPr lang="en-US" sz="2800" b="1" dirty="0">
              <a:solidFill>
                <a:srgbClr val="61A91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12828" y="3237525"/>
            <a:ext cx="26409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Емкость:</a:t>
            </a:r>
          </a:p>
          <a:p>
            <a:r>
              <a:rPr lang="ru-RU" sz="2800" b="1" dirty="0" smtClean="0"/>
              <a:t>8 млн. </a:t>
            </a:r>
            <a:r>
              <a:rPr lang="ru-RU" sz="2800" dirty="0" smtClean="0"/>
              <a:t>чел.</a:t>
            </a:r>
          </a:p>
          <a:p>
            <a:r>
              <a:rPr lang="ru-RU" sz="2800" dirty="0" smtClean="0"/>
              <a:t>Потребители:</a:t>
            </a:r>
          </a:p>
          <a:p>
            <a:r>
              <a:rPr lang="ru-RU" sz="2800" b="1" dirty="0" smtClean="0"/>
              <a:t>800 тыс. </a:t>
            </a:r>
            <a:r>
              <a:rPr lang="ru-RU" sz="2800" dirty="0" smtClean="0"/>
              <a:t>чел.</a:t>
            </a:r>
          </a:p>
          <a:p>
            <a:r>
              <a:rPr lang="ru-RU" sz="2800" b="1" dirty="0" smtClean="0">
                <a:solidFill>
                  <a:srgbClr val="61A917"/>
                </a:solidFill>
              </a:rPr>
              <a:t>2</a:t>
            </a:r>
            <a:r>
              <a:rPr lang="en-US" sz="2800" b="1" dirty="0" smtClean="0">
                <a:solidFill>
                  <a:srgbClr val="61A917"/>
                </a:solidFill>
              </a:rPr>
              <a:t>0</a:t>
            </a:r>
            <a:r>
              <a:rPr lang="ru-RU" sz="2800" b="1" dirty="0" smtClean="0">
                <a:solidFill>
                  <a:srgbClr val="61A917"/>
                </a:solidFill>
              </a:rPr>
              <a:t> млн. руб.</a:t>
            </a:r>
            <a:endParaRPr lang="en-US" sz="2800" b="1" dirty="0">
              <a:solidFill>
                <a:srgbClr val="61A917"/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96" y="4680857"/>
            <a:ext cx="491771" cy="49177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46" y="3372059"/>
            <a:ext cx="657122" cy="657122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10" y="4662380"/>
            <a:ext cx="491771" cy="491771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75" y="3369155"/>
            <a:ext cx="657122" cy="6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37116"/>
              </p:ext>
            </p:extLst>
          </p:nvPr>
        </p:nvGraphicFramePr>
        <p:xfrm>
          <a:off x="838200" y="1825625"/>
          <a:ext cx="10515600" cy="435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4600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70756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</a:t>
                      </a:r>
                      <a:r>
                        <a:rPr lang="ru-RU" baseline="0" dirty="0" smtClean="0"/>
                        <a:t> об элементах и веществах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d-</a:t>
                      </a:r>
                      <a:r>
                        <a:rPr lang="ru-RU" dirty="0" smtClean="0"/>
                        <a:t>модели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Периодическая</a:t>
                      </a:r>
                      <a:r>
                        <a:rPr lang="ru-RU" baseline="0" dirty="0" smtClean="0"/>
                        <a:t> т</a:t>
                      </a:r>
                      <a:r>
                        <a:rPr lang="ru-RU" dirty="0" smtClean="0"/>
                        <a:t>аблица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Таблица растворимости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Составление реакций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 задач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Проверка знаний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freemium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34 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</a:rPr>
                        <a:t>р.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69.99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</a:rPr>
                        <a:t>р.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165.17 р.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57" y="1839076"/>
            <a:ext cx="436337" cy="43633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16" y="1839075"/>
            <a:ext cx="436336" cy="4363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74" y="1839075"/>
            <a:ext cx="436335" cy="4363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31" y="1839074"/>
            <a:ext cx="436335" cy="4363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788" y="1835589"/>
            <a:ext cx="439820" cy="4398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945" y="1835589"/>
            <a:ext cx="460104" cy="4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</a:t>
            </a:r>
            <a:r>
              <a:rPr lang="en-US" dirty="0" smtClean="0"/>
              <a:t> </a:t>
            </a:r>
            <a:r>
              <a:rPr lang="ru-RU" dirty="0" smtClean="0"/>
              <a:t>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Clr>
                <a:srgbClr val="61A917"/>
              </a:buClr>
              <a:buNone/>
            </a:pPr>
            <a:r>
              <a:rPr lang="ru-RU" dirty="0"/>
              <a:t>Магазин </a:t>
            </a:r>
            <a:r>
              <a:rPr lang="en-US" dirty="0"/>
              <a:t>Windows Phone</a:t>
            </a:r>
            <a:endParaRPr lang="ru-RU" dirty="0"/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11</a:t>
            </a:r>
            <a:r>
              <a:rPr lang="en-US" b="1" dirty="0" smtClean="0"/>
              <a:t>5k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ru-RU" dirty="0"/>
              <a:t>скачек</a:t>
            </a:r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/>
              <a:t>средняя оценка </a:t>
            </a:r>
            <a:r>
              <a:rPr lang="ru-RU" b="1" dirty="0" smtClean="0"/>
              <a:t>4.6</a:t>
            </a:r>
            <a:endParaRPr lang="ru-RU" dirty="0"/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b="1" dirty="0" smtClean="0"/>
          </a:p>
          <a:p>
            <a:pPr marL="0" indent="0">
              <a:buClr>
                <a:srgbClr val="61A917"/>
              </a:buClr>
              <a:buNone/>
            </a:pPr>
            <a:r>
              <a:rPr lang="ru-RU" dirty="0" smtClean="0"/>
              <a:t>Поддерживаемые </a:t>
            </a:r>
            <a:r>
              <a:rPr lang="ru-RU" dirty="0"/>
              <a:t>языки</a:t>
            </a:r>
            <a:endParaRPr lang="en-US" dirty="0"/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/>
              <a:t>русский</a:t>
            </a:r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/>
              <a:t>английский</a:t>
            </a:r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испанский</a:t>
            </a:r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0" indent="0">
              <a:buClr>
                <a:srgbClr val="61A917"/>
              </a:buClr>
              <a:buNone/>
            </a:pPr>
            <a:r>
              <a:rPr lang="ru-RU" dirty="0" smtClean="0"/>
              <a:t>Интеллектуальная </a:t>
            </a:r>
            <a:r>
              <a:rPr lang="ru-RU" dirty="0"/>
              <a:t>собственность</a:t>
            </a:r>
            <a:endParaRPr lang="en-US" dirty="0"/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/>
              <a:t>подготовка документов для получения патента на программу для </a:t>
            </a:r>
            <a:r>
              <a:rPr lang="ru-RU" dirty="0" smtClean="0"/>
              <a:t>ЭВМ (12.2014)</a:t>
            </a:r>
          </a:p>
          <a:p>
            <a:pPr marL="0" indent="0">
              <a:buClr>
                <a:srgbClr val="61A917"/>
              </a:buClr>
              <a:buNone/>
            </a:pPr>
            <a:endParaRPr lang="ru-RU" sz="1000" b="1" dirty="0" smtClean="0"/>
          </a:p>
          <a:p>
            <a:pPr marL="0" indent="0">
              <a:buClr>
                <a:srgbClr val="61A917"/>
              </a:buClr>
              <a:buNone/>
            </a:pPr>
            <a:r>
              <a:rPr lang="ru-RU" dirty="0" smtClean="0"/>
              <a:t>Разработка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необходимо 200 тыс. руб.</a:t>
            </a:r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новый функционал</a:t>
            </a:r>
            <a:endParaRPr lang="en-US" dirty="0"/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версия для </a:t>
            </a:r>
            <a:r>
              <a:rPr lang="en-US" dirty="0" smtClean="0"/>
              <a:t>Android</a:t>
            </a:r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версия для </a:t>
            </a:r>
            <a:r>
              <a:rPr lang="en-US" dirty="0" smtClean="0"/>
              <a:t>iOS</a:t>
            </a:r>
            <a:endParaRPr lang="ru-RU" dirty="0" smtClean="0"/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61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развития на 2014-2016 гг.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0159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990"/>
                <a:gridCol w="5360670"/>
                <a:gridCol w="2186940"/>
              </a:tblGrid>
              <a:tr h="704319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Этапы и сроки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Ключевые</a:t>
                      </a:r>
                      <a:r>
                        <a:rPr lang="ru-RU" sz="2000" b="1" baseline="0" dirty="0" smtClean="0"/>
                        <a:t> точки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Потребность</a:t>
                      </a:r>
                      <a:r>
                        <a:rPr lang="ru-RU" sz="2000" b="1" baseline="0" dirty="0" smtClean="0"/>
                        <a:t> в инвестициях</a:t>
                      </a:r>
                      <a:endParaRPr lang="ru-RU" sz="2000" b="1" dirty="0"/>
                    </a:p>
                  </a:txBody>
                  <a:tcPr anchor="ctr"/>
                </a:tc>
              </a:tr>
              <a:tr h="1215673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Новый функционал</a:t>
                      </a:r>
                    </a:p>
                    <a:p>
                      <a:pPr algn="ctr"/>
                      <a:r>
                        <a:rPr lang="ru-RU" sz="2000" dirty="0" smtClean="0"/>
                        <a:t>11.2014</a:t>
                      </a:r>
                      <a:r>
                        <a:rPr lang="ru-RU" sz="2000" baseline="0" dirty="0" smtClean="0"/>
                        <a:t> – 04.201</a:t>
                      </a:r>
                      <a:r>
                        <a:rPr lang="en-US" sz="2000" baseline="0" dirty="0" smtClean="0"/>
                        <a:t>5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61A917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2000" dirty="0" smtClean="0"/>
                        <a:t>созданы новые</a:t>
                      </a:r>
                      <a:r>
                        <a:rPr lang="ru-RU" sz="2000" baseline="0" dirty="0" smtClean="0"/>
                        <a:t> 3</a:t>
                      </a:r>
                      <a:r>
                        <a:rPr lang="en-US" sz="2000" baseline="0" dirty="0" smtClean="0"/>
                        <a:t>d-</a:t>
                      </a:r>
                      <a:r>
                        <a:rPr lang="ru-RU" sz="2000" baseline="0" dirty="0" smtClean="0"/>
                        <a:t>модели</a:t>
                      </a:r>
                    </a:p>
                    <a:p>
                      <a:pPr marL="285750" indent="-285750">
                        <a:buClr>
                          <a:srgbClr val="61A917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2000" baseline="0" dirty="0" smtClean="0"/>
                        <a:t>разработан блок «Решение задач»</a:t>
                      </a:r>
                    </a:p>
                    <a:p>
                      <a:pPr marL="285750" indent="-285750">
                        <a:buClr>
                          <a:srgbClr val="61A917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2000" dirty="0" smtClean="0"/>
                        <a:t>внедрена </a:t>
                      </a:r>
                      <a:r>
                        <a:rPr lang="ru-RU" sz="2000" dirty="0" err="1" smtClean="0"/>
                        <a:t>геймификация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ru-RU" sz="2400" baseline="0" dirty="0" smtClean="0">
                          <a:solidFill>
                            <a:srgbClr val="FF0000"/>
                          </a:solidFill>
                        </a:rPr>
                        <a:t> тыс. руб.</a:t>
                      </a:r>
                      <a:endParaRPr lang="ru-RU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215673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Разработка версии</a:t>
                      </a:r>
                      <a:r>
                        <a:rPr lang="ru-RU" sz="2000" b="1" baseline="0" dirty="0" smtClean="0"/>
                        <a:t> для </a:t>
                      </a:r>
                      <a:r>
                        <a:rPr lang="en-US" sz="2000" b="1" baseline="0" dirty="0" smtClean="0"/>
                        <a:t>Android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05.2015 – 12.2015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61A917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2000" dirty="0" smtClean="0"/>
                        <a:t>разработан </a:t>
                      </a:r>
                      <a:r>
                        <a:rPr lang="ru-RU" sz="2000" baseline="0" dirty="0" smtClean="0"/>
                        <a:t>интерфейс</a:t>
                      </a:r>
                    </a:p>
                    <a:p>
                      <a:pPr marL="285750" indent="-285750">
                        <a:buClr>
                          <a:srgbClr val="61A917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2000" baseline="0" dirty="0" smtClean="0"/>
                        <a:t>перенесена бизнес-логика</a:t>
                      </a:r>
                    </a:p>
                    <a:p>
                      <a:pPr marL="285750" indent="-285750">
                        <a:buClr>
                          <a:srgbClr val="61A917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2000" baseline="0" dirty="0" smtClean="0"/>
                        <a:t>публикация и продвижение в </a:t>
                      </a:r>
                      <a:r>
                        <a:rPr lang="en-US" sz="2000" baseline="0" dirty="0" smtClean="0"/>
                        <a:t>Google 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  <a:r>
                        <a:rPr lang="ru-RU" sz="2400" baseline="0" dirty="0" smtClean="0">
                          <a:solidFill>
                            <a:srgbClr val="FF0000"/>
                          </a:solidFill>
                        </a:rPr>
                        <a:t> тыс. руб.</a:t>
                      </a:r>
                      <a:endParaRPr lang="ru-RU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215673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Разработка</a:t>
                      </a:r>
                      <a:r>
                        <a:rPr lang="ru-RU" sz="2000" b="1" baseline="0" dirty="0" smtClean="0"/>
                        <a:t> версии для </a:t>
                      </a:r>
                      <a:r>
                        <a:rPr lang="en-US" sz="2000" b="1" baseline="0" dirty="0" smtClean="0"/>
                        <a:t>iOS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01.2016 – 08.2016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61A917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2000" dirty="0" smtClean="0"/>
                        <a:t>разработан </a:t>
                      </a:r>
                      <a:r>
                        <a:rPr lang="ru-RU" sz="2000" baseline="0" dirty="0" smtClean="0"/>
                        <a:t>интерфейс</a:t>
                      </a:r>
                    </a:p>
                    <a:p>
                      <a:pPr marL="285750" indent="-285750">
                        <a:buClr>
                          <a:srgbClr val="61A917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2000" baseline="0" dirty="0" smtClean="0"/>
                        <a:t>перенесена бизнес-логика</a:t>
                      </a:r>
                      <a:endParaRPr lang="en-US" sz="2000" baseline="0" dirty="0" smtClean="0"/>
                    </a:p>
                    <a:p>
                      <a:pPr marL="285750" indent="-285750">
                        <a:buClr>
                          <a:srgbClr val="61A917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2000" baseline="0" dirty="0" smtClean="0"/>
                        <a:t>публикация и продвижение в </a:t>
                      </a:r>
                      <a:r>
                        <a:rPr lang="en-US" sz="2000" baseline="0" dirty="0" smtClean="0"/>
                        <a:t>App Store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r>
                        <a:rPr lang="ru-RU" sz="2400" baseline="0" dirty="0" smtClean="0">
                          <a:solidFill>
                            <a:srgbClr val="FF0000"/>
                          </a:solidFill>
                        </a:rPr>
                        <a:t> тыс. руб.</a:t>
                      </a:r>
                      <a:endParaRPr lang="ru-RU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4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7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9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459</Words>
  <Application>Microsoft Office PowerPoint</Application>
  <PresentationFormat>Широкоэкранный</PresentationFormat>
  <Paragraphs>178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ХИМИЯ</vt:lpstr>
      <vt:lpstr>«Проблема» потребителя</vt:lpstr>
      <vt:lpstr>Продукт Мобильное приложение для Windows Phone</vt:lpstr>
      <vt:lpstr>Бизнес-модель</vt:lpstr>
      <vt:lpstr>Потребитель и рынок</vt:lpstr>
      <vt:lpstr>Конкуренты</vt:lpstr>
      <vt:lpstr>Текущее состояние продукта</vt:lpstr>
      <vt:lpstr>Стратегия развития на 2014-2016 гг.</vt:lpstr>
      <vt:lpstr>Команда</vt:lpstr>
      <vt:lpstr>Партнеры</vt:lpstr>
      <vt:lpstr>Достижения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Актуальность</dc:title>
  <dc:creator>Andrey Treyt</dc:creator>
  <cp:lastModifiedBy>Andrey Treyt</cp:lastModifiedBy>
  <cp:revision>311</cp:revision>
  <dcterms:created xsi:type="dcterms:W3CDTF">2014-09-16T15:49:47Z</dcterms:created>
  <dcterms:modified xsi:type="dcterms:W3CDTF">2014-10-12T08:25:34Z</dcterms:modified>
</cp:coreProperties>
</file>