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D032F1BF-1674-4F98-8817-710F823B62DB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7"/>
            <p14:sldId id="266"/>
            <p14:sldId id="267"/>
            <p14:sldId id="343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001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B05-D4DF-44DE-A4E2-07CCFC4D79F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9F56-6D66-415C-9617-F7AB142BCC9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19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1012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1623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3258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53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9556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9421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67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847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31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35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764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6330-8E7B-4DA7-8EAC-9465C7B4C2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A43A-0543-4780-B74A-F074C81944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2829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01E93-8B2B-4EE4-B146-FB69F5FC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4A8D33-1514-4233-99A0-71C95D7B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Ограничение строк с помощью:</a:t>
            </a:r>
          </a:p>
          <a:p>
            <a:r>
              <a:rPr lang="ru-RU" dirty="0" smtClean="0"/>
              <a:t>Предложения WHERE</a:t>
            </a:r>
          </a:p>
          <a:p>
            <a:r>
              <a:rPr lang="ru-RU" dirty="0" smtClean="0"/>
              <a:t>Операторы сравнения с использованием условий =, &lt;=, BETWEEN, IN, LIKE и NULL</a:t>
            </a:r>
          </a:p>
          <a:p>
            <a:r>
              <a:rPr lang="ru-RU" dirty="0" smtClean="0"/>
              <a:t>Логические условия с использованием операторов AND, OR и NOT</a:t>
            </a:r>
          </a:p>
          <a:p>
            <a:r>
              <a:rPr lang="ru-RU" dirty="0" smtClean="0"/>
              <a:t>Правила приоритета для операторов в выражении</a:t>
            </a:r>
          </a:p>
          <a:p>
            <a:r>
              <a:rPr lang="ru-RU" dirty="0" smtClean="0"/>
              <a:t>Сортировка строк с использованием предложения ORDER BY</a:t>
            </a:r>
          </a:p>
          <a:p>
            <a:r>
              <a:rPr lang="ru-RU" dirty="0" smtClean="0"/>
              <a:t>Предложение ограничения строк SQL в запросе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8855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180826-8DA6-46B9-B03D-E68D442F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Сопоставление с образцом </a:t>
            </a:r>
            <a:r>
              <a:rPr lang="ru-RU" altLang="ru-RU" sz="3600" dirty="0" smtClean="0"/>
              <a:t>в операторе </a:t>
            </a:r>
            <a:r>
              <a:rPr lang="ru-RU" altLang="ru-RU" sz="3600" dirty="0" smtClean="0"/>
              <a:t>LIKE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4050AD6-C1AD-4EE0-B1C8-8205137A8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129089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'S%'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754D4205-F113-4B1D-809B-56556F21C9A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218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Используйте оператор LIKE для выполнения поиска по подстановочным знакам допустимых значений строки поиска.</a:t>
            </a:r>
          </a:p>
          <a:p>
            <a:pPr lvl="1"/>
            <a:r>
              <a:rPr lang="ru-RU" altLang="ru-RU" dirty="0" smtClean="0"/>
              <a:t>Условия поиска могут содержать как буквенные символы, так и числа</a:t>
            </a:r>
            <a:r>
              <a:rPr lang="ru-RU" altLang="ru-RU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%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обозначает ноль или более </a:t>
            </a:r>
            <a:r>
              <a:rPr lang="ru-RU" altLang="ru-RU" dirty="0" smtClean="0"/>
              <a:t>символов</a:t>
            </a:r>
            <a:endParaRPr lang="en-US" altLang="ru-RU" dirty="0"/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_</a:t>
            </a:r>
            <a:r>
              <a:rPr lang="en-US" altLang="ru-RU" dirty="0"/>
              <a:t> </a:t>
            </a:r>
            <a:r>
              <a:rPr lang="ru-RU" altLang="ru-RU" dirty="0" smtClean="0"/>
              <a:t>обозначает один символ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8C58342-329F-4E95-A8E4-9E481C303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5213" y="4729164"/>
            <a:ext cx="1404937" cy="25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7985C33-1B82-424E-877F-745B87B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2089"/>
            <a:ext cx="1612900" cy="725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9638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EF4EED-F23A-4D29-9E9C-DA0880E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Объединение подстановочных знаков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F41DCF5F-EF6B-458C-AA95-0B2B5D0B805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Вы можете объединить два подстановочных символа (%, _) с буквенными символами для сопоставления с шаблоном: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r>
              <a:rPr lang="ru-RU" altLang="ru-RU" sz="2000" dirty="0" smtClean="0"/>
              <a:t>Вы можете использовать идентификатор ESCAPE для поиска фактических символов % и _.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B72C686-FE86-4A79-917A-E8DC4E1E56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098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62EEB02-6FC4-4BDD-A00F-63C7DD4D0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2743200"/>
            <a:ext cx="1463675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3s_a.gif">
            <a:extLst>
              <a:ext uri="{FF2B5EF4-FFF2-40B4-BE49-F238E27FC236}">
                <a16:creationId xmlns="" xmlns:a16="http://schemas.microsoft.com/office/drawing/2014/main" id="{ADA2DDCC-5462-4CF5-A4B8-FBC87DA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55416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3136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D93FD-2178-48DE-A64D-53A2068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условий </a:t>
            </a:r>
            <a:r>
              <a:rPr lang="en-US" altLang="ru-RU" dirty="0" smtClean="0"/>
              <a:t>NULL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60B081A-BF68-4EF9-B319-915E0167E1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55340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NULL 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4326B227-A7A8-4BE3-9779-DA7AB99CEAE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43808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000" dirty="0" smtClean="0"/>
              <a:t> </a:t>
            </a:r>
            <a:r>
              <a:rPr lang="ru-RU" altLang="ru-RU" sz="2000" dirty="0" smtClean="0"/>
              <a:t>Проверка наличия </a:t>
            </a:r>
            <a:r>
              <a:rPr lang="ru-RU" altLang="ru-RU" sz="2000" dirty="0" smtClean="0"/>
              <a:t>значений NULL с помощью оператора IS NULL.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30D17D-96D9-4462-8BAA-C615CB49B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25" y="3139196"/>
            <a:ext cx="26701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4s_a.gif">
            <a:extLst>
              <a:ext uri="{FF2B5EF4-FFF2-40B4-BE49-F238E27FC236}">
                <a16:creationId xmlns="" xmlns:a16="http://schemas.microsoft.com/office/drawing/2014/main" id="{16189BD9-E7B7-42F6-8CE8-39459E61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2608"/>
            <a:ext cx="26749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2913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9EA45-4F0B-4D72-8D4F-D0E5D36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Определение условий с использованием логических операторов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140BABB-3FCE-4F9A-A82B-02C3F8AB43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TRUE, если условие ложно.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F5748FE-AD98-4AE0-85D2-35530E9397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FC7001C-9E22-41C3-8EE6-AC894F7AF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условие любого компонента истинно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41002630-9051-43B6-A9B3-234C06C809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43140500-8AD2-463A-BB54-F486030A3D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оба условия компонента истинны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4A375CF-32F0-4F93-93BA-EC3B63B881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B9AC98B3-C52E-4DED-AA80-E6A748518B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461A14B1-6D51-4BCB-A67D-12B0F1AB3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0764F187-37FE-4B8B-8C8A-FF5015EFF8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70855BAF-E64D-4AB5-B1D4-9F0BAE253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847975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4">
            <a:extLst>
              <a:ext uri="{FF2B5EF4-FFF2-40B4-BE49-F238E27FC236}">
                <a16:creationId xmlns="" xmlns:a16="http://schemas.microsoft.com/office/drawing/2014/main" id="{6173453A-0E6F-4EF6-B356-7A63AB6F07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348773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15">
            <a:extLst>
              <a:ext uri="{FF2B5EF4-FFF2-40B4-BE49-F238E27FC236}">
                <a16:creationId xmlns="" xmlns:a16="http://schemas.microsoft.com/office/drawing/2014/main" id="{1D15146A-97D5-44C7-A075-891CE264B3B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4181475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16">
            <a:extLst>
              <a:ext uri="{FF2B5EF4-FFF2-40B4-BE49-F238E27FC236}">
                <a16:creationId xmlns="" xmlns:a16="http://schemas.microsoft.com/office/drawing/2014/main" id="{EC0A8D1D-0590-4E0D-9B29-AB096E796A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7">
            <a:extLst>
              <a:ext uri="{FF2B5EF4-FFF2-40B4-BE49-F238E27FC236}">
                <a16:creationId xmlns="" xmlns:a16="http://schemas.microsoft.com/office/drawing/2014/main" id="{9FD59EE9-FFAC-48C3-9158-F98CED533A4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5788" y="1843088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18">
            <a:extLst>
              <a:ext uri="{FF2B5EF4-FFF2-40B4-BE49-F238E27FC236}">
                <a16:creationId xmlns="" xmlns:a16="http://schemas.microsoft.com/office/drawing/2014/main" id="{814A489B-5868-4BCB-A5A8-6F5169708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19">
            <a:extLst>
              <a:ext uri="{FF2B5EF4-FFF2-40B4-BE49-F238E27FC236}">
                <a16:creationId xmlns="" xmlns:a16="http://schemas.microsoft.com/office/drawing/2014/main" id="{102A18BD-CFD8-421F-A3D2-AF1561D6A9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0">
            <a:extLst>
              <a:ext uri="{FF2B5EF4-FFF2-40B4-BE49-F238E27FC236}">
                <a16:creationId xmlns="" xmlns:a16="http://schemas.microsoft.com/office/drawing/2014/main" id="{B8B6238D-FDEB-49D9-BC02-38684557BB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1">
            <a:extLst>
              <a:ext uri="{FF2B5EF4-FFF2-40B4-BE49-F238E27FC236}">
                <a16:creationId xmlns="" xmlns:a16="http://schemas.microsoft.com/office/drawing/2014/main" id="{6BD5ACB5-5180-4054-91A0-D7E4C7C9400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1025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F85AB-E1F4-44FD-BB02-DA21553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оператора </a:t>
            </a:r>
            <a:r>
              <a:rPr lang="ru-RU" altLang="ru-RU" sz="3600" dirty="0" smtClean="0"/>
              <a:t>И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BCF89B7-FEF3-466F-8081-393FF69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870"/>
            <a:ext cx="7918450" cy="363538"/>
          </a:xfrm>
        </p:spPr>
        <p:txBody>
          <a:bodyPr>
            <a:noAutofit/>
          </a:bodyPr>
          <a:lstStyle/>
          <a:p>
            <a:r>
              <a:rPr lang="ru-RU" altLang="ru-RU" sz="1800" b="1" dirty="0" smtClean="0">
                <a:latin typeface="Courier New" panose="02070309020205020404" pitchFamily="49" charset="0"/>
              </a:rPr>
              <a:t>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оба условия компонента были истинными:</a:t>
            </a:r>
            <a:endParaRPr lang="en-US" altLang="ru-RU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4DD47C9-A523-4ACF-8D62-EC4CAC81DB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35376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743C6B0-51B4-4A49-A5BE-3AF2F2355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5" y="3075139"/>
            <a:ext cx="2662238" cy="55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92B20A8E-F754-4DEF-867B-383FC93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87976"/>
            <a:ext cx="4822825" cy="788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669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D2780C-1E1B-4EA2-ABF7-3FCD617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ru-RU" altLang="ru-RU" dirty="0" smtClean="0"/>
              <a:t>ИЛИ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8A23A37-53E7-4F57-8614-392BFD6489D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50120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A31AC11C-6C02-419C-A41B-FB0B9F2D0E12}"/>
              </a:ext>
            </a:extLst>
          </p:cNvPr>
          <p:cNvSpPr txBox="1">
            <a:spLocks noChangeArrowheads="1"/>
          </p:cNvSpPr>
          <p:nvPr/>
        </p:nvSpPr>
        <p:spPr>
          <a:xfrm>
            <a:off x="627530" y="1543402"/>
            <a:ext cx="7918450" cy="53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b="1" dirty="0" smtClean="0">
                <a:latin typeface="Courier New" panose="02070309020205020404" pitchFamily="49" charset="0"/>
              </a:rPr>
              <a:t>ИЛИ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dirty="0" smtClean="0">
                <a:latin typeface="Courier New" panose="02070309020205020404" pitchFamily="49" charset="0"/>
              </a:rPr>
              <a:t>требует, чтобы одно из условий компонента было истинным: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7649C5D-1576-4DF6-B768-20AEBA6BD6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94645"/>
            <a:ext cx="2674937" cy="571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60C60E3-8D1A-4ACE-BEF9-C0A87CE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6520"/>
            <a:ext cx="4135438" cy="203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0576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CC439-4EC5-41BA-A9CE-621F6E6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NOT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C615F1F-0363-4F7E-ABB9-BED22852633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284AFAB-51BA-49B4-B90F-B2F0B8705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2444750"/>
            <a:ext cx="5524500" cy="5953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6DD6EB9F-6266-4BCB-A286-DC3D46B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34315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3175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758D89-1286-4B34-8256-8ABBAFB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приоритета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20AA1754-B9DE-46ED-9AA8-A4A7484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5638"/>
            <a:ext cx="7385050" cy="6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ru-RU" altLang="ru-RU" dirty="0" smtClean="0"/>
              <a:t>Вы можете использовать скобки, чтобы переопределить правила приоритета.</a:t>
            </a:r>
            <a:endParaRPr lang="en-US" alt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71CAA5C-D275-433C-A35C-81406A9514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Не равно</a:t>
            </a:r>
            <a:endParaRPr lang="en-US" altLang="ru-RU" sz="1600" dirty="0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85F47F66-CFCF-47B1-9473-C2AA713D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6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B71A3EE1-DBA1-4A28-969A-824520887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NOT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AAE67DD0-3954-4866-8DFD-D7A45C95EB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B0423C6E-2052-4C8C-9F10-84067BE659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AND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FFA1AD00-BEED-4F01-ADE8-EA94D9A828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777EF5AB-8A33-428A-AC8E-46438CE79A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OR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61C3AFB8-E5C7-4EC8-AF63-5C003204D3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FED4C8FC-C243-4A5A-A6BD-F57D42C93C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IS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NULL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LIKE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1541433E-C69C-48C5-8C27-259D4C4026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4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6C9CAFA9-0A68-4156-821E-496034CCF6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/>
              <a:t> </a:t>
            </a:r>
            <a:r>
              <a:rPr lang="en-US" altLang="ru-RU" sz="1600">
                <a:latin typeface="Courier New" panose="02070309020205020404" pitchFamily="49" charset="0"/>
              </a:rPr>
              <a:t>BETWEEN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EA081F63-1B6B-4652-8759-87AD26E90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22C22B0E-D3E8-45A3-A3B9-1EB339971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Условия сравнения</a:t>
            </a:r>
            <a:endParaRPr lang="en-US" altLang="ru-RU" sz="1600" dirty="0"/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AE060AE4-A21C-4A27-B82E-3225BE5FE1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3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29035FC4-0C7C-4EB1-B4D1-1A9AD34B1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75458" y="2529635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Оператор конкатенации</a:t>
            </a:r>
            <a:endParaRPr lang="en-US" altLang="ru-RU" sz="1600" dirty="0"/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8CC8A263-8F91-480E-9609-3D3B7DA1BD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2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77185640-B1DC-4083-8FB8-893DB42149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Арифметические операторы</a:t>
            </a:r>
            <a:endParaRPr lang="en-US" altLang="ru-RU" sz="1600" dirty="0"/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0FBDC3D3-AB46-4822-9DBB-216B6F11116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1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96209B07-3202-470A-B71A-0B0D4F78E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E66D6034-4925-4937-B3C6-F1425C46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Приоритет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7" name="Line 25">
            <a:extLst>
              <a:ext uri="{FF2B5EF4-FFF2-40B4-BE49-F238E27FC236}">
                <a16:creationId xmlns="" xmlns:a16="http://schemas.microsoft.com/office/drawing/2014/main" id="{BDE1BD76-A349-4113-A219-70DF781F27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73A21CDB-98C9-4927-A862-D8725DE6B4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433E7D5A-67FE-4C3D-B24C-A3784AAA0D8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9241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81B612A0-8299-4C53-BA72-3E1D781DD81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591175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DC290BC3-8681-4B5B-9977-A25360ACA8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BCB4C135-671D-493D-BF8E-912D3F3A698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057525" y="1801813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8C78926C-E982-46ED-8F14-1D3970099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CCDB1383-CFDA-4490-AC92-717192EA42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2893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961AB99F-4B23-4C5E-AA6C-3FA3C24A445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01955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58FF02DA-E708-4738-B138-6525274096B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654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5AF13E06-E1A6-4CAC-B7CB-8B8DFFCFB7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1704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DEB77C8C-B0B8-4D47-B747-83480E2C06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74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211980EA-03FB-4AD4-9F5C-ED4438F8A5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3846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62F0EA69-4530-4EF3-8712-5448DD5898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ED7B3F75-4935-45B7-BF68-C14B2E479D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BC2C3647-101E-4FE1-A11C-F0319A7FF20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5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00431B-02D9-4D88-A672-D6C9B86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Правила приоритета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D547390-54F2-4021-8396-7F19559A0B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1371600"/>
            <a:ext cx="7272338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0C0F0A-BE6A-4C84-B541-DBAEA63D9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438" y="2209800"/>
            <a:ext cx="487362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6" name="Group 17">
            <a:extLst>
              <a:ext uri="{FF2B5EF4-FFF2-40B4-BE49-F238E27FC236}">
                <a16:creationId xmlns="" xmlns:a16="http://schemas.microsoft.com/office/drawing/2014/main" id="{A2133648-EED5-46CB-99E4-12F7B3CDE7C5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362200"/>
            <a:ext cx="438150" cy="239713"/>
            <a:chOff x="912" y="1625"/>
            <a:chExt cx="290" cy="151"/>
          </a:xfrm>
        </p:grpSpPr>
        <p:sp>
          <p:nvSpPr>
            <p:cNvPr id="7" name="Freeform 3">
              <a:extLst>
                <a:ext uri="{FF2B5EF4-FFF2-40B4-BE49-F238E27FC236}">
                  <a16:creationId xmlns="" xmlns:a16="http://schemas.microsoft.com/office/drawing/2014/main" id="{9698A9CF-ABFB-4ABE-94A9-85D599923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28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3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>
              <a:extLst>
                <a:ext uri="{FF2B5EF4-FFF2-40B4-BE49-F238E27FC236}">
                  <a16:creationId xmlns="" xmlns:a16="http://schemas.microsoft.com/office/drawing/2014/main" id="{3D74A261-6EC5-47B6-82D4-414DC86E47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F6A483E-6DE0-47D9-B583-3090A8B7FB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257675"/>
            <a:ext cx="7272338" cy="1431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9653847E-87B8-4789-BFA0-60825BCD60A1}"/>
              </a:ext>
            </a:extLst>
          </p:cNvPr>
          <p:cNvSpPr>
            <a:spLocks/>
          </p:cNvSpPr>
          <p:nvPr/>
        </p:nvSpPr>
        <p:spPr bwMode="gray">
          <a:xfrm>
            <a:off x="1673225" y="5046663"/>
            <a:ext cx="300038" cy="233362"/>
          </a:xfrm>
          <a:custGeom>
            <a:avLst/>
            <a:gdLst>
              <a:gd name="T0" fmla="*/ 0 w 192"/>
              <a:gd name="T1" fmla="*/ 2147483647 h 147"/>
              <a:gd name="T2" fmla="*/ 0 w 192"/>
              <a:gd name="T3" fmla="*/ 0 h 147"/>
              <a:gd name="T4" fmla="*/ 2147483647 w 192"/>
              <a:gd name="T5" fmla="*/ 0 h 147"/>
              <a:gd name="T6" fmla="*/ 0 60000 65536"/>
              <a:gd name="T7" fmla="*/ 0 60000 65536"/>
              <a:gd name="T8" fmla="*/ 0 60000 65536"/>
              <a:gd name="T9" fmla="*/ 0 w 192"/>
              <a:gd name="T10" fmla="*/ 0 h 147"/>
              <a:gd name="T11" fmla="*/ 192 w 192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>
            <a:extLst>
              <a:ext uri="{FF2B5EF4-FFF2-40B4-BE49-F238E27FC236}">
                <a16:creationId xmlns="" xmlns:a16="http://schemas.microsoft.com/office/drawing/2014/main" id="{C1477EAB-46A2-408F-814F-7E57FC29CA98}"/>
              </a:ext>
            </a:extLst>
          </p:cNvPr>
          <p:cNvSpPr>
            <a:spLocks noChangeShapeType="1"/>
          </p:cNvSpPr>
          <p:nvPr/>
        </p:nvSpPr>
        <p:spPr bwMode="gray">
          <a:xfrm>
            <a:off x="1476375" y="5295900"/>
            <a:ext cx="45085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D586BDA-5239-4416-90F7-5DF190928C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5130800"/>
            <a:ext cx="565150" cy="5000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0" descr="C:\salome_official\projects\11gR2\screenshots\les2_21s_a.gif">
            <a:extLst>
              <a:ext uri="{FF2B5EF4-FFF2-40B4-BE49-F238E27FC236}">
                <a16:creationId xmlns="" xmlns:a16="http://schemas.microsoft.com/office/drawing/2014/main" id="{5B26BBB1-3019-4AA2-9C95-C33B0A7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051175" cy="1154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C:\salome_official\projects\11gR2\screenshots\les2_21s_b.gif">
            <a:extLst>
              <a:ext uri="{FF2B5EF4-FFF2-40B4-BE49-F238E27FC236}">
                <a16:creationId xmlns="" xmlns:a16="http://schemas.microsoft.com/office/drawing/2014/main" id="{8A07898A-0939-44BF-9224-8D014172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22950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5">
            <a:extLst>
              <a:ext uri="{FF2B5EF4-FFF2-40B4-BE49-F238E27FC236}">
                <a16:creationId xmlns="" xmlns:a16="http://schemas.microsoft.com/office/drawing/2014/main" id="{95065D0A-6CF2-4AEC-AFE1-75570089D3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339975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6">
            <a:extLst>
              <a:ext uri="{FF2B5EF4-FFF2-40B4-BE49-F238E27FC236}">
                <a16:creationId xmlns="" xmlns:a16="http://schemas.microsoft.com/office/drawing/2014/main" id="{B7034DAD-8D25-4D80-AFAE-93BFDE7F54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8308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43272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E7B4C-C992-4C78-98DC-B074B8F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предложения </a:t>
            </a:r>
            <a:r>
              <a:rPr lang="en-US" altLang="ru-RU" sz="2800" dirty="0" smtClean="0"/>
              <a:t>ORDER BY</a:t>
            </a:r>
            <a:endParaRPr lang="ru-RU" sz="2800" dirty="0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BF9CE667-116B-4589-BD9C-8757086DD426}"/>
              </a:ext>
            </a:extLst>
          </p:cNvPr>
          <p:cNvSpPr txBox="1">
            <a:spLocks noChangeArrowheads="1"/>
          </p:cNvSpPr>
          <p:nvPr/>
        </p:nvSpPr>
        <p:spPr>
          <a:xfrm>
            <a:off x="322730" y="1651000"/>
            <a:ext cx="791845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dirty="0" smtClean="0"/>
              <a:t>Сортировка полученных строк </a:t>
            </a:r>
            <a:r>
              <a:rPr lang="ru-RU" altLang="ru-RU" sz="1800" dirty="0" smtClean="0"/>
              <a:t>с помощью предложения ORDER BY</a:t>
            </a:r>
            <a:r>
              <a:rPr lang="ru-RU" altLang="ru-RU" sz="1800" dirty="0" smtClean="0"/>
              <a:t>:</a:t>
            </a:r>
          </a:p>
          <a:p>
            <a:pPr lvl="2"/>
            <a:r>
              <a:rPr lang="en-US" altLang="ru-RU" sz="1600" dirty="0" smtClean="0">
                <a:latin typeface="Courier New" panose="02070309020205020404" pitchFamily="49" charset="0"/>
              </a:rPr>
              <a:t>ASC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возрастанию, по умолчанию</a:t>
            </a:r>
            <a:endParaRPr lang="en-US" altLang="ru-RU" sz="1600" dirty="0"/>
          </a:p>
          <a:p>
            <a:pPr lvl="2"/>
            <a:r>
              <a:rPr lang="en-US" altLang="ru-RU" sz="1600" dirty="0">
                <a:latin typeface="Courier New" panose="02070309020205020404" pitchFamily="49" charset="0"/>
              </a:rPr>
              <a:t>DESC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убыванию</a:t>
            </a:r>
            <a:endParaRPr lang="en-US" altLang="ru-RU" sz="1600" dirty="0"/>
          </a:p>
          <a:p>
            <a:pPr lvl="1"/>
            <a:r>
              <a:rPr lang="ru-RU" altLang="ru-RU" sz="1800" dirty="0" smtClean="0"/>
              <a:t>Предложение ORDER BY располагается последним в операторе SELECT:</a:t>
            </a:r>
            <a:endParaRPr lang="en-US" altLang="ru-RU" sz="1800" dirty="0"/>
          </a:p>
        </p:txBody>
      </p:sp>
      <p:sp useBgFill="1">
        <p:nvSpPr>
          <p:cNvPr id="5" name="Freeform 4">
            <a:extLst>
              <a:ext uri="{FF2B5EF4-FFF2-40B4-BE49-F238E27FC236}">
                <a16:creationId xmlns="" xmlns:a16="http://schemas.microsoft.com/office/drawing/2014/main" id="{EDEF3813-CF6F-460F-B897-F07567988D8F}"/>
              </a:ext>
            </a:extLst>
          </p:cNvPr>
          <p:cNvSpPr>
            <a:spLocks/>
          </p:cNvSpPr>
          <p:nvPr/>
        </p:nvSpPr>
        <p:spPr bwMode="auto">
          <a:xfrm>
            <a:off x="828675" y="5487988"/>
            <a:ext cx="7697788" cy="325437"/>
          </a:xfrm>
          <a:custGeom>
            <a:avLst/>
            <a:gdLst>
              <a:gd name="T0" fmla="*/ 2147483647 w 4849"/>
              <a:gd name="T1" fmla="*/ 2147483647 h 205"/>
              <a:gd name="T2" fmla="*/ 0 w 4849"/>
              <a:gd name="T3" fmla="*/ 2147483647 h 205"/>
              <a:gd name="T4" fmla="*/ 0 w 4849"/>
              <a:gd name="T5" fmla="*/ 2147483647 h 205"/>
              <a:gd name="T6" fmla="*/ 2147483647 w 4849"/>
              <a:gd name="T7" fmla="*/ 2147483647 h 205"/>
              <a:gd name="T8" fmla="*/ 2147483647 w 4849"/>
              <a:gd name="T9" fmla="*/ 2147483647 h 205"/>
              <a:gd name="T10" fmla="*/ 2147483647 w 4849"/>
              <a:gd name="T11" fmla="*/ 2147483647 h 205"/>
              <a:gd name="T12" fmla="*/ 2147483647 w 4849"/>
              <a:gd name="T13" fmla="*/ 2147483647 h 205"/>
              <a:gd name="T14" fmla="*/ 2147483647 w 4849"/>
              <a:gd name="T15" fmla="*/ 2147483647 h 205"/>
              <a:gd name="T16" fmla="*/ 2147483647 w 4849"/>
              <a:gd name="T17" fmla="*/ 2147483647 h 205"/>
              <a:gd name="T18" fmla="*/ 2147483647 w 4849"/>
              <a:gd name="T19" fmla="*/ 2147483647 h 205"/>
              <a:gd name="T20" fmla="*/ 2147483647 w 4849"/>
              <a:gd name="T21" fmla="*/ 2147483647 h 205"/>
              <a:gd name="T22" fmla="*/ 2147483647 w 4849"/>
              <a:gd name="T23" fmla="*/ 2147483647 h 205"/>
              <a:gd name="T24" fmla="*/ 2147483647 w 4849"/>
              <a:gd name="T25" fmla="*/ 0 h 205"/>
              <a:gd name="T26" fmla="*/ 2147483647 w 4849"/>
              <a:gd name="T27" fmla="*/ 2147483647 h 205"/>
              <a:gd name="T28" fmla="*/ 2147483647 w 4849"/>
              <a:gd name="T29" fmla="*/ 2147483647 h 205"/>
              <a:gd name="T30" fmla="*/ 2147483647 w 4849"/>
              <a:gd name="T31" fmla="*/ 2147483647 h 205"/>
              <a:gd name="T32" fmla="*/ 2147483647 w 4849"/>
              <a:gd name="T33" fmla="*/ 2147483647 h 205"/>
              <a:gd name="T34" fmla="*/ 2147483647 w 4849"/>
              <a:gd name="T35" fmla="*/ 2147483647 h 205"/>
              <a:gd name="T36" fmla="*/ 2147483647 w 4849"/>
              <a:gd name="T37" fmla="*/ 2147483647 h 205"/>
              <a:gd name="T38" fmla="*/ 2147483647 w 4849"/>
              <a:gd name="T39" fmla="*/ 2147483647 h 205"/>
              <a:gd name="T40" fmla="*/ 2147483647 w 4849"/>
              <a:gd name="T41" fmla="*/ 2147483647 h 205"/>
              <a:gd name="T42" fmla="*/ 2147483647 w 4849"/>
              <a:gd name="T43" fmla="*/ 2147483647 h 205"/>
              <a:gd name="T44" fmla="*/ 2147483647 w 4849"/>
              <a:gd name="T45" fmla="*/ 2147483647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F020A7D-42BE-402E-A6AF-F1A5742E69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419475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979FF4B-0691-45E1-A42A-253B1ECD8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275" y="3962400"/>
            <a:ext cx="2597150" cy="325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B2838D90-597C-4162-9870-FB979A3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69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F7AC8-4472-496E-A1B0-FCC4E18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</a:t>
            </a:r>
            <a:r>
              <a:rPr lang="ru-RU" altLang="ru-RU" dirty="0" smtClean="0"/>
              <a:t>выборки строк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CCCC52F9-CB74-4FB7-B944-5003F32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/>
              <a:t>“retrieve all</a:t>
            </a:r>
            <a:br>
              <a:rPr lang="en-US" altLang="ru-RU"/>
            </a:br>
            <a:r>
              <a:rPr lang="en-US" altLang="ru-RU"/>
              <a:t>employees in department 90”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A55C7FA-76D0-4C1A-A7CA-162416C0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ED9979AA-3D7D-4C97-AE83-CD0563D0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="" xmlns:a16="http://schemas.microsoft.com/office/drawing/2014/main" id="{F7E0E42D-5C6C-4B49-B2E2-3B339935BE6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Picture 14" descr="C:\salome_official\projects\11gR2\screenshots\les2_s4_b.gif">
            <a:extLst>
              <a:ext uri="{FF2B5EF4-FFF2-40B4-BE49-F238E27FC236}">
                <a16:creationId xmlns="" xmlns:a16="http://schemas.microsoft.com/office/drawing/2014/main" id="{5F35A55E-8DE4-4179-933A-95E76F7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="" xmlns:a16="http://schemas.microsoft.com/office/drawing/2014/main" id="{8BD10F71-E45B-44DB-9F30-BB4C3A18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1148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900E3-DD1F-4ED6-AF32-171222D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15">
            <a:extLst>
              <a:ext uri="{FF2B5EF4-FFF2-40B4-BE49-F238E27FC236}">
                <a16:creationId xmlns="" xmlns:a16="http://schemas.microsoft.com/office/drawing/2014/main" id="{CE7F6492-C523-40FB-BE32-3BCF0F1C561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1976"/>
            <a:ext cx="791845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в порядке убывания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</a:t>
            </a:r>
            <a:r>
              <a:rPr lang="ru-RU" altLang="ru-RU" dirty="0" err="1" smtClean="0"/>
              <a:t>алиасу</a:t>
            </a:r>
            <a:r>
              <a:rPr lang="ru-RU" altLang="ru-RU" dirty="0" smtClean="0"/>
              <a:t>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4EADBB8-2422-4291-A2DC-0F79FDBB8B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44901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DESC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D9B6AA7-6A86-49D8-87F1-E858BB1A6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2025" y="2997351"/>
            <a:ext cx="681038" cy="2746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FEB9B67-0FAC-43DF-9527-B6CCA4B10C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4111776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salary*12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761D1C41-7D20-4255-BC8C-344094405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0" y="4187976"/>
            <a:ext cx="893763" cy="344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0D236572-0E7E-4059-818F-503BD59F6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4721376"/>
            <a:ext cx="893763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Oval 15">
            <a:extLst>
              <a:ext uri="{FF2B5EF4-FFF2-40B4-BE49-F238E27FC236}">
                <a16:creationId xmlns="" xmlns:a16="http://schemas.microsoft.com/office/drawing/2014/main" id="{462E89CC-C08A-45E8-A6CE-D8E90AF6E9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94151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6">
            <a:extLst>
              <a:ext uri="{FF2B5EF4-FFF2-40B4-BE49-F238E27FC236}">
                <a16:creationId xmlns="" xmlns:a16="http://schemas.microsoft.com/office/drawing/2014/main" id="{B304A21A-CEA4-4942-A10C-A8F89BB242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416576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47476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3875F-1C90-4AAF-9DA8-5A49EE9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0E02A3E-6776-4976-8BEE-E77E79CE534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819900"/>
            <a:ext cx="7918450" cy="190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по номеру позици</a:t>
            </a:r>
            <a:r>
              <a:rPr lang="ru-RU" altLang="ru-RU" dirty="0" smtClean="0"/>
              <a:t>и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ru-RU" altLang="ru-RU" dirty="0" smtClean="0"/>
          </a:p>
          <a:p>
            <a:pPr lvl="1"/>
            <a:endParaRPr lang="ru-RU" altLang="ru-RU" dirty="0" smtClean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</a:t>
            </a:r>
            <a:r>
              <a:rPr lang="ru-RU" altLang="ru-RU" dirty="0" smtClean="0"/>
              <a:t>по нескольким полям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07940E1-0D43-4694-89A6-2690775255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361237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AD73F2-589E-47B5-AC58-2CD69E535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961312"/>
            <a:ext cx="457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28FC87D3-475D-4000-94DF-746EA6A400D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875712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 DESC;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D1CCD7A5-1D88-462C-AF99-642D404C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4485312"/>
            <a:ext cx="49815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Oval 15">
            <a:extLst>
              <a:ext uri="{FF2B5EF4-FFF2-40B4-BE49-F238E27FC236}">
                <a16:creationId xmlns="" xmlns:a16="http://schemas.microsoft.com/office/drawing/2014/main" id="{57BFC7DB-583A-4CCA-A30B-22875FD043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10487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3</a:t>
            </a:r>
          </a:p>
        </p:txBody>
      </p:sp>
      <p:sp>
        <p:nvSpPr>
          <p:cNvPr id="10" name="Oval 16">
            <a:extLst>
              <a:ext uri="{FF2B5EF4-FFF2-40B4-BE49-F238E27FC236}">
                <a16:creationId xmlns="" xmlns:a16="http://schemas.microsoft.com/office/drawing/2014/main" id="{9B7FD1F9-A72A-4174-94AA-A7264697A6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32912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="" xmlns:p14="http://schemas.microsoft.com/office/powerpoint/2010/main" val="345238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4C2C4-AD09-4E6C-B9FC-2234B93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Оператор ограничения </a:t>
            </a:r>
            <a:r>
              <a:rPr lang="ru-RU" altLang="ru-RU" sz="4000" dirty="0" smtClean="0"/>
              <a:t>строк </a:t>
            </a:r>
            <a:r>
              <a:rPr lang="en-US" altLang="ru-RU" sz="4000" dirty="0" smtClean="0"/>
              <a:t>SQL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82F52F-C9A4-499E-951C-C10EDF36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altLang="ru-RU" dirty="0" err="1" smtClean="0">
                <a:cs typeface="Courier New" panose="02070309020205020404" pitchFamily="49" charset="0"/>
              </a:rPr>
              <a:t>row_limiting_clause</a:t>
            </a:r>
            <a:r>
              <a:rPr lang="ru-RU" altLang="ru-RU" dirty="0" smtClean="0">
                <a:cs typeface="Courier New" panose="02070309020205020404" pitchFamily="49" charset="0"/>
              </a:rPr>
              <a:t> позволяет ограничить строки, возвращаемые запросом.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Запросы, которые упорядочивают данные, а затем ограничивают вывод строк, широко используются и часто называются запросами </a:t>
            </a:r>
            <a:r>
              <a:rPr lang="ru-RU" altLang="ru-RU" dirty="0" err="1" smtClean="0">
                <a:cs typeface="Courier New" panose="02070309020205020404" pitchFamily="49" charset="0"/>
              </a:rPr>
              <a:t>Top-N</a:t>
            </a:r>
            <a:r>
              <a:rPr lang="ru-RU" altLang="ru-RU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указать количество строк или процент строк для возврата с помощью ключевых слов FETCH_FIRST.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использовать ключевое слово OFFSET, чтобы указать, что возвращаемые строки начинаются со строки после первой строки полного набора результатов.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Ключевое слово WITH TIES включает дополнительные строки с теми же ключами упорядочивания, что и последняя строка набора результатов с ограничением строк (вы должны указать ORDER BY в запросе).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731625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638906-776D-47A1-9A11-2AB061A9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Использование предложения ограничения строк SQL в запросе</a:t>
            </a: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F1E320A-DB2F-45A7-A419-2F30AD121899}"/>
              </a:ext>
            </a:extLst>
          </p:cNvPr>
          <p:cNvSpPr txBox="1">
            <a:spLocks/>
          </p:cNvSpPr>
          <p:nvPr/>
        </p:nvSpPr>
        <p:spPr bwMode="gray">
          <a:xfrm>
            <a:off x="609600" y="1624011"/>
            <a:ext cx="7918450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marL="7938" indent="7938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Вы можете указать предложение ограничения строк в операторе SQL SELECT, поместив его после предложения ORDER BY. </a:t>
            </a:r>
            <a:endParaRPr lang="ru-RU" altLang="ru-RU" sz="1600" dirty="0" smtClean="0">
              <a:ea typeface="MS PGothic" panose="020B0600070205080204" pitchFamily="34" charset="-128"/>
            </a:endParaRPr>
          </a:p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Синтаксис:</a:t>
            </a: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102B363-58BC-425C-8E02-593A541829F9}"/>
              </a:ext>
            </a:extLst>
          </p:cNvPr>
          <p:cNvSpPr/>
          <p:nvPr/>
        </p:nvSpPr>
        <p:spPr>
          <a:xfrm>
            <a:off x="685800" y="2744786"/>
            <a:ext cx="7848600" cy="374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subquery::=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{ query_block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subquery { UNION [ALL] | INTERSECT | MINUS } subquery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{ UNION [ALL] | INTERSECT | MINUS } subquery ]...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( subquery )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order_by_clause 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[OFFSET offset { ROW | ROWS }]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[FETCH { FIRST | NEXT } [{ row_count | percent PERCENT }] { ROW | ROWS } 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 ONLY | WITH TIES }]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0FD246A-6D8A-4031-83E7-F84DEEF1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3186"/>
            <a:ext cx="7467600" cy="1219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590230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EE2E3-1EDE-482E-A43D-0E02D70C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Пример </a:t>
            </a:r>
            <a:r>
              <a:rPr lang="ru-RU" altLang="ru-RU" sz="2800" dirty="0" smtClean="0"/>
              <a:t>оператора ограничения </a:t>
            </a:r>
            <a:r>
              <a:rPr lang="ru-RU" altLang="ru-RU" sz="2800" dirty="0" smtClean="0"/>
              <a:t>строк SQL</a:t>
            </a:r>
            <a:endParaRPr lang="ru-RU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8CFE9-90AC-44B4-A397-BBF61BB73D3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90689"/>
            <a:ext cx="5105400" cy="1295400"/>
          </a:xfr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 5;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75C371F-08E7-4251-8154-8D3843F4A76E}"/>
              </a:ext>
            </a:extLst>
          </p:cNvPr>
          <p:cNvSpPr/>
          <p:nvPr/>
        </p:nvSpPr>
        <p:spPr bwMode="auto">
          <a:xfrm>
            <a:off x="457200" y="3367089"/>
            <a:ext cx="5562600" cy="1371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LIMIT 5 OFFSET 5;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FAECF0EB-2205-4444-A52C-185D4E0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1861"/>
            <a:ext cx="36576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CA4B528-E0B2-41EE-BA13-867F2C8D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4119"/>
            <a:ext cx="5257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="" xmlns:a16="http://schemas.microsoft.com/office/drawing/2014/main" id="{AF542C8A-9EE1-405D-B309-B435649CB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24089"/>
            <a:ext cx="838200" cy="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="" xmlns:a16="http://schemas.microsoft.com/office/drawing/2014/main" id="{FCFEF13D-D0BF-4C35-9042-C11C51664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738689"/>
            <a:ext cx="0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10" name="Picture 11">
            <a:extLst>
              <a:ext uri="{FF2B5EF4-FFF2-40B4-BE49-F238E27FC236}">
                <a16:creationId xmlns="" xmlns:a16="http://schemas.microsoft.com/office/drawing/2014/main" id="{91FA60FE-9E3C-40C4-9C53-C866D608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38289"/>
            <a:ext cx="2314575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56AB3725-92E7-4E30-B6C7-6FE90053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95889"/>
            <a:ext cx="2143125" cy="113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6791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066ED-ED9A-4B29-83D2-AFBE904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7313DFE-4BC9-41D4-97E8-2DEA16E9EA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14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400" dirty="0" smtClean="0"/>
              <a:t> Какие </a:t>
            </a:r>
            <a:r>
              <a:rPr lang="ru-RU" altLang="ru-RU" sz="2400" dirty="0" smtClean="0"/>
              <a:t>четыре из следующих операторов являются допустимыми для </a:t>
            </a:r>
            <a:r>
              <a:rPr lang="ru-RU" altLang="ru-RU" sz="2400" dirty="0" smtClean="0"/>
              <a:t>оператора WHERE?</a:t>
            </a:r>
          </a:p>
          <a:p>
            <a:pPr marL="0" indent="0"/>
            <a:endParaRPr lang="en-US" altLang="ru-RU" sz="2400" dirty="0" smtClean="0"/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&gt;=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IS </a:t>
            </a:r>
            <a:r>
              <a:rPr lang="en-US" altLang="ru-RU" dirty="0">
                <a:latin typeface="Courier New" panose="02070309020205020404" pitchFamily="49" charset="0"/>
              </a:rPr>
              <a:t>NULL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!=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IS LIKE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IN BETWEEN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774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73789F-ACEB-47F7-8ED2-A128F35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выбранных строк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2CCC1AC0-63C7-4656-A956-D7FE3C55500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69983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Ограничьте возвращаемые строки с помощью предложения </a:t>
            </a:r>
            <a:r>
              <a:rPr lang="ru-RU" altLang="ru-RU" dirty="0" smtClean="0"/>
              <a:t>WHERE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en-US" altLang="ru-RU" dirty="0"/>
          </a:p>
          <a:p>
            <a:pPr lvl="1"/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altLang="ru-RU" dirty="0" smtClean="0"/>
          </a:p>
          <a:p>
            <a:pPr lvl="1"/>
            <a:r>
              <a:rPr lang="ru-RU" altLang="ru-RU" dirty="0" smtClean="0"/>
              <a:t>Предложение WHERE следует за предложением </a:t>
            </a:r>
            <a:r>
              <a:rPr lang="ru-RU" altLang="ru-RU" dirty="0" smtClean="0"/>
              <a:t>FROM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A3CEB46-3BAB-4AA8-8426-803054B9A7D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528889"/>
            <a:ext cx="7262813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[WHERE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logical expression(s)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EDC5093-67BA-40F1-B43A-7D7A6989EC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325" y="3105152"/>
            <a:ext cx="41433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216704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29A6E-AD90-400D-B498-67B4096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WHERE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2E1E7C6-21DB-4AC4-A9D0-55AF3771F2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90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AAF33E9-C467-43AB-B3F3-6A316F368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750" y="2459038"/>
            <a:ext cx="3586163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 descr="C:\salome_official\projects\11gR2\screenshots\les2_s4_b.gif">
            <a:extLst>
              <a:ext uri="{FF2B5EF4-FFF2-40B4-BE49-F238E27FC236}">
                <a16:creationId xmlns="" xmlns:a16="http://schemas.microsoft.com/office/drawing/2014/main" id="{53A9344D-9E45-49F7-ACAA-EDEFAFF5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268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4EA6C9-86B7-4650-AF2F-E64F18E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Строки символов и даты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97BEE2C-6180-408E-BFE7-D433E2EF7D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5814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60E80B70-9DED-4626-96E0-E2876B17B4C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83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Символьные строки и значения даты заключаются в одинарные кавычки.</a:t>
            </a:r>
          </a:p>
          <a:p>
            <a:pPr lvl="1"/>
            <a:r>
              <a:rPr lang="ru-RU" altLang="ru-RU" sz="2000" dirty="0" smtClean="0"/>
              <a:t>Символьные значения чувствительны к регистру, а значения даты — к формату.</a:t>
            </a:r>
          </a:p>
          <a:p>
            <a:pPr lvl="1"/>
            <a:r>
              <a:rPr lang="ru-RU" altLang="ru-RU" sz="2000" dirty="0" smtClean="0"/>
              <a:t>Формат отображения даты по умолчанию — DD-MON-RR.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C034F7A-FF8F-4800-B9BC-F061A07EA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3775" y="4148138"/>
            <a:ext cx="1171575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0DE94B02-DDE9-41CB-B8EE-33C401B10CF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1063" y="4800600"/>
            <a:ext cx="72723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'17-OCT-03'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="" xmlns:a16="http://schemas.microsoft.com/office/drawing/2014/main" id="{340D1291-63B1-4AEA-8912-CAAF07F7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5334000"/>
            <a:ext cx="1566863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A17C024-C0CB-46DF-A5BD-CFB1D49D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87655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483F106-7E22-4589-88B0-722FD9E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12573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171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03A00A-7BF4-4D9D-9FD2-B0452D3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Comparison Operators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B7A0744-F133-4F9C-94D5-9D18D63BB8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8179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Неравно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Не эквивалентно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7388EBDC-E615-4006-90B3-CF9377566B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8179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CCDDF386-B2C8-4712-9514-6442346A17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183063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Между двумя значениями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FF14E5BE-B21B-435D-A839-D2E9A7E517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183063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1AB1E688-9D82-4ACC-996B-E36027D7FD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82282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Наличие в списке значений</a:t>
            </a:r>
            <a:endParaRPr lang="en-US" altLang="ru-RU" sz="1600" dirty="0"/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81B6162C-6F5F-4A8D-AA7E-606F9FBFDB8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82282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="" xmlns:a16="http://schemas.microsoft.com/office/drawing/2014/main" id="{8B31329C-CC45-404A-9DC7-6F386354B0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243513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Совпадение по части значения</a:t>
            </a:r>
            <a:endParaRPr lang="en-US" altLang="ru-RU" sz="1600" dirty="0"/>
          </a:p>
        </p:txBody>
      </p:sp>
      <p:sp>
        <p:nvSpPr>
          <p:cNvPr id="19" name="Rectangle 11">
            <a:extLst>
              <a:ext uri="{FF2B5EF4-FFF2-40B4-BE49-F238E27FC236}">
                <a16:creationId xmlns="" xmlns:a16="http://schemas.microsoft.com/office/drawing/2014/main" id="{9A8B0982-FF6B-483A-92C0-FD02054E88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243513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="" xmlns:a16="http://schemas.microsoft.com/office/drawing/2014/main" id="{A7F91C3A-F801-4AF2-94B7-E7F09FC96F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6642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Я</a:t>
            </a:r>
            <a:r>
              <a:rPr lang="ru-RU" altLang="ru-RU" sz="1600" dirty="0" smtClean="0">
                <a:solidFill>
                  <a:srgbClr val="000000"/>
                </a:solidFill>
              </a:rPr>
              <a:t>вляется </a:t>
            </a:r>
            <a:r>
              <a:rPr lang="en-US" altLang="ru-RU" sz="1600" dirty="0" smtClean="0">
                <a:solidFill>
                  <a:srgbClr val="000000"/>
                </a:solidFill>
              </a:rPr>
              <a:t>NULL </a:t>
            </a:r>
            <a:r>
              <a:rPr lang="ru-RU" altLang="ru-RU" sz="1600" dirty="0" smtClean="0">
                <a:solidFill>
                  <a:srgbClr val="000000"/>
                </a:solidFill>
              </a:rPr>
              <a:t>значением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="" xmlns:a16="http://schemas.microsoft.com/office/drawing/2014/main" id="{4AACCF71-A913-4601-B2B7-640FF3CB59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6642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="" xmlns:a16="http://schemas.microsoft.com/office/drawing/2014/main" id="{97A7A26D-96D1-40A8-B0EC-AF8B0F45F2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0876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</a:t>
            </a:r>
            <a:endParaRPr lang="en-US" altLang="ru-RU" sz="1600" dirty="0"/>
          </a:p>
        </p:txBody>
      </p:sp>
      <p:sp>
        <p:nvSpPr>
          <p:cNvPr id="27" name="Rectangle 15">
            <a:extLst>
              <a:ext uri="{FF2B5EF4-FFF2-40B4-BE49-F238E27FC236}">
                <a16:creationId xmlns="" xmlns:a16="http://schemas.microsoft.com/office/drawing/2014/main" id="{5CD18570-75C0-412F-A0E0-48B04723D3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0876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="" xmlns:a16="http://schemas.microsoft.com/office/drawing/2014/main" id="{0DEEA418-A7A3-476F-BEE2-2ECD539799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4528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 или равно</a:t>
            </a:r>
            <a:endParaRPr lang="en-US" altLang="ru-RU" sz="1600" dirty="0"/>
          </a:p>
        </p:txBody>
      </p:sp>
      <p:sp>
        <p:nvSpPr>
          <p:cNvPr id="31" name="Rectangle 17">
            <a:extLst>
              <a:ext uri="{FF2B5EF4-FFF2-40B4-BE49-F238E27FC236}">
                <a16:creationId xmlns="" xmlns:a16="http://schemas.microsoft.com/office/drawing/2014/main" id="{6C3A3367-B7E1-4161-AAF5-256E6ED7263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4528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&lt;=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="" xmlns:a16="http://schemas.microsoft.com/office/drawing/2014/main" id="{454994A3-BD58-467D-8CF2-22120AC38D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7225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 или равно</a:t>
            </a:r>
            <a:endParaRPr lang="en-US" altLang="ru-RU" sz="1600" dirty="0"/>
          </a:p>
        </p:txBody>
      </p:sp>
      <p:sp>
        <p:nvSpPr>
          <p:cNvPr id="35" name="Rectangle 19">
            <a:extLst>
              <a:ext uri="{FF2B5EF4-FFF2-40B4-BE49-F238E27FC236}">
                <a16:creationId xmlns="" xmlns:a16="http://schemas.microsoft.com/office/drawing/2014/main" id="{76AACE59-6AA2-42EA-9130-54E34280C7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7225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/>
              <a:t>&gt;=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="" xmlns:a16="http://schemas.microsoft.com/office/drawing/2014/main" id="{2860652E-73B1-45D7-B0B5-7637AA444B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339975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</a:t>
            </a:r>
            <a:endParaRPr lang="en-US" altLang="ru-RU" sz="1600" dirty="0"/>
          </a:p>
        </p:txBody>
      </p:sp>
      <p:sp>
        <p:nvSpPr>
          <p:cNvPr id="39" name="Rectangle 21">
            <a:extLst>
              <a:ext uri="{FF2B5EF4-FFF2-40B4-BE49-F238E27FC236}">
                <a16:creationId xmlns="" xmlns:a16="http://schemas.microsoft.com/office/drawing/2014/main" id="{E0B24F92-973A-4362-AD49-48EDBB4EDE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339975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&gt;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="" xmlns:a16="http://schemas.microsoft.com/office/drawing/2014/main" id="{D75BAD01-B1B8-4B09-A7AA-1B07AF5C27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1965325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Эквивалентно</a:t>
            </a:r>
            <a:endParaRPr lang="en-US" altLang="ru-RU" sz="1600" dirty="0"/>
          </a:p>
        </p:txBody>
      </p:sp>
      <p:sp>
        <p:nvSpPr>
          <p:cNvPr id="43" name="Rectangle 23">
            <a:extLst>
              <a:ext uri="{FF2B5EF4-FFF2-40B4-BE49-F238E27FC236}">
                <a16:creationId xmlns="" xmlns:a16="http://schemas.microsoft.com/office/drawing/2014/main" id="{443B1850-0AC1-4C90-A91C-8C707A517C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965325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=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0E45DD85-4FD1-4D88-94D4-F4B348EBB8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9500" y="1600200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="" xmlns:a16="http://schemas.microsoft.com/office/drawing/2014/main" id="{AB87C3F3-285F-4FF1-8580-E604DB240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600200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49" name="Line 26">
            <a:extLst>
              <a:ext uri="{FF2B5EF4-FFF2-40B4-BE49-F238E27FC236}">
                <a16:creationId xmlns="" xmlns:a16="http://schemas.microsoft.com/office/drawing/2014/main" id="{224920DA-D0CE-42FB-8C1E-AE4E804340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="" xmlns:a16="http://schemas.microsoft.com/office/drawing/2014/main" id="{881B3D1A-2FDA-4475-9A50-0597C589C0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33997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="" xmlns:a16="http://schemas.microsoft.com/office/drawing/2014/main" id="{66C00361-9C65-4B67-873B-F76CC24F7DD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7225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="" xmlns:a16="http://schemas.microsoft.com/office/drawing/2014/main" id="{A6F3BD8C-BAC3-4C26-9AE8-D50A2157FEB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6084888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="" xmlns:a16="http://schemas.microsoft.com/office/drawing/2014/main" id="{EF389696-FA8F-44E1-B5EB-E4117E711D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="" xmlns:a16="http://schemas.microsoft.com/office/drawing/2014/main" id="{5044E699-B34A-4B71-A02E-3B6852A5DF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19500" y="1600200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="" xmlns:a16="http://schemas.microsoft.com/office/drawing/2014/main" id="{97730D27-C97E-43BD-80FB-5D5017DD3A7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="" xmlns:a16="http://schemas.microsoft.com/office/drawing/2014/main" id="{F6BFCE5A-3ECB-4777-9547-146D7EB5B3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08768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="" xmlns:a16="http://schemas.microsoft.com/office/drawing/2014/main" id="{98EA37B0-29E9-4FBF-BDBB-47E5ED3ACE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81793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="" xmlns:a16="http://schemas.microsoft.com/office/drawing/2014/main" id="{A5BE41DD-CC27-4D45-8994-E340A76F49C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4528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="" xmlns:a16="http://schemas.microsoft.com/office/drawing/2014/main" id="{E42A6DA0-E1A6-48F9-95A0-BF6056ED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664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="" xmlns:a16="http://schemas.microsoft.com/office/drawing/2014/main" id="{122E5613-F788-4B46-AA76-D10471FCBF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2435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="" xmlns:a16="http://schemas.microsoft.com/office/drawing/2014/main" id="{3D06B7E7-F852-4C90-AA92-C13F9D162D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82282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="" xmlns:a16="http://schemas.microsoft.com/office/drawing/2014/main" id="{6051F777-CD9E-4B37-9838-F3334AB218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1830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="" xmlns:a16="http://schemas.microsoft.com/office/drawing/2014/main" id="{69A2C247-F5CB-4AAE-8919-E9ACD18868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Line 41">
            <a:extLst>
              <a:ext uri="{FF2B5EF4-FFF2-40B4-BE49-F238E27FC236}">
                <a16:creationId xmlns="" xmlns:a16="http://schemas.microsoft.com/office/drawing/2014/main" id="{2A6F109E-4D23-4860-8ADA-4A5A6B7AB0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42">
            <a:extLst>
              <a:ext uri="{FF2B5EF4-FFF2-40B4-BE49-F238E27FC236}">
                <a16:creationId xmlns="" xmlns:a16="http://schemas.microsoft.com/office/drawing/2014/main" id="{AF28FF55-A4DC-4260-AE75-A86887DAACE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2734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2C67B0-C412-45CE-BE8D-9BD039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операторов </a:t>
            </a:r>
            <a:r>
              <a:rPr lang="ru-RU" altLang="ru-RU" sz="3600" dirty="0" smtClean="0"/>
              <a:t>сравнения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D09B071-A4C2-49D2-9133-02B0ED1849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308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63FD43F-339A-4BD5-9601-19E499A0D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75" y="2414588"/>
            <a:ext cx="1143000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149FB4E7-2FEE-4FEE-9438-0E59C51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0650" cy="796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900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08FFA8-0157-4CE6-8BFB-D62129D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Условия диапазона с использованием оператора BETWEEN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75D3E74-801E-4229-8F77-306A818EF1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817341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WHERE  salary BETWEEN 2500 AND 3500 ;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B256AA87-F4AC-4588-B77D-505A3A39604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2674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BETWEEN для отображения строк на основе диапазона значений: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4A8BED2-3CAA-4C73-A847-F408795F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4074641"/>
            <a:ext cx="139942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Нижний лимит</a:t>
            </a:r>
            <a:endParaRPr lang="en-US" altLang="ru-R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E303FB2-9B22-4341-867F-86563CB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74641"/>
            <a:ext cx="145514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Верхний лимит</a:t>
            </a:r>
            <a:endParaRPr lang="en-US" altLang="ru-RU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06C624EF-DFEF-4BA7-BDA6-8F17BB89C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82888" y="3403129"/>
            <a:ext cx="3074987" cy="2952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Freeform 10">
            <a:extLst>
              <a:ext uri="{FF2B5EF4-FFF2-40B4-BE49-F238E27FC236}">
                <a16:creationId xmlns="" xmlns:a16="http://schemas.microsoft.com/office/drawing/2014/main" id="{7342B833-BEDB-4B8D-9D37-9716EBBBD3C2}"/>
              </a:ext>
            </a:extLst>
          </p:cNvPr>
          <p:cNvSpPr>
            <a:spLocks/>
          </p:cNvSpPr>
          <p:nvPr/>
        </p:nvSpPr>
        <p:spPr bwMode="auto">
          <a:xfrm>
            <a:off x="40259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="" xmlns:a16="http://schemas.microsoft.com/office/drawing/2014/main" id="{BE893ED5-26FE-41E9-885F-726C4FBD2231}"/>
              </a:ext>
            </a:extLst>
          </p:cNvPr>
          <p:cNvSpPr>
            <a:spLocks/>
          </p:cNvSpPr>
          <p:nvPr/>
        </p:nvSpPr>
        <p:spPr bwMode="auto">
          <a:xfrm>
            <a:off x="57023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" name="Picture 11">
            <a:extLst>
              <a:ext uri="{FF2B5EF4-FFF2-40B4-BE49-F238E27FC236}">
                <a16:creationId xmlns="" xmlns:a16="http://schemas.microsoft.com/office/drawing/2014/main" id="{A5C6A991-0D0E-46AA-9B2F-18EAF821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22341"/>
            <a:ext cx="26543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4359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7A7568-3D4A-4DF1-93E2-CEA13F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Условие </a:t>
            </a:r>
            <a:r>
              <a:rPr lang="ru-RU" altLang="ru-RU" sz="3600" dirty="0" smtClean="0"/>
              <a:t>вхождения с оператором </a:t>
            </a:r>
            <a:r>
              <a:rPr lang="ru-RU" altLang="ru-RU" sz="3600" dirty="0" smtClean="0"/>
              <a:t>IN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FF88FBCA-8F6E-431B-A853-CEB5E49E53E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52689"/>
            <a:ext cx="728345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 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3563E8B6-B747-4136-ACB4-2DA7743B86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</a:t>
            </a:r>
            <a:r>
              <a:rPr lang="ru-RU" altLang="ru-RU" dirty="0" smtClean="0"/>
              <a:t>оператор IN для проверки значений в списке: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8AFA2F-6DE2-445C-B5CA-488D5F097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2488" y="3021014"/>
            <a:ext cx="2497137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74E4C174-A372-406D-94B7-BFBB117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4289"/>
            <a:ext cx="4203700" cy="187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6320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955</Words>
  <Application>Microsoft Office PowerPoint</Application>
  <PresentationFormat>Экран (4:3)</PresentationFormat>
  <Paragraphs>237</Paragraphs>
  <Slides>25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Office Theme</vt:lpstr>
      <vt:lpstr>План лекции</vt:lpstr>
      <vt:lpstr>Ограничение выборки строк</vt:lpstr>
      <vt:lpstr>Ограничение выбранных строк</vt:lpstr>
      <vt:lpstr>Применение оператора WHERE</vt:lpstr>
      <vt:lpstr>Строки символов и даты</vt:lpstr>
      <vt:lpstr>Comparison Operators</vt:lpstr>
      <vt:lpstr>Применение операторов сравнения</vt:lpstr>
      <vt:lpstr>Условия диапазона с использованием оператора BETWEEN</vt:lpstr>
      <vt:lpstr>Условие вхождения с оператором IN</vt:lpstr>
      <vt:lpstr>Сопоставление с образцом в операторе LIKE</vt:lpstr>
      <vt:lpstr>Объединение подстановочных знаков</vt:lpstr>
      <vt:lpstr>Применение условий NULL</vt:lpstr>
      <vt:lpstr>Определение условий с использованием логических операторов</vt:lpstr>
      <vt:lpstr>Применение оператора И</vt:lpstr>
      <vt:lpstr>Применение оператора ИЛИ</vt:lpstr>
      <vt:lpstr>Применение оператора NOT</vt:lpstr>
      <vt:lpstr>Правила приоритета</vt:lpstr>
      <vt:lpstr>Правила приоритета</vt:lpstr>
      <vt:lpstr>Применение предложения ORDER BY</vt:lpstr>
      <vt:lpstr>Сортировка</vt:lpstr>
      <vt:lpstr>Сортировка</vt:lpstr>
      <vt:lpstr>Оператор ограничения строк SQL</vt:lpstr>
      <vt:lpstr>Использование предложения ограничения строк SQL в запросе</vt:lpstr>
      <vt:lpstr>Пример оператора ограничения строк SQL</vt:lpstr>
      <vt:lpstr>Вопрос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Suboch, Kirill</dc:creator>
  <cp:lastModifiedBy>andrey</cp:lastModifiedBy>
  <cp:revision>59</cp:revision>
  <dcterms:created xsi:type="dcterms:W3CDTF">2020-10-01T07:27:42Z</dcterms:created>
  <dcterms:modified xsi:type="dcterms:W3CDTF">2025-05-27T05:12:08Z</dcterms:modified>
</cp:coreProperties>
</file>