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411" r:id="rId2"/>
    <p:sldId id="412" r:id="rId3"/>
    <p:sldId id="413" r:id="rId4"/>
    <p:sldId id="394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7" r:id="rId31"/>
    <p:sldId id="398" r:id="rId32"/>
    <p:sldId id="399" r:id="rId33"/>
    <p:sldId id="400" r:id="rId34"/>
    <p:sldId id="401" r:id="rId35"/>
    <p:sldId id="402" r:id="rId36"/>
    <p:sldId id="403" r:id="rId37"/>
    <p:sldId id="404" r:id="rId38"/>
    <p:sldId id="405" r:id="rId39"/>
    <p:sldId id="406" r:id="rId40"/>
    <p:sldId id="407" r:id="rId41"/>
    <p:sldId id="408" r:id="rId42"/>
    <p:sldId id="409" r:id="rId43"/>
    <p:sldId id="410" r:id="rId44"/>
    <p:sldId id="414" r:id="rId45"/>
    <p:sldId id="415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18" y="-55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2A63D-99B2-4B13-A909-7162F2792989}" type="datetimeFigureOut">
              <a:rPr lang="ru-RU" smtClean="0"/>
              <a:pPr/>
              <a:t>16.06.2025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B893F-65EF-48A4-8981-9E095696B7C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3840" y="1371601"/>
            <a:ext cx="1028700" cy="13431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E7E7E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fiddle.com/f/g1wcJdaeKZ5Zu7aSnm3Q2y/0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fiddle.com/f/4F1sQCxNuSPX3Ed8B2LpC6/1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fiddle.com/f/aR6194VH13WbDxx4XBW9Lh/2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5736" y="3170869"/>
            <a:ext cx="574421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700" dirty="0" smtClean="0">
                <a:solidFill>
                  <a:srgbClr val="FFFFFF"/>
                </a:solidFill>
              </a:rPr>
              <a:t>Модель данных – корпоративные сотрудники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103715" y="1594867"/>
            <a:ext cx="123111" cy="2499360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60"/>
              </a:spcBef>
            </a:pPr>
            <a:r>
              <a:rPr sz="800" spc="-20" dirty="0">
                <a:solidFill>
                  <a:srgbClr val="FFFFFF"/>
                </a:solidFill>
                <a:latin typeface="Georgia"/>
                <a:cs typeface="Georgia"/>
              </a:rPr>
              <a:t>СМОТРИ</a:t>
            </a:r>
            <a:r>
              <a:rPr sz="800" dirty="0">
                <a:solidFill>
                  <a:srgbClr val="FFFFFF"/>
                </a:solidFill>
                <a:latin typeface="Georgia"/>
                <a:cs typeface="Georgia"/>
              </a:rPr>
              <a:t> В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БУДУЩЕЕ.</a:t>
            </a:r>
            <a:r>
              <a:rPr sz="8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ИНВЕСТИРУЙ</a:t>
            </a:r>
            <a:r>
              <a:rPr sz="8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Georgia"/>
                <a:cs typeface="Georgia"/>
              </a:rPr>
              <a:t>В</a:t>
            </a:r>
            <a:r>
              <a:rPr sz="800" spc="5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ЗНАНИЯ.</a:t>
            </a:r>
            <a:endParaRPr sz="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03A00A-7BF4-4D9D-9FD2-B0452D36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Comparison Operators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7A0744-F133-4F9C-94D5-9D18D63BB87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3817938"/>
            <a:ext cx="34163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sz="1600" dirty="0" smtClean="0"/>
              <a:t>Неравно </a:t>
            </a:r>
            <a:r>
              <a:rPr lang="en-US" altLang="ru-RU" sz="1600" dirty="0" smtClean="0"/>
              <a:t>/ </a:t>
            </a:r>
            <a:r>
              <a:rPr lang="ru-RU" altLang="ru-RU" sz="1600" dirty="0" smtClean="0"/>
              <a:t>Не эквивалентно</a:t>
            </a:r>
            <a:endParaRPr lang="en-US" altLang="ru-RU" sz="16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7388EBDC-E615-4006-90B3-CF9377566BD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3817938"/>
            <a:ext cx="15621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&lt;&gt;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CCDDF386-B2C8-4712-9514-6442346A176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4183063"/>
            <a:ext cx="3416300" cy="63976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sz="1600" dirty="0" smtClean="0">
                <a:solidFill>
                  <a:srgbClr val="000000"/>
                </a:solidFill>
              </a:rPr>
              <a:t>Между двумя значениями</a:t>
            </a:r>
            <a:endParaRPr lang="en-US" altLang="ru-RU" sz="1600" dirty="0">
              <a:solidFill>
                <a:srgbClr val="0000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FF14E5BE-B21B-435D-A839-D2E9A7E517F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4183063"/>
            <a:ext cx="1562100" cy="63976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</a:rPr>
              <a:t>BETWEEN</a:t>
            </a:r>
            <a:b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</a:rPr>
              <a:t>...AND...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1AB1E688-9D82-4ACC-996B-E36027D7FDF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4822825"/>
            <a:ext cx="341630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sz="1600" dirty="0" smtClean="0">
                <a:solidFill>
                  <a:srgbClr val="000000"/>
                </a:solidFill>
              </a:rPr>
              <a:t>Наличие в списке значений</a:t>
            </a:r>
            <a:endParaRPr lang="en-US" altLang="ru-RU" sz="1600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xmlns="" id="{81B6162C-6F5F-4A8D-AA7E-606F9FBFDB80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4822825"/>
            <a:ext cx="156210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</a:rPr>
              <a:t>IN(set)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xmlns="" id="{8B31329C-CC45-404A-9DC7-6F386354B04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5243513"/>
            <a:ext cx="3416300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sz="1600" dirty="0" smtClean="0">
                <a:solidFill>
                  <a:srgbClr val="000000"/>
                </a:solidFill>
              </a:rPr>
              <a:t>Совпадение по части значения</a:t>
            </a:r>
            <a:endParaRPr lang="en-US" altLang="ru-RU" sz="1600" dirty="0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xmlns="" id="{9A8B0982-FF6B-483A-92C0-FD02054E886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5243513"/>
            <a:ext cx="1562100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</a:rPr>
              <a:t>LIKE</a:t>
            </a: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xmlns="" id="{A7F91C3A-F801-4AF2-94B7-E7F09FC96F7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5664200"/>
            <a:ext cx="341630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sz="1600" dirty="0" smtClean="0">
                <a:solidFill>
                  <a:srgbClr val="000000"/>
                </a:solidFill>
              </a:rPr>
              <a:t>Является </a:t>
            </a:r>
            <a:r>
              <a:rPr lang="en-US" altLang="ru-RU" sz="1600" dirty="0" smtClean="0">
                <a:solidFill>
                  <a:srgbClr val="000000"/>
                </a:solidFill>
              </a:rPr>
              <a:t>NULL </a:t>
            </a:r>
            <a:r>
              <a:rPr lang="ru-RU" altLang="ru-RU" sz="1600" dirty="0" smtClean="0">
                <a:solidFill>
                  <a:srgbClr val="000000"/>
                </a:solidFill>
              </a:rPr>
              <a:t>значением</a:t>
            </a:r>
            <a:endParaRPr lang="en-US" altLang="ru-RU" sz="1600" dirty="0">
              <a:solidFill>
                <a:srgbClr val="000000"/>
              </a:solidFill>
            </a:endParaRP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xmlns="" id="{4AACCF71-A913-4601-B2B7-640FF3CB59B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5664200"/>
            <a:ext cx="156210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 sz="1600">
                <a:solidFill>
                  <a:srgbClr val="000000"/>
                </a:solidFill>
                <a:latin typeface="Courier New" panose="02070309020205020404" pitchFamily="49" charset="0"/>
              </a:rPr>
              <a:t>IS NULL</a:t>
            </a: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xmlns="" id="{97A7A26D-96D1-40A8-B0EC-AF8B0F45F2F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3087688"/>
            <a:ext cx="34163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sz="1600" dirty="0" smtClean="0"/>
              <a:t>Меньше</a:t>
            </a:r>
            <a:endParaRPr lang="en-US" altLang="ru-RU" sz="1600" dirty="0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xmlns="" id="{5CD18570-75C0-412F-A0E0-48B04723D38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3087688"/>
            <a:ext cx="15621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&lt;</a:t>
            </a: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xmlns="" id="{0DEEA418-A7A3-476F-BEE2-2ECD5397999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3452813"/>
            <a:ext cx="34163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sz="1600" dirty="0" smtClean="0"/>
              <a:t>Меньше или равно</a:t>
            </a:r>
            <a:endParaRPr lang="en-US" altLang="ru-RU" sz="1600" dirty="0"/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xmlns="" id="{6C3A3367-B7E1-4161-AAF5-256E6ED7263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3452813"/>
            <a:ext cx="15621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&lt;=</a:t>
            </a:r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xmlns="" id="{454994A3-BD58-467D-8CF2-22120AC38D8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2722563"/>
            <a:ext cx="34163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sz="1600" dirty="0" smtClean="0"/>
              <a:t>Больше или равно</a:t>
            </a:r>
            <a:endParaRPr lang="en-US" altLang="ru-RU" sz="1600" dirty="0"/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xmlns="" id="{76AACE59-6AA2-42EA-9130-54E34280C78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2722563"/>
            <a:ext cx="1562100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r>
              <a:rPr lang="en-US" altLang="ru-RU" sz="1600"/>
              <a:t>&gt;=</a:t>
            </a:r>
          </a:p>
        </p:txBody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xmlns="" id="{2860652E-73B1-45D7-B0B5-7637AA444BE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2339975"/>
            <a:ext cx="3416300" cy="3825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sz="1600" dirty="0" smtClean="0"/>
              <a:t>Больше</a:t>
            </a:r>
            <a:endParaRPr lang="en-US" altLang="ru-RU" sz="1600" dirty="0"/>
          </a:p>
        </p:txBody>
      </p:sp>
      <p:sp>
        <p:nvSpPr>
          <p:cNvPr id="39" name="Rectangle 21">
            <a:extLst>
              <a:ext uri="{FF2B5EF4-FFF2-40B4-BE49-F238E27FC236}">
                <a16:creationId xmlns:a16="http://schemas.microsoft.com/office/drawing/2014/main" xmlns="" id="{E0B24F92-973A-4362-AD49-48EDBB4EDEA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2339975"/>
            <a:ext cx="1562100" cy="3825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&gt;</a:t>
            </a:r>
          </a:p>
        </p:txBody>
      </p:sp>
      <p:sp>
        <p:nvSpPr>
          <p:cNvPr id="41" name="Rectangle 22">
            <a:extLst>
              <a:ext uri="{FF2B5EF4-FFF2-40B4-BE49-F238E27FC236}">
                <a16:creationId xmlns:a16="http://schemas.microsoft.com/office/drawing/2014/main" xmlns="" id="{D75BAD01-B1B8-4B09-A7AA-1B07AF5C274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19500" y="1965325"/>
            <a:ext cx="3416300" cy="3746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sz="1600" dirty="0" smtClean="0"/>
              <a:t>Равно </a:t>
            </a:r>
            <a:r>
              <a:rPr lang="en-US" altLang="ru-RU" sz="1600" dirty="0" smtClean="0"/>
              <a:t>/ </a:t>
            </a:r>
            <a:r>
              <a:rPr lang="ru-RU" altLang="ru-RU" sz="1600" dirty="0" smtClean="0"/>
              <a:t>Эквивалентно</a:t>
            </a:r>
            <a:endParaRPr lang="en-US" altLang="ru-RU" sz="1600" dirty="0"/>
          </a:p>
        </p:txBody>
      </p:sp>
      <p:sp>
        <p:nvSpPr>
          <p:cNvPr id="43" name="Rectangle 23">
            <a:extLst>
              <a:ext uri="{FF2B5EF4-FFF2-40B4-BE49-F238E27FC236}">
                <a16:creationId xmlns:a16="http://schemas.microsoft.com/office/drawing/2014/main" xmlns="" id="{443B1850-0AC1-4C90-A91C-8C707A517CA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057400" y="1965325"/>
            <a:ext cx="1562100" cy="3746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=</a:t>
            </a:r>
          </a:p>
        </p:txBody>
      </p:sp>
      <p:sp>
        <p:nvSpPr>
          <p:cNvPr id="45" name="Rectangle 24">
            <a:extLst>
              <a:ext uri="{FF2B5EF4-FFF2-40B4-BE49-F238E27FC236}">
                <a16:creationId xmlns:a16="http://schemas.microsoft.com/office/drawing/2014/main" xmlns="" id="{0E45DD85-4FD1-4D88-94D4-F4B348EBB89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19500" y="1600200"/>
            <a:ext cx="3416300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>
                <a:solidFill>
                  <a:schemeClr val="bg1"/>
                </a:solidFill>
              </a:rPr>
              <a:t>Meaning</a:t>
            </a:r>
          </a:p>
        </p:txBody>
      </p:sp>
      <p:sp>
        <p:nvSpPr>
          <p:cNvPr id="47" name="Rectangle 25">
            <a:extLst>
              <a:ext uri="{FF2B5EF4-FFF2-40B4-BE49-F238E27FC236}">
                <a16:creationId xmlns:a16="http://schemas.microsoft.com/office/drawing/2014/main" xmlns="" id="{AB87C3F3-285F-4FF1-8580-E604DB240B7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57400" y="1600200"/>
            <a:ext cx="1562100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 dirty="0">
                <a:solidFill>
                  <a:schemeClr val="bg1"/>
                </a:solidFill>
              </a:rPr>
              <a:t>Operator</a:t>
            </a:r>
          </a:p>
        </p:txBody>
      </p:sp>
      <p:sp>
        <p:nvSpPr>
          <p:cNvPr id="49" name="Line 26">
            <a:extLst>
              <a:ext uri="{FF2B5EF4-FFF2-40B4-BE49-F238E27FC236}">
                <a16:creationId xmlns:a16="http://schemas.microsoft.com/office/drawing/2014/main" xmlns="" id="{224920DA-D0CE-42FB-8C1E-AE4E804340C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1965325"/>
            <a:ext cx="4978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1" name="Line 27">
            <a:extLst>
              <a:ext uri="{FF2B5EF4-FFF2-40B4-BE49-F238E27FC236}">
                <a16:creationId xmlns:a16="http://schemas.microsoft.com/office/drawing/2014/main" xmlns="" id="{881B3D1A-2FDA-4475-9A50-0597C589C0BF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2339975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3" name="Line 28">
            <a:extLst>
              <a:ext uri="{FF2B5EF4-FFF2-40B4-BE49-F238E27FC236}">
                <a16:creationId xmlns:a16="http://schemas.microsoft.com/office/drawing/2014/main" xmlns="" id="{66C00361-9C65-4B67-873B-F76CC24F7DDF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2722563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5" name="Line 29">
            <a:extLst>
              <a:ext uri="{FF2B5EF4-FFF2-40B4-BE49-F238E27FC236}">
                <a16:creationId xmlns:a16="http://schemas.microsoft.com/office/drawing/2014/main" xmlns="" id="{A6F3BD8C-BAC3-4C26-9AE8-D50A2157FEB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6084888"/>
            <a:ext cx="4978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7" name="Line 30">
            <a:extLst>
              <a:ext uri="{FF2B5EF4-FFF2-40B4-BE49-F238E27FC236}">
                <a16:creationId xmlns:a16="http://schemas.microsoft.com/office/drawing/2014/main" xmlns="" id="{EF389696-FA8F-44E1-B5EB-E4117E711DF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1600200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9" name="Line 31">
            <a:extLst>
              <a:ext uri="{FF2B5EF4-FFF2-40B4-BE49-F238E27FC236}">
                <a16:creationId xmlns:a16="http://schemas.microsoft.com/office/drawing/2014/main" xmlns="" id="{5044E699-B34A-4B71-A02E-3B6852A5DF93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619500" y="1600200"/>
            <a:ext cx="0" cy="4484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1" name="Line 32">
            <a:extLst>
              <a:ext uri="{FF2B5EF4-FFF2-40B4-BE49-F238E27FC236}">
                <a16:creationId xmlns:a16="http://schemas.microsoft.com/office/drawing/2014/main" xmlns="" id="{97730D27-C97E-43BD-80FB-5D5017DD3A77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7035800" y="1600200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3" name="Line 33">
            <a:extLst>
              <a:ext uri="{FF2B5EF4-FFF2-40B4-BE49-F238E27FC236}">
                <a16:creationId xmlns:a16="http://schemas.microsoft.com/office/drawing/2014/main" xmlns="" id="{F6BFCE5A-3ECB-4777-9547-146D7EB5B336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3087688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5" name="Line 34">
            <a:extLst>
              <a:ext uri="{FF2B5EF4-FFF2-40B4-BE49-F238E27FC236}">
                <a16:creationId xmlns:a16="http://schemas.microsoft.com/office/drawing/2014/main" xmlns="" id="{98EA37B0-29E9-4FBF-BDBB-47E5ED3ACE93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3817938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7" name="Line 35">
            <a:extLst>
              <a:ext uri="{FF2B5EF4-FFF2-40B4-BE49-F238E27FC236}">
                <a16:creationId xmlns:a16="http://schemas.microsoft.com/office/drawing/2014/main" xmlns="" id="{A5BE41DD-CC27-4D45-8994-E340A76F49C6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3452813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9" name="Line 36">
            <a:extLst>
              <a:ext uri="{FF2B5EF4-FFF2-40B4-BE49-F238E27FC236}">
                <a16:creationId xmlns:a16="http://schemas.microsoft.com/office/drawing/2014/main" xmlns="" id="{E42A6DA0-E1A6-48F9-95A0-BF6056ED7B6F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5664200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1" name="Line 37">
            <a:extLst>
              <a:ext uri="{FF2B5EF4-FFF2-40B4-BE49-F238E27FC236}">
                <a16:creationId xmlns:a16="http://schemas.microsoft.com/office/drawing/2014/main" xmlns="" id="{122E5613-F788-4B46-AA76-D10471FCBF57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5243513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3" name="Line 38">
            <a:extLst>
              <a:ext uri="{FF2B5EF4-FFF2-40B4-BE49-F238E27FC236}">
                <a16:creationId xmlns:a16="http://schemas.microsoft.com/office/drawing/2014/main" xmlns="" id="{3D06B7E7-F852-4C90-AA92-C13F9D162D6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4822825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5" name="Line 39">
            <a:extLst>
              <a:ext uri="{FF2B5EF4-FFF2-40B4-BE49-F238E27FC236}">
                <a16:creationId xmlns:a16="http://schemas.microsoft.com/office/drawing/2014/main" xmlns="" id="{6051F777-CD9E-4B37-9838-F3334AB21813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4183063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7" name="Line 40">
            <a:extLst>
              <a:ext uri="{FF2B5EF4-FFF2-40B4-BE49-F238E27FC236}">
                <a16:creationId xmlns:a16="http://schemas.microsoft.com/office/drawing/2014/main" xmlns="" id="{69A2C247-F5CB-4AAE-8919-E9ACD18868C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1600200"/>
            <a:ext cx="4978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9" name="Line 41">
            <a:extLst>
              <a:ext uri="{FF2B5EF4-FFF2-40B4-BE49-F238E27FC236}">
                <a16:creationId xmlns:a16="http://schemas.microsoft.com/office/drawing/2014/main" xmlns="" id="{2A6F109E-4D23-4860-8ADA-4A5A6B7AB0C5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57400" y="1965325"/>
            <a:ext cx="0" cy="41195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1" name="Line 42">
            <a:extLst>
              <a:ext uri="{FF2B5EF4-FFF2-40B4-BE49-F238E27FC236}">
                <a16:creationId xmlns:a16="http://schemas.microsoft.com/office/drawing/2014/main" xmlns="" id="{AF28FF55-A4DC-4260-AE75-A86887DAACEF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7035800" y="1965325"/>
            <a:ext cx="0" cy="41195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27342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2C67B0-C412-45CE-BE8D-9BD039AD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Применение операторов сравнения</a:t>
            </a:r>
            <a:endParaRPr lang="ru-RU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BD09B071-A4C2-49D2-9133-02B0ED1849D8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1843088"/>
            <a:ext cx="7272338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salary &lt;= 3000 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F63FD43F-339A-4BD5-9601-19E499A0DA7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09875" y="2414588"/>
            <a:ext cx="1143000" cy="28892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xmlns="" id="{149FB4E7-2FEE-4FEE-9438-0E59C5104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24200"/>
            <a:ext cx="2660650" cy="796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90001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08FFA8-0157-4CE6-8BFB-D62129D54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Условия диапазона с использованием оператора BETWEEN</a:t>
            </a:r>
            <a:endParaRPr lang="ru-RU" sz="3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975D3E74-801E-4229-8F77-306A818EF162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9950" y="2817341"/>
            <a:ext cx="7272338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WHERE  salary BETWEEN 2500 AND 3500 ;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B256AA87-F4AC-4588-B77D-505A3A396041}"/>
              </a:ext>
            </a:extLst>
          </p:cNvPr>
          <p:cNvSpPr txBox="1">
            <a:spLocks noChangeArrowheads="1"/>
          </p:cNvSpPr>
          <p:nvPr/>
        </p:nvSpPr>
        <p:spPr>
          <a:xfrm>
            <a:off x="596900" y="1826741"/>
            <a:ext cx="7918450" cy="695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ru-RU" altLang="ru-RU" dirty="0" smtClean="0"/>
              <a:t> Используйте оператор BETWEEN для отображения строк на основе диапазона значений:</a:t>
            </a:r>
            <a:endParaRPr lang="en-US" alt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4A8BED2-3CAA-4C73-A847-F408795FF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1050" y="4074641"/>
            <a:ext cx="1399422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60000"/>
              </a:spcBef>
              <a:buClrTx/>
              <a:buFontTx/>
              <a:buNone/>
            </a:pPr>
            <a:r>
              <a:rPr lang="ru-RU" altLang="ru-RU" sz="1400" dirty="0" smtClean="0"/>
              <a:t>Нижний лимит</a:t>
            </a:r>
            <a:endParaRPr lang="en-US" altLang="ru-RU" sz="1400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AE303FB2-9B22-4341-867F-86563CBA4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575" y="4074641"/>
            <a:ext cx="1455142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60000"/>
              </a:spcBef>
              <a:buClrTx/>
              <a:buFontTx/>
              <a:buNone/>
            </a:pPr>
            <a:r>
              <a:rPr lang="ru-RU" altLang="ru-RU" sz="1400" dirty="0" smtClean="0"/>
              <a:t>Верхний лимит</a:t>
            </a:r>
            <a:endParaRPr lang="en-US" altLang="ru-RU" sz="1400" dirty="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xmlns="" id="{06C624EF-DFEF-4BA7-BDA6-8F17BB89C5C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82888" y="3403129"/>
            <a:ext cx="3074987" cy="29527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xmlns="" id="{7342B833-BEDB-4B8D-9D37-9716EBBBD3C2}"/>
              </a:ext>
            </a:extLst>
          </p:cNvPr>
          <p:cNvSpPr>
            <a:spLocks/>
          </p:cNvSpPr>
          <p:nvPr/>
        </p:nvSpPr>
        <p:spPr bwMode="auto">
          <a:xfrm>
            <a:off x="4025900" y="3731741"/>
            <a:ext cx="0" cy="365125"/>
          </a:xfrm>
          <a:custGeom>
            <a:avLst/>
            <a:gdLst>
              <a:gd name="T0" fmla="*/ 609696599 h 277403"/>
              <a:gd name="T1" fmla="*/ 0 h 277403"/>
              <a:gd name="T2" fmla="*/ 0 60000 65536"/>
              <a:gd name="T3" fmla="*/ 0 60000 65536"/>
              <a:gd name="T4" fmla="*/ 0 h 277403"/>
              <a:gd name="T5" fmla="*/ 277403 h 277403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77403">
                <a:moveTo>
                  <a:pt x="0" y="277403"/>
                </a:move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xmlns="" id="{BE893ED5-26FE-41E9-885F-726C4FBD2231}"/>
              </a:ext>
            </a:extLst>
          </p:cNvPr>
          <p:cNvSpPr>
            <a:spLocks/>
          </p:cNvSpPr>
          <p:nvPr/>
        </p:nvSpPr>
        <p:spPr bwMode="auto">
          <a:xfrm>
            <a:off x="5702300" y="3731741"/>
            <a:ext cx="0" cy="365125"/>
          </a:xfrm>
          <a:custGeom>
            <a:avLst/>
            <a:gdLst>
              <a:gd name="T0" fmla="*/ 609696599 h 277403"/>
              <a:gd name="T1" fmla="*/ 0 h 277403"/>
              <a:gd name="T2" fmla="*/ 0 60000 65536"/>
              <a:gd name="T3" fmla="*/ 0 60000 65536"/>
              <a:gd name="T4" fmla="*/ 0 h 277403"/>
              <a:gd name="T5" fmla="*/ 277403 h 277403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T4" r="0" b="T5"/>
            <a:pathLst>
              <a:path h="277403">
                <a:moveTo>
                  <a:pt x="0" y="277403"/>
                </a:move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xmlns="" id="{A5C6A991-0D0E-46AA-9B2F-18EAF821E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1700" y="4722341"/>
            <a:ext cx="2654300" cy="1327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43592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7A7568-3D4A-4DF1-93E2-CEA13FFC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Условие вхождения с оператором IN</a:t>
            </a:r>
            <a:endParaRPr lang="ru-RU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FF88FBCA-8F6E-431B-A853-CEB5E49E53E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2452689"/>
            <a:ext cx="7283450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manager_id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manager_id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IN (100, 101, 201) ;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3563E8B6-B747-4136-ACB4-2DA7743B8643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690689"/>
            <a:ext cx="7918450" cy="360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ru-RU" altLang="ru-RU" dirty="0" smtClean="0"/>
              <a:t> Используйте оператор IN для проверки значений в списке:</a:t>
            </a:r>
            <a:endParaRPr lang="en-US" alt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78AFA2F-6DE2-445C-B5CA-488D5F09721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92488" y="3021014"/>
            <a:ext cx="2497137" cy="2984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74E4C174-A372-406D-94B7-BFBB117A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24289"/>
            <a:ext cx="4203700" cy="187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63206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180826-8DA6-46B9-B03D-E68D442F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sz="3600" dirty="0" smtClean="0"/>
              <a:t>Сопоставление с образцом в операторе LIKE</a:t>
            </a:r>
            <a:endParaRPr lang="ru-RU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64050AD6-C1AD-4EE0-B1C8-8205137A8F48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4129089"/>
            <a:ext cx="7272338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	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	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	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LIKE 'S%' ;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754D4205-F113-4B1D-809B-56556F21C9A7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690689"/>
            <a:ext cx="7918450" cy="21859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altLang="ru-RU" dirty="0" smtClean="0"/>
              <a:t>Используйте оператор LIKE для выполнения поиска по подстановочным знакам допустимых значений строки поиска.</a:t>
            </a:r>
          </a:p>
          <a:p>
            <a:pPr lvl="1"/>
            <a:r>
              <a:rPr lang="ru-RU" altLang="ru-RU" dirty="0" smtClean="0"/>
              <a:t>Условия поиска могут содержать как буквенные символы, так и числа:</a:t>
            </a:r>
          </a:p>
          <a:p>
            <a:pPr lvl="2"/>
            <a:r>
              <a:rPr lang="en-US" altLang="ru-RU" dirty="0" smtClean="0">
                <a:latin typeface="Courier New" panose="02070309020205020404" pitchFamily="49" charset="0"/>
              </a:rPr>
              <a:t>%</a:t>
            </a:r>
            <a:r>
              <a:rPr lang="en-US" altLang="ru-RU" dirty="0" smtClean="0"/>
              <a:t> </a:t>
            </a:r>
            <a:r>
              <a:rPr lang="ru-RU" altLang="ru-RU" dirty="0" smtClean="0"/>
              <a:t>обозначает ноль или более символов</a:t>
            </a:r>
            <a:endParaRPr lang="en-US" altLang="ru-RU" dirty="0"/>
          </a:p>
          <a:p>
            <a:pPr lvl="2"/>
            <a:r>
              <a:rPr lang="en-US" altLang="ru-RU" dirty="0">
                <a:latin typeface="Courier New" panose="02070309020205020404" pitchFamily="49" charset="0"/>
              </a:rPr>
              <a:t>_</a:t>
            </a:r>
            <a:r>
              <a:rPr lang="en-US" altLang="ru-RU" dirty="0"/>
              <a:t> </a:t>
            </a:r>
            <a:r>
              <a:rPr lang="ru-RU" altLang="ru-RU" dirty="0" smtClean="0"/>
              <a:t>обозначает один символ</a:t>
            </a:r>
            <a:endParaRPr lang="en-US" alt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8C58342-329F-4E95-A8E4-9E481C3034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05213" y="4729164"/>
            <a:ext cx="1404937" cy="2524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7985C33-1B82-424E-877F-745B87B84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5272089"/>
            <a:ext cx="1612900" cy="7254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96386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EF4EED-F23A-4D29-9E9C-DA0880E2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Объединение подстановочных знаков</a:t>
            </a:r>
            <a:endParaRPr lang="ru-RU" sz="3200" dirty="0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xmlns="" id="{F41DCF5F-EF6B-458C-AA95-0B2B5D0B805B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447800"/>
            <a:ext cx="7918450" cy="3841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altLang="ru-RU" sz="2000" dirty="0" smtClean="0"/>
              <a:t>Вы можете объединить два подстановочных символа (%, _) с буквенными символами для сопоставления с шаблоном:</a:t>
            </a:r>
            <a:endParaRPr lang="en-US" altLang="ru-RU" sz="2000" dirty="0"/>
          </a:p>
          <a:p>
            <a:pPr lvl="1"/>
            <a:endParaRPr lang="en-US" altLang="ru-RU" sz="2000" dirty="0"/>
          </a:p>
          <a:p>
            <a:pPr lvl="1"/>
            <a:endParaRPr lang="en-US" altLang="ru-RU" sz="2000" dirty="0"/>
          </a:p>
          <a:p>
            <a:pPr lvl="1"/>
            <a:endParaRPr lang="ru-RU" altLang="ru-RU" sz="2000" dirty="0" smtClean="0"/>
          </a:p>
          <a:p>
            <a:pPr lvl="1"/>
            <a:endParaRPr lang="en-US" altLang="ru-RU" sz="2000" dirty="0"/>
          </a:p>
          <a:p>
            <a:pPr lvl="1"/>
            <a:endParaRPr lang="ru-RU" altLang="ru-RU" sz="2000" dirty="0" smtClean="0"/>
          </a:p>
          <a:p>
            <a:pPr lvl="1"/>
            <a:endParaRPr lang="en-US" altLang="ru-RU" sz="2000" dirty="0"/>
          </a:p>
          <a:p>
            <a:pPr lvl="1"/>
            <a:endParaRPr lang="en-US" altLang="ru-RU" sz="2000" dirty="0"/>
          </a:p>
          <a:p>
            <a:pPr lvl="1"/>
            <a:r>
              <a:rPr lang="ru-RU" altLang="ru-RU" sz="2000" dirty="0" smtClean="0"/>
              <a:t>Вы можете использовать идентификатор ESCAPE для поиска фактических символов % и _.</a:t>
            </a:r>
            <a:endParaRPr lang="en-US" altLang="ru-RU" sz="20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CB72C686-FE86-4A79-917A-E8DC4E1E56D8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2209800"/>
            <a:ext cx="7272338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LIKE '_o%' 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62EEB02-6FC4-4BDD-A00F-63C7DD4D0BE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76600" y="2743200"/>
            <a:ext cx="1463675" cy="3810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7" name="Picture 10" descr="C:\salome_official\projects\11gR2\screenshots\les2_13s_a.gif">
            <a:extLst>
              <a:ext uri="{FF2B5EF4-FFF2-40B4-BE49-F238E27FC236}">
                <a16:creationId xmlns:a16="http://schemas.microsoft.com/office/drawing/2014/main" xmlns="" id="{ADA2DDCC-5462-4CF5-A4B8-FBC87DAD8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2800"/>
            <a:ext cx="1554163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31361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4D93FD-2178-48DE-A64D-53A2068C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Применение условий </a:t>
            </a:r>
            <a:r>
              <a:rPr lang="en-US" altLang="ru-RU" dirty="0" smtClean="0"/>
              <a:t>NULL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D60B081A-BF68-4EF9-B319-915E0167E1C0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2553408"/>
            <a:ext cx="7272338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manager_id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manager_id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IS NULL ;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4326B227-A7A8-4BE3-9779-DA7AB99CEAE9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943808"/>
            <a:ext cx="7918450" cy="36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ru-RU" altLang="ru-RU" sz="2000" dirty="0" smtClean="0"/>
              <a:t> Проверка наличия значений NULL с помощью оператора IS NULL.</a:t>
            </a:r>
            <a:endParaRPr lang="en-US" altLang="ru-RU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830D17D-96D9-4462-8BAA-C615CB49B39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25625" y="3139196"/>
            <a:ext cx="2670175" cy="2984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7" name="Picture 10" descr="C:\salome_official\projects\11gR2\screenshots\les2_14s_a.gif">
            <a:extLst>
              <a:ext uri="{FF2B5EF4-FFF2-40B4-BE49-F238E27FC236}">
                <a16:creationId xmlns:a16="http://schemas.microsoft.com/office/drawing/2014/main" xmlns="" id="{16189BD9-E7B7-42F6-8CE8-39459E61F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72608"/>
            <a:ext cx="2674938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29135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C9EA45-4F0B-4D72-8D4F-D0E5D36D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Определение условий с использованием логических операторов</a:t>
            </a:r>
            <a:endParaRPr lang="ru-RU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140BABB-3FCE-4F9A-A82B-02C3F8AB434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125788" y="3487738"/>
            <a:ext cx="4108450" cy="693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60000"/>
              </a:spcBef>
            </a:pPr>
            <a:r>
              <a:rPr lang="ru-RU" altLang="ru-RU" sz="1600" dirty="0" smtClean="0">
                <a:solidFill>
                  <a:srgbClr val="000000"/>
                </a:solidFill>
              </a:rPr>
              <a:t>Возвращает TRUE, если условие ложно.</a:t>
            </a:r>
            <a:endParaRPr lang="en-US" altLang="ru-RU" sz="160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8F5748FE-AD98-4AE0-85D2-35530E9397F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49438" y="3487738"/>
            <a:ext cx="1276350" cy="69373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 sz="1600">
                <a:latin typeface="Courier New" panose="02070309020205020404" pitchFamily="49" charset="0"/>
              </a:rPr>
              <a:t> NOT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3FC7001C-9E22-41C3-8EE6-AC894F7AF4B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125788" y="2847975"/>
            <a:ext cx="4108450" cy="6397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r>
              <a:rPr lang="ru-RU" altLang="ru-RU" sz="1600" dirty="0" smtClean="0">
                <a:solidFill>
                  <a:srgbClr val="000000"/>
                </a:solidFill>
              </a:rPr>
              <a:t>Возвращает ИСТИНА, если условие любого компонента истинно</a:t>
            </a:r>
            <a:endParaRPr lang="en-US" altLang="ru-RU" sz="1600" dirty="0">
              <a:solidFill>
                <a:srgbClr val="0000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41002630-9051-43B6-A9B3-234C06C8093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49438" y="2847975"/>
            <a:ext cx="1276350" cy="639763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/>
            <a:r>
              <a:rPr lang="en-US" altLang="ru-RU" sz="1600">
                <a:latin typeface="Courier New" panose="02070309020205020404" pitchFamily="49" charset="0"/>
              </a:rPr>
              <a:t>OR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43140500-8AD2-463A-BB54-F486030A3D8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125788" y="2208213"/>
            <a:ext cx="4108450" cy="63976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r>
              <a:rPr lang="ru-RU" altLang="ru-RU" sz="1600" dirty="0" smtClean="0">
                <a:solidFill>
                  <a:srgbClr val="000000"/>
                </a:solidFill>
              </a:rPr>
              <a:t>Возвращает ИСТИНА, если оба условия компонента истинны</a:t>
            </a:r>
            <a:endParaRPr lang="en-US" altLang="ru-RU" sz="1600" dirty="0">
              <a:solidFill>
                <a:srgbClr val="000000"/>
              </a:solidFill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xmlns="" id="{B4A375CF-32F0-4F93-93BA-EC3B63B8815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49438" y="2208213"/>
            <a:ext cx="1276350" cy="63976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/>
            <a:r>
              <a:rPr lang="en-US" altLang="ru-RU" sz="1600">
                <a:latin typeface="Courier New" panose="02070309020205020404" pitchFamily="49" charset="0"/>
              </a:rPr>
              <a:t>AND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xmlns="" id="{B9AC98B3-C52E-4DED-AA80-E6A748518B3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25788" y="1843088"/>
            <a:ext cx="4108450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>
                <a:solidFill>
                  <a:schemeClr val="bg1"/>
                </a:solidFill>
              </a:rPr>
              <a:t>Meaning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xmlns="" id="{461A14B1-6D51-4BCB-A67D-12B0F1AB3DD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49438" y="1843088"/>
            <a:ext cx="1276350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>
                <a:solidFill>
                  <a:schemeClr val="bg1"/>
                </a:solidFill>
              </a:rPr>
              <a:t>Operator</a:t>
            </a: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xmlns="" id="{0764F187-37FE-4B8B-8C8A-FF5015EFF8C7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49438" y="2208213"/>
            <a:ext cx="538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" name="Line 13">
            <a:extLst>
              <a:ext uri="{FF2B5EF4-FFF2-40B4-BE49-F238E27FC236}">
                <a16:creationId xmlns:a16="http://schemas.microsoft.com/office/drawing/2014/main" xmlns="" id="{70855BAF-E64D-4AB5-B1D4-9F0BAE253240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49438" y="2847975"/>
            <a:ext cx="538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" name="Line 14">
            <a:extLst>
              <a:ext uri="{FF2B5EF4-FFF2-40B4-BE49-F238E27FC236}">
                <a16:creationId xmlns:a16="http://schemas.microsoft.com/office/drawing/2014/main" xmlns="" id="{6173453A-0E6F-4EF6-B356-7A63AB6F0797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49438" y="3487738"/>
            <a:ext cx="538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" name="Line 15">
            <a:extLst>
              <a:ext uri="{FF2B5EF4-FFF2-40B4-BE49-F238E27FC236}">
                <a16:creationId xmlns:a16="http://schemas.microsoft.com/office/drawing/2014/main" xmlns="" id="{1D15146A-97D5-44C7-A075-891CE264B3B2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49438" y="4181475"/>
            <a:ext cx="5384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9" name="Line 16">
            <a:extLst>
              <a:ext uri="{FF2B5EF4-FFF2-40B4-BE49-F238E27FC236}">
                <a16:creationId xmlns:a16="http://schemas.microsoft.com/office/drawing/2014/main" xmlns="" id="{EC0A8D1D-0590-4E0D-9B29-AB096E796A36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49438" y="1843088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1" name="Line 17">
            <a:extLst>
              <a:ext uri="{FF2B5EF4-FFF2-40B4-BE49-F238E27FC236}">
                <a16:creationId xmlns:a16="http://schemas.microsoft.com/office/drawing/2014/main" xmlns="" id="{9FD59EE9-FFAC-48C3-9158-F98CED533A4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125788" y="1843088"/>
            <a:ext cx="0" cy="2338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3" name="Line 18">
            <a:extLst>
              <a:ext uri="{FF2B5EF4-FFF2-40B4-BE49-F238E27FC236}">
                <a16:creationId xmlns:a16="http://schemas.microsoft.com/office/drawing/2014/main" xmlns="" id="{814A489B-5868-4BCB-A5A8-6F516970811E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7234238" y="1843088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5" name="Line 19">
            <a:extLst>
              <a:ext uri="{FF2B5EF4-FFF2-40B4-BE49-F238E27FC236}">
                <a16:creationId xmlns:a16="http://schemas.microsoft.com/office/drawing/2014/main" xmlns="" id="{102A18BD-CFD8-421F-A3D2-AF1561D6A976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49438" y="1843088"/>
            <a:ext cx="538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" name="Line 20">
            <a:extLst>
              <a:ext uri="{FF2B5EF4-FFF2-40B4-BE49-F238E27FC236}">
                <a16:creationId xmlns:a16="http://schemas.microsoft.com/office/drawing/2014/main" xmlns="" id="{B8B6238D-FDEB-49D9-BC02-38684557BBF2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49438" y="2208213"/>
            <a:ext cx="0" cy="19732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" name="Line 21">
            <a:extLst>
              <a:ext uri="{FF2B5EF4-FFF2-40B4-BE49-F238E27FC236}">
                <a16:creationId xmlns:a16="http://schemas.microsoft.com/office/drawing/2014/main" xmlns="" id="{6BD5ACB5-5180-4054-91A0-D7E4C7C94000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7234238" y="2208213"/>
            <a:ext cx="0" cy="19732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10256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BF85AB-E1F4-44FD-BB02-DA215532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Применение оператора И</a:t>
            </a:r>
            <a:endParaRPr lang="ru-RU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BCF89B7-FEF3-466F-8081-393FF69FC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4870"/>
            <a:ext cx="7918450" cy="363538"/>
          </a:xfrm>
        </p:spPr>
        <p:txBody>
          <a:bodyPr>
            <a:noAutofit/>
          </a:bodyPr>
          <a:lstStyle/>
          <a:p>
            <a:r>
              <a:rPr lang="ru-RU" altLang="ru-RU" sz="1800" b="1" dirty="0" smtClean="0">
                <a:latin typeface="Courier New" panose="02070309020205020404" pitchFamily="49" charset="0"/>
              </a:rPr>
              <a:t>И</a:t>
            </a:r>
            <a:r>
              <a:rPr lang="ru-RU" altLang="ru-RU" sz="1800" dirty="0" smtClean="0">
                <a:latin typeface="Courier New" panose="02070309020205020404" pitchFamily="49" charset="0"/>
              </a:rPr>
              <a:t> требует, чтобы оба условия компонента были истинными:</a:t>
            </a:r>
            <a:endParaRPr lang="en-US" altLang="ru-RU" sz="1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14DD47C9-A523-4ACF-8D62-EC4CAC81DBB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2435376"/>
            <a:ext cx="7272338" cy="12715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salary &gt;= 10000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AND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LIKE '%MAN%' 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743C6B0-51B4-4A49-A5BE-3AF2F235542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76425" y="3075139"/>
            <a:ext cx="2662238" cy="5588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92B20A8E-F754-4DEF-867B-383FC9344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87976"/>
            <a:ext cx="4822825" cy="7889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6690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D2780C-1E1B-4EA2-ABF7-3FCD6178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Применение оператора ИЛИ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98A23A37-53E7-4F57-8614-392BFD6489D2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2250120"/>
            <a:ext cx="7272338" cy="12715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salary &gt;= 10000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 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LIKE '%MAN%' ;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xmlns="" id="{A31AC11C-6C02-419C-A41B-FB0B9F2D0E12}"/>
              </a:ext>
            </a:extLst>
          </p:cNvPr>
          <p:cNvSpPr txBox="1">
            <a:spLocks noChangeArrowheads="1"/>
          </p:cNvSpPr>
          <p:nvPr/>
        </p:nvSpPr>
        <p:spPr>
          <a:xfrm>
            <a:off x="627530" y="1543402"/>
            <a:ext cx="7918450" cy="5304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ru-RU" altLang="ru-RU" sz="1800" dirty="0" smtClean="0">
                <a:latin typeface="Courier New" panose="02070309020205020404" pitchFamily="49" charset="0"/>
              </a:rPr>
              <a:t> </a:t>
            </a:r>
            <a:r>
              <a:rPr lang="ru-RU" altLang="ru-RU" sz="1800" b="1" dirty="0" smtClean="0">
                <a:latin typeface="Courier New" panose="02070309020205020404" pitchFamily="49" charset="0"/>
              </a:rPr>
              <a:t>ИЛИ</a:t>
            </a:r>
            <a:r>
              <a:rPr lang="ru-RU" altLang="ru-RU" sz="1800" dirty="0" smtClean="0">
                <a:latin typeface="Courier New" panose="02070309020205020404" pitchFamily="49" charset="0"/>
              </a:rPr>
              <a:t> требует, чтобы одно из условий компонента было истинным:</a:t>
            </a:r>
            <a:endParaRPr lang="en-US" altLang="ru-RU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7649C5D-1576-4DF6-B768-20AEBA6BD6B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52613" y="2894645"/>
            <a:ext cx="2674937" cy="5715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860C60E3-8D1A-4ACE-BEF9-C0A87CE45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26520"/>
            <a:ext cx="4135438" cy="20335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0576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67A03-83D2-4177-B14A-51F6F2C8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dirty="0"/>
              <a:t>Схема </a:t>
            </a:r>
            <a:r>
              <a:rPr lang="en-US" sz="3600" dirty="0" err="1"/>
              <a:t>управления</a:t>
            </a:r>
            <a:r>
              <a:rPr lang="en-US" sz="3600" dirty="0"/>
              <a:t> </a:t>
            </a:r>
            <a:r>
              <a:rPr lang="ru-RU" sz="3600" dirty="0" smtClean="0"/>
              <a:t>сотрудниками </a:t>
            </a:r>
            <a:r>
              <a:rPr lang="en-US" sz="3600" dirty="0" smtClean="0"/>
              <a:t>(HR</a:t>
            </a:r>
            <a:r>
              <a:rPr lang="en-US" sz="3600" dirty="0"/>
              <a:t>)</a:t>
            </a:r>
            <a:endParaRPr lang="ru-RU" sz="3600" dirty="0"/>
          </a:p>
        </p:txBody>
      </p:sp>
      <p:pic>
        <p:nvPicPr>
          <p:cNvPr id="130050" name="Picture 2" descr="Employee management icon on white background 5972892 Vector Art at Vecteez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97776" y="1643050"/>
            <a:ext cx="2476452" cy="2476452"/>
          </a:xfrm>
          <a:prstGeom prst="rect">
            <a:avLst/>
          </a:prstGeom>
          <a:noFill/>
        </p:spPr>
      </p:pic>
      <p:pic>
        <p:nvPicPr>
          <p:cNvPr id="130052" name="Picture 4" descr="Organization Department Monotone Icon In Powerpoint Pptx Png And Editable  Eps Format PPT Template"/>
          <p:cNvPicPr>
            <a:picLocks noChangeAspect="1" noChangeArrowheads="1"/>
          </p:cNvPicPr>
          <p:nvPr/>
        </p:nvPicPr>
        <p:blipFill>
          <a:blip r:embed="rId3"/>
          <a:srcRect l="29297" t="21875" r="29687" b="7291"/>
          <a:stretch>
            <a:fillRect/>
          </a:stretch>
        </p:blipFill>
        <p:spPr bwMode="auto">
          <a:xfrm>
            <a:off x="1825942" y="1857364"/>
            <a:ext cx="2059095" cy="2000264"/>
          </a:xfrm>
          <a:prstGeom prst="rect">
            <a:avLst/>
          </a:prstGeom>
          <a:noFill/>
        </p:spPr>
      </p:pic>
      <p:pic>
        <p:nvPicPr>
          <p:cNvPr id="130056" name="Picture 8" descr="countries Icon - Free PNG &amp; SVG 3437694 - Noun Projec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97380" y="4214818"/>
            <a:ext cx="2019280" cy="2019280"/>
          </a:xfrm>
          <a:prstGeom prst="rect">
            <a:avLst/>
          </a:prstGeom>
          <a:noFill/>
        </p:spPr>
      </p:pic>
      <p:pic>
        <p:nvPicPr>
          <p:cNvPr id="130058" name="Picture 10" descr="Id Card Icon Identity Symbol Id: стоковая векторная графика (без  лицензионных платежей), 2102135422 | Shutterstock"/>
          <p:cNvPicPr>
            <a:picLocks noChangeAspect="1" noChangeArrowheads="1"/>
          </p:cNvPicPr>
          <p:nvPr/>
        </p:nvPicPr>
        <p:blipFill>
          <a:blip r:embed="rId5"/>
          <a:srcRect t="18750" b="14285"/>
          <a:stretch>
            <a:fillRect/>
          </a:stretch>
        </p:blipFill>
        <p:spPr bwMode="auto">
          <a:xfrm>
            <a:off x="4897776" y="4429132"/>
            <a:ext cx="2674620" cy="1928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77197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8CC439-4EC5-41BA-A9CE-621F6E69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Применение оператора </a:t>
            </a:r>
            <a:r>
              <a:rPr lang="en-US" altLang="ru-RU" dirty="0" smtClean="0"/>
              <a:t>NOT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9C615F1F-0363-4F7E-ABB9-BED22852633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1812925"/>
            <a:ext cx="7272338" cy="12715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NOT IN ('IT_PROG', 'ST_CLERK', 'SA_REP') 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F284AFAB-51BA-49B4-B90F-B2F0B870579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49438" y="2444750"/>
            <a:ext cx="5524500" cy="5953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xmlns="" id="{6DD6EB9F-6266-4BCB-A286-DC3D46BBB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2343150" cy="2409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31753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758D89-1286-4B34-8256-8ABBAFB45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Правила приоритета</a:t>
            </a:r>
            <a:endParaRPr lang="ru-RU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20AA1754-B9DE-46ED-9AA8-A4A74840B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735638"/>
            <a:ext cx="7385050" cy="61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ru-RU" altLang="ru-RU" dirty="0" smtClean="0"/>
              <a:t>Вы можете использовать скобки, чтобы переопределить правила приоритета.</a:t>
            </a:r>
            <a:endParaRPr lang="en-US" altLang="ru-RU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971CAA5C-D275-433C-A35C-81406A9514A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4019550"/>
            <a:ext cx="423227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r>
              <a:rPr lang="ru-RU" altLang="ru-RU" sz="1600" dirty="0" smtClean="0"/>
              <a:t>Не равно</a:t>
            </a:r>
            <a:endParaRPr lang="en-US" altLang="ru-RU" sz="1600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85F47F66-CFCF-47B1-9473-C2AA713D73E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4019550"/>
            <a:ext cx="125412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6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B71A3EE1-DBA1-4A28-969A-82452088729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4384675"/>
            <a:ext cx="423227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r>
              <a:rPr lang="en-US" altLang="ru-RU" sz="1600" dirty="0">
                <a:latin typeface="Times New Roman" panose="02020603050405020304" pitchFamily="18" charset="0"/>
              </a:rPr>
              <a:t> </a:t>
            </a:r>
            <a:r>
              <a:rPr lang="en-US" altLang="ru-RU" sz="1600" dirty="0">
                <a:latin typeface="Courier New" panose="02070309020205020404" pitchFamily="49" charset="0"/>
              </a:rPr>
              <a:t>NOT</a:t>
            </a:r>
            <a:r>
              <a:rPr lang="en-US" altLang="ru-RU" sz="1600" dirty="0"/>
              <a:t> </a:t>
            </a:r>
            <a:r>
              <a:rPr lang="ru-RU" altLang="ru-RU" sz="1600" dirty="0" smtClean="0"/>
              <a:t>логический оператор</a:t>
            </a:r>
            <a:endParaRPr lang="en-US" altLang="ru-RU" sz="1600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xmlns="" id="{AAE67DD0-3954-4866-8DFD-D7A45C95EB1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4384675"/>
            <a:ext cx="125412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158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xmlns="" id="{B0423C6E-2052-4C8C-9F10-84067BE6598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4749800"/>
            <a:ext cx="4232275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en-US" altLang="ru-RU" sz="1600" dirty="0">
                <a:latin typeface="Times New Roman" panose="02020603050405020304" pitchFamily="18" charset="0"/>
              </a:rPr>
              <a:t> </a:t>
            </a:r>
            <a:r>
              <a:rPr lang="en-US" altLang="ru-RU" sz="1600" dirty="0">
                <a:latin typeface="Courier New" panose="02070309020205020404" pitchFamily="49" charset="0"/>
              </a:rPr>
              <a:t>AND</a:t>
            </a:r>
            <a:r>
              <a:rPr lang="en-US" altLang="ru-RU" sz="1600" dirty="0"/>
              <a:t> </a:t>
            </a:r>
            <a:r>
              <a:rPr lang="ru-RU" altLang="ru-RU" sz="1600" dirty="0" smtClean="0"/>
              <a:t>логический оператор</a:t>
            </a:r>
            <a:endParaRPr lang="en-US" altLang="ru-RU" sz="1600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xmlns="" id="{FFA1AD00-BEED-4F01-ADE8-EA94D9A8284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4749800"/>
            <a:ext cx="1254125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 sz="16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xmlns="" id="{777EF5AB-8A33-428A-AC8E-46438CE79A2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5170488"/>
            <a:ext cx="4232275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</a:pPr>
            <a:r>
              <a:rPr lang="en-US" altLang="ru-RU" sz="1600" dirty="0">
                <a:latin typeface="Times New Roman" panose="02020603050405020304" pitchFamily="18" charset="0"/>
              </a:rPr>
              <a:t> </a:t>
            </a:r>
            <a:r>
              <a:rPr lang="en-US" altLang="ru-RU" sz="1600" dirty="0">
                <a:latin typeface="Courier New" panose="02070309020205020404" pitchFamily="49" charset="0"/>
              </a:rPr>
              <a:t>OR</a:t>
            </a:r>
            <a:r>
              <a:rPr lang="en-US" altLang="ru-RU" sz="1600" dirty="0"/>
              <a:t> </a:t>
            </a:r>
            <a:r>
              <a:rPr lang="ru-RU" altLang="ru-RU" sz="1600" dirty="0" smtClean="0"/>
              <a:t>логический оператор</a:t>
            </a:r>
            <a:endParaRPr lang="en-US" altLang="ru-RU" sz="1600" dirty="0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xmlns="" id="{61C3AFB8-E5C7-4EC8-AF63-5C003204D33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5170488"/>
            <a:ext cx="1254125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 sz="16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xmlns="" id="{FED4C8FC-C243-4A5A-A6BD-F57D42C93C7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3289300"/>
            <a:ext cx="423227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 sz="1600">
                <a:latin typeface="Times New Roman" panose="02020603050405020304" pitchFamily="18" charset="0"/>
              </a:rPr>
              <a:t> </a:t>
            </a:r>
            <a:r>
              <a:rPr lang="en-US" altLang="ru-RU" sz="1600">
                <a:latin typeface="Courier New" panose="02070309020205020404" pitchFamily="49" charset="0"/>
              </a:rPr>
              <a:t>IS</a:t>
            </a:r>
            <a:r>
              <a:rPr lang="en-US" altLang="ru-RU" sz="1600">
                <a:latin typeface="Times New Roman" panose="02020603050405020304" pitchFamily="18" charset="0"/>
              </a:rPr>
              <a:t> </a:t>
            </a:r>
            <a:r>
              <a:rPr lang="en-US" altLang="ru-RU" sz="1600">
                <a:latin typeface="Courier New" panose="02070309020205020404" pitchFamily="49" charset="0"/>
              </a:rPr>
              <a:t>[NOT]</a:t>
            </a:r>
            <a:r>
              <a:rPr lang="en-US" altLang="ru-RU" sz="1600">
                <a:latin typeface="Times New Roman" panose="02020603050405020304" pitchFamily="18" charset="0"/>
              </a:rPr>
              <a:t> </a:t>
            </a:r>
            <a:r>
              <a:rPr lang="en-US" altLang="ru-RU" sz="1600">
                <a:latin typeface="Courier New" panose="02070309020205020404" pitchFamily="49" charset="0"/>
              </a:rPr>
              <a:t>NULL</a:t>
            </a:r>
            <a:r>
              <a:rPr lang="en-US" altLang="ru-RU" sz="1600">
                <a:latin typeface="Times New Roman" panose="02020603050405020304" pitchFamily="18" charset="0"/>
              </a:rPr>
              <a:t>, </a:t>
            </a:r>
            <a:r>
              <a:rPr lang="en-US" altLang="ru-RU" sz="1600">
                <a:latin typeface="Courier New" panose="02070309020205020404" pitchFamily="49" charset="0"/>
              </a:rPr>
              <a:t>LIKE</a:t>
            </a:r>
            <a:r>
              <a:rPr lang="en-US" altLang="ru-RU" sz="1600">
                <a:latin typeface="Times New Roman" panose="02020603050405020304" pitchFamily="18" charset="0"/>
              </a:rPr>
              <a:t>, </a:t>
            </a:r>
            <a:r>
              <a:rPr lang="en-US" altLang="ru-RU" sz="1600">
                <a:latin typeface="Courier New" panose="02070309020205020404" pitchFamily="49" charset="0"/>
              </a:rPr>
              <a:t>[NOT]</a:t>
            </a:r>
            <a:r>
              <a:rPr lang="en-US" altLang="ru-RU" sz="1600">
                <a:latin typeface="Times New Roman" panose="02020603050405020304" pitchFamily="18" charset="0"/>
              </a:rPr>
              <a:t> </a:t>
            </a:r>
            <a:r>
              <a:rPr lang="en-US" altLang="ru-RU" sz="1600">
                <a:latin typeface="Courier New" panose="02070309020205020404" pitchFamily="49" charset="0"/>
              </a:rPr>
              <a:t>IN</a:t>
            </a:r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xmlns="" id="{1541433E-C69C-48C5-8C27-259D4C4026D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3289300"/>
            <a:ext cx="125412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4</a:t>
            </a: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xmlns="" id="{6C9CAFA9-0A68-4156-821E-496034CCF65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3654425"/>
            <a:ext cx="423227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 sz="1600">
                <a:latin typeface="Times New Roman" panose="02020603050405020304" pitchFamily="18" charset="0"/>
              </a:rPr>
              <a:t> </a:t>
            </a:r>
            <a:r>
              <a:rPr lang="en-US" altLang="ru-RU" sz="1600">
                <a:latin typeface="Courier New" panose="02070309020205020404" pitchFamily="49" charset="0"/>
              </a:rPr>
              <a:t>[NOT]</a:t>
            </a:r>
            <a:r>
              <a:rPr lang="en-US" altLang="ru-RU" sz="1600"/>
              <a:t> </a:t>
            </a:r>
            <a:r>
              <a:rPr lang="en-US" altLang="ru-RU" sz="1600">
                <a:latin typeface="Courier New" panose="02070309020205020404" pitchFamily="49" charset="0"/>
              </a:rPr>
              <a:t>BETWEEN</a:t>
            </a: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xmlns="" id="{EA081F63-1B6B-4652-8759-87AD26E9052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3654425"/>
            <a:ext cx="125412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5</a:t>
            </a:r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xmlns="" id="{22C22B0E-D3E8-45A3-A3B9-1EB33997150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2924175"/>
            <a:ext cx="423227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40000"/>
              </a:spcBef>
            </a:pPr>
            <a:r>
              <a:rPr lang="ru-RU" altLang="ru-RU" sz="1600" dirty="0" smtClean="0"/>
              <a:t>Условия сравнения</a:t>
            </a:r>
            <a:endParaRPr lang="en-US" altLang="ru-RU" sz="1600" dirty="0"/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xmlns="" id="{AE060AE4-A21C-4A27-B82E-3225BE5FE16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2924175"/>
            <a:ext cx="1254125" cy="3651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3</a:t>
            </a: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xmlns="" id="{29035FC4-0C7C-4EB1-B4D1-1A9AD34B148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75458" y="2529635"/>
            <a:ext cx="4232275" cy="3825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40000"/>
              </a:spcBef>
            </a:pPr>
            <a:r>
              <a:rPr lang="ru-RU" altLang="ru-RU" sz="1600" dirty="0" smtClean="0"/>
              <a:t>Оператор конкатенации</a:t>
            </a:r>
            <a:endParaRPr lang="en-US" altLang="ru-RU" sz="1600" dirty="0"/>
          </a:p>
        </p:txBody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xmlns="" id="{8CC8A263-8F91-480E-9609-3D3B7DA1BD5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2541588"/>
            <a:ext cx="1254125" cy="3825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2</a:t>
            </a:r>
          </a:p>
        </p:txBody>
      </p:sp>
      <p:sp>
        <p:nvSpPr>
          <p:cNvPr id="39" name="Rectangle 21">
            <a:extLst>
              <a:ext uri="{FF2B5EF4-FFF2-40B4-BE49-F238E27FC236}">
                <a16:creationId xmlns:a16="http://schemas.microsoft.com/office/drawing/2014/main" xmlns="" id="{77185640-B1DC-4083-8FB8-893DB42149E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57525" y="2166938"/>
            <a:ext cx="4232275" cy="3746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</a:pPr>
            <a:r>
              <a:rPr lang="ru-RU" altLang="ru-RU" sz="1600" dirty="0" smtClean="0"/>
              <a:t>Арифметические операторы</a:t>
            </a:r>
            <a:endParaRPr lang="en-US" altLang="ru-RU" sz="1600" dirty="0"/>
          </a:p>
        </p:txBody>
      </p:sp>
      <p:sp>
        <p:nvSpPr>
          <p:cNvPr id="41" name="Rectangle 22">
            <a:extLst>
              <a:ext uri="{FF2B5EF4-FFF2-40B4-BE49-F238E27FC236}">
                <a16:creationId xmlns:a16="http://schemas.microsoft.com/office/drawing/2014/main" xmlns="" id="{0FBDC3D3-AB46-4822-9DBB-216B6F11116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03400" y="2166938"/>
            <a:ext cx="1254125" cy="37465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marL="342900" indent="-3429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143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ru-RU" sz="1600"/>
              <a:t>1</a:t>
            </a:r>
          </a:p>
        </p:txBody>
      </p:sp>
      <p:sp>
        <p:nvSpPr>
          <p:cNvPr id="43" name="Rectangle 23">
            <a:extLst>
              <a:ext uri="{FF2B5EF4-FFF2-40B4-BE49-F238E27FC236}">
                <a16:creationId xmlns:a16="http://schemas.microsoft.com/office/drawing/2014/main" xmlns="" id="{96209B07-3202-470A-B71A-0B0D4F78EFF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57525" y="1801813"/>
            <a:ext cx="4232275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en-US" altLang="ru-RU" dirty="0">
                <a:solidFill>
                  <a:schemeClr val="bg1"/>
                </a:solidFill>
              </a:rPr>
              <a:t> </a:t>
            </a:r>
            <a:r>
              <a:rPr lang="ru-RU" altLang="ru-RU" sz="1600" dirty="0" smtClean="0">
                <a:solidFill>
                  <a:schemeClr val="bg1"/>
                </a:solidFill>
              </a:rPr>
              <a:t>Оператор</a:t>
            </a:r>
            <a:endParaRPr lang="en-US" altLang="ru-RU" sz="1600" dirty="0">
              <a:solidFill>
                <a:schemeClr val="bg1"/>
              </a:solidFill>
            </a:endParaRPr>
          </a:p>
        </p:txBody>
      </p:sp>
      <p:sp>
        <p:nvSpPr>
          <p:cNvPr id="45" name="Rectangle 24">
            <a:extLst>
              <a:ext uri="{FF2B5EF4-FFF2-40B4-BE49-F238E27FC236}">
                <a16:creationId xmlns:a16="http://schemas.microsoft.com/office/drawing/2014/main" xmlns="" id="{E66D6034-4925-4937-B3C6-F1425C46612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03400" y="1801813"/>
            <a:ext cx="1254125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45720" rIns="0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sz="1600" dirty="0" smtClean="0">
                <a:solidFill>
                  <a:schemeClr val="bg1"/>
                </a:solidFill>
              </a:rPr>
              <a:t>Приоритет</a:t>
            </a:r>
            <a:endParaRPr lang="en-US" altLang="ru-RU" sz="1600" dirty="0">
              <a:solidFill>
                <a:schemeClr val="bg1"/>
              </a:solidFill>
            </a:endParaRPr>
          </a:p>
        </p:txBody>
      </p:sp>
      <p:sp>
        <p:nvSpPr>
          <p:cNvPr id="47" name="Line 25">
            <a:extLst>
              <a:ext uri="{FF2B5EF4-FFF2-40B4-BE49-F238E27FC236}">
                <a16:creationId xmlns:a16="http://schemas.microsoft.com/office/drawing/2014/main" xmlns="" id="{BDE1BD76-A349-4113-A219-70DF781F275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2166938"/>
            <a:ext cx="5486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49" name="Line 26">
            <a:extLst>
              <a:ext uri="{FF2B5EF4-FFF2-40B4-BE49-F238E27FC236}">
                <a16:creationId xmlns:a16="http://schemas.microsoft.com/office/drawing/2014/main" xmlns="" id="{73A21CDB-98C9-4927-A862-D8725DE6B421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2541588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51" name="Line 27">
            <a:extLst>
              <a:ext uri="{FF2B5EF4-FFF2-40B4-BE49-F238E27FC236}">
                <a16:creationId xmlns:a16="http://schemas.microsoft.com/office/drawing/2014/main" xmlns="" id="{433E7D5A-67FE-4C3D-B24C-A3784AAA0D8C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2924175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53" name="Line 28">
            <a:extLst>
              <a:ext uri="{FF2B5EF4-FFF2-40B4-BE49-F238E27FC236}">
                <a16:creationId xmlns:a16="http://schemas.microsoft.com/office/drawing/2014/main" xmlns="" id="{81B612A0-8299-4C53-BA72-3E1D781DD81B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5591175"/>
            <a:ext cx="54864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55" name="Line 29">
            <a:extLst>
              <a:ext uri="{FF2B5EF4-FFF2-40B4-BE49-F238E27FC236}">
                <a16:creationId xmlns:a16="http://schemas.microsoft.com/office/drawing/2014/main" xmlns="" id="{DC290BC3-8681-4B5B-9977-A25360ACA87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1801813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57" name="Line 30">
            <a:extLst>
              <a:ext uri="{FF2B5EF4-FFF2-40B4-BE49-F238E27FC236}">
                <a16:creationId xmlns:a16="http://schemas.microsoft.com/office/drawing/2014/main" xmlns="" id="{BCB4C135-671D-493D-BF8E-912D3F3A698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057525" y="1801813"/>
            <a:ext cx="0" cy="3789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59" name="Line 31">
            <a:extLst>
              <a:ext uri="{FF2B5EF4-FFF2-40B4-BE49-F238E27FC236}">
                <a16:creationId xmlns:a16="http://schemas.microsoft.com/office/drawing/2014/main" xmlns="" id="{8C78926C-E982-46ED-8F14-1D397009911E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7289800" y="1801813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61" name="Line 32">
            <a:extLst>
              <a:ext uri="{FF2B5EF4-FFF2-40B4-BE49-F238E27FC236}">
                <a16:creationId xmlns:a16="http://schemas.microsoft.com/office/drawing/2014/main" xmlns="" id="{CCDB1383-CFDA-4490-AC92-717192EA424F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32893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63" name="Line 33">
            <a:extLst>
              <a:ext uri="{FF2B5EF4-FFF2-40B4-BE49-F238E27FC236}">
                <a16:creationId xmlns:a16="http://schemas.microsoft.com/office/drawing/2014/main" xmlns="" id="{961AB99F-4B23-4C5E-AA6C-3FA3C24A445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401955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65" name="Line 34">
            <a:extLst>
              <a:ext uri="{FF2B5EF4-FFF2-40B4-BE49-F238E27FC236}">
                <a16:creationId xmlns:a16="http://schemas.microsoft.com/office/drawing/2014/main" xmlns="" id="{58FF02DA-E708-4738-B138-6525274096BC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3654425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67" name="Line 35">
            <a:extLst>
              <a:ext uri="{FF2B5EF4-FFF2-40B4-BE49-F238E27FC236}">
                <a16:creationId xmlns:a16="http://schemas.microsoft.com/office/drawing/2014/main" xmlns="" id="{5AF13E06-E1A6-4CAC-B7CB-8B8DFFCFB73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5170488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69" name="Line 36">
            <a:extLst>
              <a:ext uri="{FF2B5EF4-FFF2-40B4-BE49-F238E27FC236}">
                <a16:creationId xmlns:a16="http://schemas.microsoft.com/office/drawing/2014/main" xmlns="" id="{DEB77C8C-B0B8-4D47-B747-83480E2C06BF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47498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71" name="Line 37">
            <a:extLst>
              <a:ext uri="{FF2B5EF4-FFF2-40B4-BE49-F238E27FC236}">
                <a16:creationId xmlns:a16="http://schemas.microsoft.com/office/drawing/2014/main" xmlns="" id="{211980EA-03FB-4AD4-9F5C-ED4438F8A597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4384675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73" name="Line 38">
            <a:extLst>
              <a:ext uri="{FF2B5EF4-FFF2-40B4-BE49-F238E27FC236}">
                <a16:creationId xmlns:a16="http://schemas.microsoft.com/office/drawing/2014/main" xmlns="" id="{62F0EA69-4530-4EF3-8712-5448DD5898E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1801813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75" name="Line 39">
            <a:extLst>
              <a:ext uri="{FF2B5EF4-FFF2-40B4-BE49-F238E27FC236}">
                <a16:creationId xmlns:a16="http://schemas.microsoft.com/office/drawing/2014/main" xmlns="" id="{ED7B3F75-4935-45B7-BF68-C14B2E479DCE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803400" y="2166938"/>
            <a:ext cx="0" cy="342423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  <p:sp>
        <p:nvSpPr>
          <p:cNvPr id="77" name="Line 40">
            <a:extLst>
              <a:ext uri="{FF2B5EF4-FFF2-40B4-BE49-F238E27FC236}">
                <a16:creationId xmlns:a16="http://schemas.microsoft.com/office/drawing/2014/main" xmlns="" id="{BC2C3647-101E-4FE1-A11C-F0319A7FF20C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7289800" y="2166938"/>
            <a:ext cx="0" cy="342423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45720" rIns="0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92525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00431B-02D9-4D88-A672-D6C9B866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Правила приоритета</a:t>
            </a:r>
            <a:endParaRPr lang="ru-RU" sz="3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6D547390-54F2-4021-8396-7F19559A0BC0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14400" y="1371600"/>
            <a:ext cx="7272338" cy="14462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'SA_REP'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 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'AD_PRES'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AND    salary &gt; 15000;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40C0F0A-BE6A-4C84-B541-DBAEA63D9B12}"/>
              </a:ext>
            </a:extLst>
          </p:cNvPr>
          <p:cNvSpPr>
            <a:spLocks noChangeArrowheads="1"/>
          </p:cNvSpPr>
          <p:nvPr/>
        </p:nvSpPr>
        <p:spPr bwMode="gray">
          <a:xfrm>
            <a:off x="960438" y="2209800"/>
            <a:ext cx="487362" cy="52387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grpSp>
        <p:nvGrpSpPr>
          <p:cNvPr id="3" name="Group 17">
            <a:extLst>
              <a:ext uri="{FF2B5EF4-FFF2-40B4-BE49-F238E27FC236}">
                <a16:creationId xmlns:a16="http://schemas.microsoft.com/office/drawing/2014/main" xmlns="" id="{A2133648-EED5-46CB-99E4-12F7B3CDE7C5}"/>
              </a:ext>
            </a:extLst>
          </p:cNvPr>
          <p:cNvGrpSpPr>
            <a:grpSpLocks/>
          </p:cNvGrpSpPr>
          <p:nvPr/>
        </p:nvGrpSpPr>
        <p:grpSpPr bwMode="auto">
          <a:xfrm>
            <a:off x="1470025" y="2362200"/>
            <a:ext cx="438150" cy="239713"/>
            <a:chOff x="912" y="1625"/>
            <a:chExt cx="290" cy="151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xmlns="" id="{9698A9CF-ABFB-4ABE-94A9-85D599923D68}"/>
                </a:ext>
              </a:extLst>
            </p:cNvPr>
            <p:cNvSpPr>
              <a:spLocks/>
            </p:cNvSpPr>
            <p:nvPr/>
          </p:nvSpPr>
          <p:spPr bwMode="gray">
            <a:xfrm>
              <a:off x="977" y="1625"/>
              <a:ext cx="225" cy="147"/>
            </a:xfrm>
            <a:custGeom>
              <a:avLst/>
              <a:gdLst>
                <a:gd name="T0" fmla="*/ 0 w 228"/>
                <a:gd name="T1" fmla="*/ 146 h 147"/>
                <a:gd name="T2" fmla="*/ 0 w 228"/>
                <a:gd name="T3" fmla="*/ 0 h 147"/>
                <a:gd name="T4" fmla="*/ 128 w 228"/>
                <a:gd name="T5" fmla="*/ 0 h 147"/>
                <a:gd name="T6" fmla="*/ 0 60000 65536"/>
                <a:gd name="T7" fmla="*/ 0 60000 65536"/>
                <a:gd name="T8" fmla="*/ 0 60000 65536"/>
                <a:gd name="T9" fmla="*/ 0 w 228"/>
                <a:gd name="T10" fmla="*/ 0 h 147"/>
                <a:gd name="T11" fmla="*/ 228 w 228"/>
                <a:gd name="T12" fmla="*/ 147 h 1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" h="147">
                  <a:moveTo>
                    <a:pt x="0" y="146"/>
                  </a:move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28575" cap="rnd" cmpd="sng">
              <a:solidFill>
                <a:srgbClr val="FF0033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xmlns="" id="{3D74A261-6EC5-47B6-82D4-414DC86E478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912" y="1776"/>
              <a:ext cx="282" cy="0"/>
            </a:xfrm>
            <a:prstGeom prst="line">
              <a:avLst/>
            </a:prstGeom>
            <a:noFill/>
            <a:ln w="28575">
              <a:solidFill>
                <a:srgbClr val="FF00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F6A483E-6DE0-47D9-B583-3090A8B7FB7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4257675"/>
            <a:ext cx="7272338" cy="1431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>
                <a:solidFill>
                  <a:schemeClr val="accent2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'SA_REP'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 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'AD_PRES'</a:t>
            </a:r>
            <a:r>
              <a:rPr lang="en-US" altLang="ru-RU" dirty="0">
                <a:solidFill>
                  <a:schemeClr val="accent2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AND    salary &gt; 15000;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xmlns="" id="{9653847E-87B8-4789-BFA0-60825BCD60A1}"/>
              </a:ext>
            </a:extLst>
          </p:cNvPr>
          <p:cNvSpPr>
            <a:spLocks/>
          </p:cNvSpPr>
          <p:nvPr/>
        </p:nvSpPr>
        <p:spPr bwMode="gray">
          <a:xfrm>
            <a:off x="1673225" y="5046663"/>
            <a:ext cx="300038" cy="233362"/>
          </a:xfrm>
          <a:custGeom>
            <a:avLst/>
            <a:gdLst>
              <a:gd name="T0" fmla="*/ 0 w 192"/>
              <a:gd name="T1" fmla="*/ 2147483647 h 147"/>
              <a:gd name="T2" fmla="*/ 0 w 192"/>
              <a:gd name="T3" fmla="*/ 0 h 147"/>
              <a:gd name="T4" fmla="*/ 2147483647 w 192"/>
              <a:gd name="T5" fmla="*/ 0 h 147"/>
              <a:gd name="T6" fmla="*/ 0 60000 65536"/>
              <a:gd name="T7" fmla="*/ 0 60000 65536"/>
              <a:gd name="T8" fmla="*/ 0 60000 65536"/>
              <a:gd name="T9" fmla="*/ 0 w 192"/>
              <a:gd name="T10" fmla="*/ 0 h 147"/>
              <a:gd name="T11" fmla="*/ 192 w 192"/>
              <a:gd name="T12" fmla="*/ 147 h 1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147">
                <a:moveTo>
                  <a:pt x="0" y="146"/>
                </a:moveTo>
                <a:lnTo>
                  <a:pt x="0" y="0"/>
                </a:lnTo>
                <a:lnTo>
                  <a:pt x="191" y="0"/>
                </a:lnTo>
              </a:path>
            </a:pathLst>
          </a:custGeom>
          <a:noFill/>
          <a:ln w="28575" cap="rnd" cmpd="sng">
            <a:solidFill>
              <a:srgbClr val="FF0033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xmlns="" id="{C1477EAB-46A2-408F-814F-7E57FC29CA98}"/>
              </a:ext>
            </a:extLst>
          </p:cNvPr>
          <p:cNvSpPr>
            <a:spLocks noChangeShapeType="1"/>
          </p:cNvSpPr>
          <p:nvPr/>
        </p:nvSpPr>
        <p:spPr bwMode="gray">
          <a:xfrm>
            <a:off x="1476375" y="5295900"/>
            <a:ext cx="450850" cy="0"/>
          </a:xfrm>
          <a:prstGeom prst="line">
            <a:avLst/>
          </a:prstGeom>
          <a:noFill/>
          <a:ln w="28575">
            <a:solidFill>
              <a:srgbClr val="FF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D586BDA-5239-4416-90F7-5DF190928C37}"/>
              </a:ext>
            </a:extLst>
          </p:cNvPr>
          <p:cNvSpPr>
            <a:spLocks noChangeArrowheads="1"/>
          </p:cNvSpPr>
          <p:nvPr/>
        </p:nvSpPr>
        <p:spPr bwMode="gray">
          <a:xfrm>
            <a:off x="914400" y="5130800"/>
            <a:ext cx="565150" cy="50006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13" name="Picture 20" descr="C:\salome_official\projects\11gR2\screenshots\les2_21s_a.gif">
            <a:extLst>
              <a:ext uri="{FF2B5EF4-FFF2-40B4-BE49-F238E27FC236}">
                <a16:creationId xmlns:a16="http://schemas.microsoft.com/office/drawing/2014/main" xmlns="" id="{5B26BBB1-3019-4AA2-9C95-C33B0A743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71800"/>
            <a:ext cx="3051175" cy="1154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1" descr="C:\salome_official\projects\11gR2\screenshots\les2_21s_b.gif">
            <a:extLst>
              <a:ext uri="{FF2B5EF4-FFF2-40B4-BE49-F238E27FC236}">
                <a16:creationId xmlns:a16="http://schemas.microsoft.com/office/drawing/2014/main" xmlns="" id="{8A07898A-0939-44BF-9224-8D014172F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5822950"/>
            <a:ext cx="305117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5">
            <a:extLst>
              <a:ext uri="{FF2B5EF4-FFF2-40B4-BE49-F238E27FC236}">
                <a16:creationId xmlns:a16="http://schemas.microsoft.com/office/drawing/2014/main" xmlns="" id="{95065D0A-6CF2-4AEC-AFE1-75570089D3E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721600" y="2339975"/>
            <a:ext cx="338138" cy="341313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fontAlgn="auto" hangingPunct="0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2400" b="1" kern="0" baseline="-3000" dirty="0">
                <a:solidFill>
                  <a:sysClr val="windowText" lastClr="000000"/>
                </a:solidFill>
                <a:latin typeface="Arial" charset="0"/>
              </a:rPr>
              <a:t>1</a:t>
            </a:r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xmlns="" id="{B7034DAD-8D25-4D80-AFAE-93BFDE7F54C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720013" y="4383088"/>
            <a:ext cx="341312" cy="341312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fontAlgn="auto" hangingPunct="0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2400" b="1" kern="0" baseline="-3000">
                <a:solidFill>
                  <a:sysClr val="windowText" lastClr="000000"/>
                </a:solidFill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432728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DE7B4C-C992-4C78-98DC-B074B8FE1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2800" dirty="0" smtClean="0"/>
              <a:t>Применение предложения </a:t>
            </a:r>
            <a:r>
              <a:rPr lang="en-US" altLang="ru-RU" sz="2800" dirty="0" smtClean="0"/>
              <a:t>ORDER BY</a:t>
            </a:r>
            <a:endParaRPr lang="ru-RU" sz="2800" dirty="0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xmlns="" id="{BF9CE667-116B-4589-BD9C-8757086DD426}"/>
              </a:ext>
            </a:extLst>
          </p:cNvPr>
          <p:cNvSpPr txBox="1">
            <a:spLocks noChangeArrowheads="1"/>
          </p:cNvSpPr>
          <p:nvPr/>
        </p:nvSpPr>
        <p:spPr>
          <a:xfrm>
            <a:off x="322730" y="1651000"/>
            <a:ext cx="7918450" cy="1827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altLang="ru-RU" sz="1800" dirty="0" smtClean="0"/>
              <a:t>Сортировка полученных строк с помощью предложения ORDER BY:</a:t>
            </a:r>
          </a:p>
          <a:p>
            <a:pPr lvl="2"/>
            <a:r>
              <a:rPr lang="en-US" altLang="ru-RU" sz="1600" dirty="0" smtClean="0">
                <a:latin typeface="Courier New" panose="02070309020205020404" pitchFamily="49" charset="0"/>
              </a:rPr>
              <a:t>ASC</a:t>
            </a:r>
            <a:r>
              <a:rPr lang="en-US" altLang="ru-RU" sz="1600" dirty="0"/>
              <a:t>: </a:t>
            </a:r>
            <a:r>
              <a:rPr lang="ru-RU" altLang="ru-RU" sz="1600" dirty="0" smtClean="0"/>
              <a:t>По возрастанию, по умолчанию</a:t>
            </a:r>
            <a:endParaRPr lang="en-US" altLang="ru-RU" sz="1600" dirty="0"/>
          </a:p>
          <a:p>
            <a:pPr lvl="2"/>
            <a:r>
              <a:rPr lang="en-US" altLang="ru-RU" sz="1600" dirty="0">
                <a:latin typeface="Courier New" panose="02070309020205020404" pitchFamily="49" charset="0"/>
              </a:rPr>
              <a:t>DESC</a:t>
            </a:r>
            <a:r>
              <a:rPr lang="en-US" altLang="ru-RU" sz="1600" dirty="0"/>
              <a:t>: </a:t>
            </a:r>
            <a:r>
              <a:rPr lang="ru-RU" altLang="ru-RU" sz="1600" dirty="0" smtClean="0"/>
              <a:t>По убыванию</a:t>
            </a:r>
            <a:endParaRPr lang="en-US" altLang="ru-RU" sz="1600" dirty="0"/>
          </a:p>
          <a:p>
            <a:pPr lvl="1"/>
            <a:r>
              <a:rPr lang="ru-RU" altLang="ru-RU" sz="1800" dirty="0" smtClean="0"/>
              <a:t>Предложение ORDER BY располагается последним в операторе SELECT:</a:t>
            </a:r>
            <a:endParaRPr lang="en-US" altLang="ru-RU" sz="1800" dirty="0"/>
          </a:p>
        </p:txBody>
      </p:sp>
      <p:sp useBgFill="1">
        <p:nvSpPr>
          <p:cNvPr id="5" name="Freeform 4">
            <a:extLst>
              <a:ext uri="{FF2B5EF4-FFF2-40B4-BE49-F238E27FC236}">
                <a16:creationId xmlns:a16="http://schemas.microsoft.com/office/drawing/2014/main" xmlns="" id="{EDEF3813-CF6F-460F-B897-F07567988D8F}"/>
              </a:ext>
            </a:extLst>
          </p:cNvPr>
          <p:cNvSpPr>
            <a:spLocks/>
          </p:cNvSpPr>
          <p:nvPr/>
        </p:nvSpPr>
        <p:spPr bwMode="auto">
          <a:xfrm>
            <a:off x="828675" y="5487988"/>
            <a:ext cx="7697788" cy="325437"/>
          </a:xfrm>
          <a:custGeom>
            <a:avLst/>
            <a:gdLst>
              <a:gd name="T0" fmla="*/ 2147483647 w 4849"/>
              <a:gd name="T1" fmla="*/ 2147483647 h 205"/>
              <a:gd name="T2" fmla="*/ 0 w 4849"/>
              <a:gd name="T3" fmla="*/ 2147483647 h 205"/>
              <a:gd name="T4" fmla="*/ 0 w 4849"/>
              <a:gd name="T5" fmla="*/ 2147483647 h 205"/>
              <a:gd name="T6" fmla="*/ 2147483647 w 4849"/>
              <a:gd name="T7" fmla="*/ 2147483647 h 205"/>
              <a:gd name="T8" fmla="*/ 2147483647 w 4849"/>
              <a:gd name="T9" fmla="*/ 2147483647 h 205"/>
              <a:gd name="T10" fmla="*/ 2147483647 w 4849"/>
              <a:gd name="T11" fmla="*/ 2147483647 h 205"/>
              <a:gd name="T12" fmla="*/ 2147483647 w 4849"/>
              <a:gd name="T13" fmla="*/ 2147483647 h 205"/>
              <a:gd name="T14" fmla="*/ 2147483647 w 4849"/>
              <a:gd name="T15" fmla="*/ 2147483647 h 205"/>
              <a:gd name="T16" fmla="*/ 2147483647 w 4849"/>
              <a:gd name="T17" fmla="*/ 2147483647 h 205"/>
              <a:gd name="T18" fmla="*/ 2147483647 w 4849"/>
              <a:gd name="T19" fmla="*/ 2147483647 h 205"/>
              <a:gd name="T20" fmla="*/ 2147483647 w 4849"/>
              <a:gd name="T21" fmla="*/ 2147483647 h 205"/>
              <a:gd name="T22" fmla="*/ 2147483647 w 4849"/>
              <a:gd name="T23" fmla="*/ 2147483647 h 205"/>
              <a:gd name="T24" fmla="*/ 2147483647 w 4849"/>
              <a:gd name="T25" fmla="*/ 0 h 205"/>
              <a:gd name="T26" fmla="*/ 2147483647 w 4849"/>
              <a:gd name="T27" fmla="*/ 2147483647 h 205"/>
              <a:gd name="T28" fmla="*/ 2147483647 w 4849"/>
              <a:gd name="T29" fmla="*/ 2147483647 h 205"/>
              <a:gd name="T30" fmla="*/ 2147483647 w 4849"/>
              <a:gd name="T31" fmla="*/ 2147483647 h 205"/>
              <a:gd name="T32" fmla="*/ 2147483647 w 4849"/>
              <a:gd name="T33" fmla="*/ 2147483647 h 205"/>
              <a:gd name="T34" fmla="*/ 2147483647 w 4849"/>
              <a:gd name="T35" fmla="*/ 2147483647 h 205"/>
              <a:gd name="T36" fmla="*/ 2147483647 w 4849"/>
              <a:gd name="T37" fmla="*/ 2147483647 h 205"/>
              <a:gd name="T38" fmla="*/ 2147483647 w 4849"/>
              <a:gd name="T39" fmla="*/ 2147483647 h 205"/>
              <a:gd name="T40" fmla="*/ 2147483647 w 4849"/>
              <a:gd name="T41" fmla="*/ 2147483647 h 205"/>
              <a:gd name="T42" fmla="*/ 2147483647 w 4849"/>
              <a:gd name="T43" fmla="*/ 2147483647 h 205"/>
              <a:gd name="T44" fmla="*/ 2147483647 w 4849"/>
              <a:gd name="T45" fmla="*/ 2147483647 h 20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4849"/>
              <a:gd name="T70" fmla="*/ 0 h 205"/>
              <a:gd name="T71" fmla="*/ 4849 w 4849"/>
              <a:gd name="T72" fmla="*/ 205 h 20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4849" h="205">
                <a:moveTo>
                  <a:pt x="4848" y="204"/>
                </a:moveTo>
                <a:lnTo>
                  <a:pt x="0" y="204"/>
                </a:lnTo>
                <a:lnTo>
                  <a:pt x="0" y="36"/>
                </a:lnTo>
                <a:lnTo>
                  <a:pt x="203" y="102"/>
                </a:lnTo>
                <a:lnTo>
                  <a:pt x="311" y="12"/>
                </a:lnTo>
                <a:lnTo>
                  <a:pt x="738" y="102"/>
                </a:lnTo>
                <a:lnTo>
                  <a:pt x="1036" y="36"/>
                </a:lnTo>
                <a:lnTo>
                  <a:pt x="1314" y="90"/>
                </a:lnTo>
                <a:lnTo>
                  <a:pt x="1510" y="36"/>
                </a:lnTo>
                <a:lnTo>
                  <a:pt x="1788" y="102"/>
                </a:lnTo>
                <a:lnTo>
                  <a:pt x="2025" y="42"/>
                </a:lnTo>
                <a:lnTo>
                  <a:pt x="2383" y="108"/>
                </a:lnTo>
                <a:lnTo>
                  <a:pt x="2654" y="0"/>
                </a:lnTo>
                <a:lnTo>
                  <a:pt x="2918" y="102"/>
                </a:lnTo>
                <a:lnTo>
                  <a:pt x="3209" y="66"/>
                </a:lnTo>
                <a:lnTo>
                  <a:pt x="3419" y="126"/>
                </a:lnTo>
                <a:lnTo>
                  <a:pt x="3629" y="42"/>
                </a:lnTo>
                <a:lnTo>
                  <a:pt x="3819" y="114"/>
                </a:lnTo>
                <a:lnTo>
                  <a:pt x="4124" y="42"/>
                </a:lnTo>
                <a:lnTo>
                  <a:pt x="4340" y="120"/>
                </a:lnTo>
                <a:lnTo>
                  <a:pt x="4516" y="78"/>
                </a:lnTo>
                <a:lnTo>
                  <a:pt x="4848" y="126"/>
                </a:lnTo>
                <a:lnTo>
                  <a:pt x="4848" y="204"/>
                </a:lnTo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F020A7D-42BE-402E-A6AF-F1A5742E690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3419475"/>
            <a:ext cx="7272338" cy="8794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ORDER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979FF4B-0691-45E1-A42A-253B1ECD8CDA}"/>
              </a:ext>
            </a:extLst>
          </p:cNvPr>
          <p:cNvSpPr>
            <a:spLocks noChangeArrowheads="1"/>
          </p:cNvSpPr>
          <p:nvPr/>
        </p:nvSpPr>
        <p:spPr bwMode="gray">
          <a:xfrm>
            <a:off x="930275" y="3962400"/>
            <a:ext cx="2597150" cy="32543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xmlns="" id="{B2838D90-597C-4162-9870-FB979A3C2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95800"/>
            <a:ext cx="3943350" cy="1371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16984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F900E3-DD1F-4ED6-AF32-171222D5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Сортировка</a:t>
            </a:r>
            <a:endParaRPr lang="ru-RU" dirty="0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xmlns="" id="{CE7F6492-C523-40FB-BE32-3BCF0F1C5612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901976"/>
            <a:ext cx="7918450" cy="2733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altLang="ru-RU" dirty="0" smtClean="0"/>
              <a:t>Сортировка в порядке убывания</a:t>
            </a:r>
            <a:r>
              <a:rPr lang="en-US" altLang="ru-RU" dirty="0" smtClean="0"/>
              <a:t>:</a:t>
            </a:r>
            <a:endParaRPr lang="en-US" altLang="ru-RU" dirty="0"/>
          </a:p>
          <a:p>
            <a:pPr lvl="1"/>
            <a:endParaRPr lang="en-US" altLang="ru-RU" dirty="0"/>
          </a:p>
          <a:p>
            <a:pPr lvl="1">
              <a:buFont typeface="Arial" panose="020B0604020202020204" pitchFamily="34" charset="0"/>
              <a:buNone/>
            </a:pPr>
            <a:r>
              <a:rPr lang="en-US" altLang="ru-RU" dirty="0"/>
              <a:t/>
            </a:r>
            <a:br>
              <a:rPr lang="en-US" altLang="ru-RU" dirty="0"/>
            </a:br>
            <a:endParaRPr lang="en-US" altLang="ru-RU" dirty="0"/>
          </a:p>
          <a:p>
            <a:pPr lvl="1"/>
            <a:r>
              <a:rPr lang="ru-RU" altLang="ru-RU" dirty="0" smtClean="0"/>
              <a:t>Сортировка по </a:t>
            </a:r>
            <a:r>
              <a:rPr lang="ru-RU" altLang="ru-RU" dirty="0" err="1" smtClean="0"/>
              <a:t>алиасу</a:t>
            </a:r>
            <a:r>
              <a:rPr lang="ru-RU" altLang="ru-RU" dirty="0" smtClean="0"/>
              <a:t> колонки</a:t>
            </a:r>
            <a:r>
              <a:rPr lang="en-US" altLang="ru-RU" dirty="0" smtClean="0"/>
              <a:t>:</a:t>
            </a:r>
            <a:endParaRPr lang="en-US" altLang="ru-RU" dirty="0"/>
          </a:p>
          <a:p>
            <a:pPr lvl="1"/>
            <a:endParaRPr lang="en-US" altLang="ru-RU" dirty="0"/>
          </a:p>
          <a:p>
            <a:pPr lvl="1">
              <a:buFont typeface="Arial" panose="020B0604020202020204" pitchFamily="34" charset="0"/>
              <a:buNone/>
            </a:pPr>
            <a:endParaRPr lang="en-US" alt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4EADBB8-2422-4291-A2DC-0F79FDBB8BB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2444901"/>
            <a:ext cx="7283450" cy="8794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ORDER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DESC 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D9B6AA7-6A86-49D8-87F1-E858BB1A6C4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02025" y="2997351"/>
            <a:ext cx="681038" cy="27463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EFEB9B67-0FAC-43DF-9527-B6CCA4B10CB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38200" y="4111776"/>
            <a:ext cx="7272338" cy="8794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salary*12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annsal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ORDER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annsal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xmlns="" id="{761D1C41-7D20-4255-BC8C-344094405068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77000" y="4187976"/>
            <a:ext cx="893763" cy="3444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xmlns="" id="{0D236572-0E7E-4059-818F-503BD59F65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57400" y="4721376"/>
            <a:ext cx="893763" cy="2286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xmlns="" id="{462E89CC-C08A-45E8-A6CE-D8E90AF6E99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721600" y="2794151"/>
            <a:ext cx="338138" cy="341313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fontAlgn="auto" hangingPunct="0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2800" b="1" kern="0" baseline="-3000" dirty="0">
                <a:solidFill>
                  <a:sysClr val="windowText" lastClr="000000"/>
                </a:solidFill>
                <a:latin typeface="Arial" charset="0"/>
              </a:rPr>
              <a:t>1</a:t>
            </a:r>
          </a:p>
        </p:txBody>
      </p:sp>
      <p:sp>
        <p:nvSpPr>
          <p:cNvPr id="11" name="Oval 16">
            <a:extLst>
              <a:ext uri="{FF2B5EF4-FFF2-40B4-BE49-F238E27FC236}">
                <a16:creationId xmlns:a16="http://schemas.microsoft.com/office/drawing/2014/main" xmlns="" id="{B304A21A-CEA4-4942-A10C-A8F89BB242C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720013" y="4416576"/>
            <a:ext cx="341312" cy="341313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fontAlgn="auto" hangingPunct="0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2800" b="1" kern="0" baseline="-3000">
                <a:solidFill>
                  <a:sysClr val="windowText" lastClr="000000"/>
                </a:solidFill>
                <a:latin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2474762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F3875F-1C90-4AAF-9DA8-5A49EE92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Сортировка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0E02A3E-6776-4976-8BEE-E77E79CE534C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819900"/>
            <a:ext cx="7918450" cy="1900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altLang="ru-RU" dirty="0" smtClean="0"/>
              <a:t>Сортировка по номеру позиции колонки</a:t>
            </a:r>
            <a:r>
              <a:rPr lang="en-US" altLang="ru-RU" dirty="0" smtClean="0"/>
              <a:t>:</a:t>
            </a:r>
            <a:endParaRPr lang="en-US" altLang="ru-RU" dirty="0"/>
          </a:p>
          <a:p>
            <a:pPr lvl="1"/>
            <a:endParaRPr lang="ru-RU" altLang="ru-RU" dirty="0" smtClean="0"/>
          </a:p>
          <a:p>
            <a:pPr lvl="1"/>
            <a:endParaRPr lang="ru-RU" altLang="ru-RU" dirty="0" smtClean="0"/>
          </a:p>
          <a:p>
            <a:pPr lvl="1"/>
            <a:endParaRPr lang="en-US" altLang="ru-RU" dirty="0"/>
          </a:p>
          <a:p>
            <a:pPr lvl="1">
              <a:buFont typeface="Arial" panose="020B0604020202020204" pitchFamily="34" charset="0"/>
              <a:buNone/>
            </a:pPr>
            <a:r>
              <a:rPr lang="en-US" altLang="ru-RU" dirty="0"/>
              <a:t/>
            </a:r>
            <a:br>
              <a:rPr lang="en-US" altLang="ru-RU" dirty="0"/>
            </a:br>
            <a:endParaRPr lang="en-US" altLang="ru-RU" dirty="0"/>
          </a:p>
          <a:p>
            <a:pPr lvl="1"/>
            <a:r>
              <a:rPr lang="ru-RU" altLang="ru-RU" dirty="0" smtClean="0"/>
              <a:t>Сортировка по нескольким полям</a:t>
            </a:r>
            <a:r>
              <a:rPr lang="en-US" altLang="ru-RU" dirty="0" smtClean="0"/>
              <a:t>:</a:t>
            </a:r>
            <a:endParaRPr lang="en-US" alt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07940E1-0D43-4694-89A6-26907752556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2361237"/>
            <a:ext cx="7283450" cy="8794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ORDER BY 3;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AD73F2-589E-47B5-AC58-2CD69E535BC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33600" y="2961312"/>
            <a:ext cx="457200" cy="2286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28FC87D3-475D-4000-94DF-746EA6A400D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14400" y="3875712"/>
            <a:ext cx="7272338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ORDER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 DESC;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xmlns="" id="{D1CCD7A5-1D88-462C-AF99-642D404C36CE}"/>
              </a:ext>
            </a:extLst>
          </p:cNvPr>
          <p:cNvSpPr>
            <a:spLocks noChangeArrowheads="1"/>
          </p:cNvSpPr>
          <p:nvPr/>
        </p:nvSpPr>
        <p:spPr bwMode="gray">
          <a:xfrm>
            <a:off x="990600" y="4485312"/>
            <a:ext cx="4981575" cy="2984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xmlns="" id="{57BFC7DB-583A-4CCA-A30B-22875FD0431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721600" y="2710487"/>
            <a:ext cx="338138" cy="341313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fontAlgn="auto" hangingPunct="0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2800" b="1" kern="0" baseline="-3000" dirty="0">
                <a:solidFill>
                  <a:sysClr val="windowText" lastClr="000000"/>
                </a:solidFill>
                <a:latin typeface="Arial" charset="0"/>
              </a:rPr>
              <a:t>3</a:t>
            </a:r>
          </a:p>
        </p:txBody>
      </p:sp>
      <p:sp>
        <p:nvSpPr>
          <p:cNvPr id="10" name="Oval 16">
            <a:extLst>
              <a:ext uri="{FF2B5EF4-FFF2-40B4-BE49-F238E27FC236}">
                <a16:creationId xmlns:a16="http://schemas.microsoft.com/office/drawing/2014/main" xmlns="" id="{9B7FD1F9-A72A-4174-94AA-A7264697A64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720013" y="4332912"/>
            <a:ext cx="341312" cy="341313"/>
          </a:xfrm>
          <a:prstGeom prst="ellipse">
            <a:avLst/>
          </a:prstGeom>
          <a:solidFill>
            <a:srgbClr val="99CC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46038" tIns="46038" rIns="46038" bIns="46038" anchor="ctr"/>
          <a:lstStyle/>
          <a:p>
            <a:pPr defTabSz="822325" eaLnBrk="0" fontAlgn="auto" hangingPunct="0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sz="2800" b="1" kern="0" baseline="-3000" dirty="0">
                <a:solidFill>
                  <a:sysClr val="windowText" lastClr="000000"/>
                </a:solidFill>
                <a:latin typeface="Arial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xmlns="" val="3452380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44C2C4-AD09-4E6C-B9FC-2234B938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4000" dirty="0" smtClean="0"/>
              <a:t>Оператор ограничения строк </a:t>
            </a:r>
            <a:r>
              <a:rPr lang="en-US" altLang="ru-RU" sz="4000" dirty="0" smtClean="0"/>
              <a:t>SQL</a:t>
            </a:r>
            <a:endParaRPr lang="ru-RU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82F52F-C9A4-499E-951C-C10EDF367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ru-RU" altLang="ru-RU" dirty="0" err="1" smtClean="0">
                <a:cs typeface="Courier New" panose="02070309020205020404" pitchFamily="49" charset="0"/>
              </a:rPr>
              <a:t>row_limiting_clause</a:t>
            </a:r>
            <a:r>
              <a:rPr lang="ru-RU" altLang="ru-RU" dirty="0" smtClean="0">
                <a:cs typeface="Courier New" panose="02070309020205020404" pitchFamily="49" charset="0"/>
              </a:rPr>
              <a:t> позволяет ограничить строки, возвращаемые запросом.</a:t>
            </a:r>
          </a:p>
          <a:p>
            <a:pPr lvl="1"/>
            <a:r>
              <a:rPr lang="ru-RU" altLang="ru-RU" dirty="0" smtClean="0">
                <a:cs typeface="Courier New" panose="02070309020205020404" pitchFamily="49" charset="0"/>
              </a:rPr>
              <a:t>Запросы, которые упорядочивают данные, а затем ограничивают вывод строк, широко используются и часто называются запросами </a:t>
            </a:r>
            <a:r>
              <a:rPr lang="ru-RU" altLang="ru-RU" dirty="0" err="1" smtClean="0">
                <a:cs typeface="Courier New" panose="02070309020205020404" pitchFamily="49" charset="0"/>
              </a:rPr>
              <a:t>Top-N</a:t>
            </a:r>
            <a:r>
              <a:rPr lang="ru-RU" altLang="ru-RU" dirty="0" smtClean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ru-RU" altLang="ru-RU" dirty="0" smtClean="0">
                <a:cs typeface="Courier New" panose="02070309020205020404" pitchFamily="49" charset="0"/>
              </a:rPr>
              <a:t>Вы можете указать количество строк или процент строк для возврата с помощью ключевых слов FETCH_FIRST.</a:t>
            </a:r>
          </a:p>
          <a:p>
            <a:pPr lvl="1"/>
            <a:r>
              <a:rPr lang="ru-RU" altLang="ru-RU" dirty="0" smtClean="0">
                <a:cs typeface="Courier New" panose="02070309020205020404" pitchFamily="49" charset="0"/>
              </a:rPr>
              <a:t>Вы можете использовать ключевое слово OFFSET, чтобы указать, что возвращаемые строки начинаются со строки после первой строки полного набора результатов.</a:t>
            </a:r>
          </a:p>
          <a:p>
            <a:pPr lvl="1"/>
            <a:r>
              <a:rPr lang="ru-RU" altLang="ru-RU" dirty="0" smtClean="0">
                <a:cs typeface="Courier New" panose="02070309020205020404" pitchFamily="49" charset="0"/>
              </a:rPr>
              <a:t>Ключевое слово WITH TIES включает дополнительные строки с теми же ключами упорядочивания, что и последняя строка набора результатов с ограничением строк (вы должны указать ORDER BY в запросе).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7316258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638906-776D-47A1-9A11-2AB061A9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sz="3600" dirty="0" smtClean="0"/>
              <a:t>Использование предложения ограничения строк SQL в запросе</a:t>
            </a:r>
            <a:endParaRPr lang="ru-RU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5F1E320A-DB2F-45A7-A419-2F30AD121899}"/>
              </a:ext>
            </a:extLst>
          </p:cNvPr>
          <p:cNvSpPr txBox="1">
            <a:spLocks/>
          </p:cNvSpPr>
          <p:nvPr/>
        </p:nvSpPr>
        <p:spPr bwMode="gray">
          <a:xfrm>
            <a:off x="609600" y="1624011"/>
            <a:ext cx="7918450" cy="273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marL="7938" indent="7938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000000"/>
              </a:buClr>
            </a:pPr>
            <a:r>
              <a:rPr lang="ru-RU" altLang="ru-RU" sz="1600" dirty="0" smtClean="0">
                <a:ea typeface="MS PGothic" panose="020B0600070205080204" pitchFamily="34" charset="-128"/>
              </a:rPr>
              <a:t>Вы можете указать предложение ограничения строк в операторе SQL SELECT, поместив его после предложения ORDER BY. </a:t>
            </a:r>
          </a:p>
          <a:p>
            <a:pPr>
              <a:buClr>
                <a:srgbClr val="000000"/>
              </a:buClr>
            </a:pPr>
            <a:r>
              <a:rPr lang="ru-RU" altLang="ru-RU" sz="1600" dirty="0" smtClean="0">
                <a:ea typeface="MS PGothic" panose="020B0600070205080204" pitchFamily="34" charset="-128"/>
              </a:rPr>
              <a:t>Синтаксис:</a:t>
            </a:r>
            <a:endParaRPr lang="en-US" altLang="ru-RU" sz="1600" dirty="0">
              <a:ea typeface="MS PGothic" panose="020B0600070205080204" pitchFamily="34" charset="-128"/>
            </a:endParaRPr>
          </a:p>
          <a:p>
            <a:pPr algn="l">
              <a:buClr>
                <a:srgbClr val="000000"/>
              </a:buClr>
            </a:pPr>
            <a:endParaRPr lang="en-US" altLang="ru-RU" sz="1600" dirty="0">
              <a:ea typeface="MS PGothic" panose="020B0600070205080204" pitchFamily="34" charset="-128"/>
            </a:endParaRPr>
          </a:p>
          <a:p>
            <a:pPr algn="l">
              <a:buClr>
                <a:srgbClr val="000000"/>
              </a:buClr>
            </a:pPr>
            <a:endParaRPr lang="en-US" altLang="ru-RU" sz="1600" dirty="0">
              <a:ea typeface="MS PGothic" panose="020B0600070205080204" pitchFamily="34" charset="-128"/>
            </a:endParaRPr>
          </a:p>
          <a:p>
            <a:pPr algn="l">
              <a:buClr>
                <a:srgbClr val="000000"/>
              </a:buClr>
            </a:pPr>
            <a:endParaRPr lang="en-US" altLang="ru-RU" sz="1600" dirty="0">
              <a:ea typeface="MS PGothic" panose="020B0600070205080204" pitchFamily="34" charset="-128"/>
            </a:endParaRPr>
          </a:p>
          <a:p>
            <a:pPr algn="l">
              <a:buClr>
                <a:srgbClr val="000000"/>
              </a:buClr>
            </a:pPr>
            <a:endParaRPr lang="en-US" altLang="ru-RU" sz="1600" dirty="0">
              <a:ea typeface="MS PGothic" panose="020B0600070205080204" pitchFamily="34" charset="-128"/>
            </a:endParaRPr>
          </a:p>
          <a:p>
            <a:pPr algn="l">
              <a:buClr>
                <a:srgbClr val="000000"/>
              </a:buClr>
            </a:pPr>
            <a:endParaRPr lang="en-US" altLang="ru-RU" sz="1600" dirty="0">
              <a:ea typeface="MS PGothic" panose="020B0600070205080204" pitchFamily="34" charset="-128"/>
            </a:endParaRPr>
          </a:p>
          <a:p>
            <a:pPr algn="l">
              <a:buClr>
                <a:srgbClr val="000000"/>
              </a:buClr>
            </a:pPr>
            <a:endParaRPr lang="en-US" altLang="ru-RU" sz="1600" dirty="0">
              <a:ea typeface="MS PGothic" panose="020B0600070205080204" pitchFamily="34" charset="-128"/>
            </a:endParaRPr>
          </a:p>
          <a:p>
            <a:pPr algn="l">
              <a:buClr>
                <a:srgbClr val="000000"/>
              </a:buClr>
            </a:pPr>
            <a:endParaRPr lang="en-US" altLang="ru-RU" sz="1600" dirty="0">
              <a:ea typeface="MS PGothic" panose="020B0600070205080204" pitchFamily="34" charset="-128"/>
            </a:endParaRPr>
          </a:p>
          <a:p>
            <a:pPr algn="l">
              <a:buClr>
                <a:srgbClr val="000000"/>
              </a:buClr>
            </a:pPr>
            <a:endParaRPr lang="en-US" altLang="ru-RU" sz="1600" dirty="0">
              <a:ea typeface="MS PGothic" panose="020B0600070205080204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102B363-58BC-425C-8E02-593A541829F9}"/>
              </a:ext>
            </a:extLst>
          </p:cNvPr>
          <p:cNvSpPr/>
          <p:nvPr/>
        </p:nvSpPr>
        <p:spPr>
          <a:xfrm>
            <a:off x="685800" y="2744786"/>
            <a:ext cx="7848600" cy="3748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l" fontAlgn="auto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subquery::=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{ query_block</a:t>
            </a:r>
          </a:p>
          <a:p>
            <a:pPr algn="l" fontAlgn="auto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| subquery { UNION [ALL] | INTERSECT | MINUS } subquery</a:t>
            </a:r>
          </a:p>
          <a:p>
            <a:pPr algn="l" fontAlgn="auto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[ { UNION [ALL] | INTERSECT | MINUS } subquery ]...</a:t>
            </a:r>
          </a:p>
          <a:p>
            <a:pPr algn="l" fontAlgn="auto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| ( subquery )</a:t>
            </a:r>
          </a:p>
          <a:p>
            <a:pPr algn="l" fontAlgn="auto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[ order_by_clause ]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[OFFSET offset { ROW | ROWS }]</a:t>
            </a:r>
          </a:p>
          <a:p>
            <a:pPr algn="l" fontAlgn="auto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[FETCH { FIRST | NEXT } [{ row_count | percent PERCENT }] { ROW | ROWS } </a:t>
            </a:r>
          </a:p>
          <a:p>
            <a:pPr algn="l" fontAlgn="auto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{ ONLY | WITH TIES }]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30FD246A-6D8A-4031-83E7-F84DEEF10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183186"/>
            <a:ext cx="7467600" cy="1219200"/>
          </a:xfrm>
          <a:prstGeom prst="rect">
            <a:avLst/>
          </a:prstGeom>
          <a:noFill/>
          <a:ln w="28575" algn="ctr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65902307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3EE2E3-1EDE-482E-A43D-0E02D70C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2800" dirty="0" smtClean="0"/>
              <a:t>Пример оператора ограничения строк SQL</a:t>
            </a:r>
            <a:endParaRPr lang="ru-RU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D78CFE9-90AC-44B4-A397-BBF61BB73D3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57200" y="1690689"/>
            <a:ext cx="5105400" cy="1295400"/>
          </a:xfr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SELECT employee_id, first_name</a:t>
            </a:r>
          </a:p>
          <a:p>
            <a:pPr>
              <a:buFont typeface="Arial" charset="0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FROM employees</a:t>
            </a:r>
          </a:p>
          <a:p>
            <a:pPr>
              <a:buFont typeface="Arial" charset="0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ORDER BY employee_id</a:t>
            </a:r>
          </a:p>
          <a:p>
            <a:pPr>
              <a:buFont typeface="Arial" charset="0"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LIMIT 5;</a:t>
            </a:r>
            <a:endParaRPr lang="en-US" sz="18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75C371F-08E7-4251-8154-8D3843F4A76E}"/>
              </a:ext>
            </a:extLst>
          </p:cNvPr>
          <p:cNvSpPr/>
          <p:nvPr/>
        </p:nvSpPr>
        <p:spPr bwMode="auto">
          <a:xfrm>
            <a:off x="457200" y="3367089"/>
            <a:ext cx="5562600" cy="13716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 defTabSz="228600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SELECT employee_id, first_name</a:t>
            </a:r>
          </a:p>
          <a:p>
            <a:pPr algn="l" defTabSz="228600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FROM employees</a:t>
            </a:r>
          </a:p>
          <a:p>
            <a:pPr algn="l" defTabSz="228600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ORDER BY employee_id</a:t>
            </a:r>
          </a:p>
          <a:p>
            <a:pPr algn="l" defTabSz="228600">
              <a:buFont typeface="Arial" charset="0"/>
              <a:buNone/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LIMIT 5 OFFSET 5;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FAECF0EB-2205-4444-A52C-185D4E0B3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31861"/>
            <a:ext cx="3657600" cy="228600"/>
          </a:xfrm>
          <a:prstGeom prst="rect">
            <a:avLst/>
          </a:prstGeom>
          <a:noFill/>
          <a:ln w="28575" algn="ctr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CCA4B528-E0B2-41EE-BA13-867F2C8D2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234119"/>
            <a:ext cx="5257800" cy="304800"/>
          </a:xfrm>
          <a:prstGeom prst="rect">
            <a:avLst/>
          </a:prstGeom>
          <a:noFill/>
          <a:ln w="28575" algn="ctr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cxnSp>
        <p:nvCxnSpPr>
          <p:cNvPr id="8" name="Straight Arrow Connector 11">
            <a:extLst>
              <a:ext uri="{FF2B5EF4-FFF2-40B4-BE49-F238E27FC236}">
                <a16:creationId xmlns:a16="http://schemas.microsoft.com/office/drawing/2014/main" xmlns="" id="{AF542C8A-9EE1-405D-B309-B435649CBF0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62600" y="2224089"/>
            <a:ext cx="838200" cy="0"/>
          </a:xfrm>
          <a:prstGeom prst="straightConnector1">
            <a:avLst/>
          </a:prstGeom>
          <a:noFill/>
          <a:ln w="28575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Straight Arrow Connector 12">
            <a:extLst>
              <a:ext uri="{FF2B5EF4-FFF2-40B4-BE49-F238E27FC236}">
                <a16:creationId xmlns:a16="http://schemas.microsoft.com/office/drawing/2014/main" xmlns="" id="{FCFEF13D-D0BF-4C35-9042-C11C51664A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24000" y="4738689"/>
            <a:ext cx="0" cy="381000"/>
          </a:xfrm>
          <a:prstGeom prst="straightConnector1">
            <a:avLst/>
          </a:prstGeom>
          <a:noFill/>
          <a:ln w="28575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10" name="Picture 11">
            <a:extLst>
              <a:ext uri="{FF2B5EF4-FFF2-40B4-BE49-F238E27FC236}">
                <a16:creationId xmlns:a16="http://schemas.microsoft.com/office/drawing/2014/main" xmlns="" id="{91FA60FE-9E3C-40C4-9C53-C866D608A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538289"/>
            <a:ext cx="2314575" cy="1676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xmlns="" id="{56AB3725-92E7-4E30-B6C7-6FE900539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95889"/>
            <a:ext cx="2143125" cy="11334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56791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B066ED-ED9A-4B29-83D2-AFBE904E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7313DFE-4BC9-41D4-97E8-2DEA16E9EAF4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447800"/>
            <a:ext cx="7918450" cy="31400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ru-RU" altLang="ru-RU" sz="2400" dirty="0" smtClean="0"/>
              <a:t> Какие четыре из следующих операторов являются допустимыми для оператора WHERE?</a:t>
            </a:r>
          </a:p>
          <a:p>
            <a:pPr marL="0" indent="0"/>
            <a:endParaRPr lang="en-US" altLang="ru-RU" sz="2400" dirty="0" smtClean="0"/>
          </a:p>
          <a:p>
            <a:pPr lvl="1" indent="-508000">
              <a:buFont typeface="Arial" panose="020B0604020202020204" pitchFamily="34" charset="0"/>
              <a:buAutoNum type="alphaLcPeriod"/>
            </a:pPr>
            <a:r>
              <a:rPr lang="en-US" altLang="ru-RU" dirty="0" smtClean="0">
                <a:latin typeface="Courier New" panose="02070309020205020404" pitchFamily="49" charset="0"/>
              </a:rPr>
              <a:t>&gt;=</a:t>
            </a:r>
          </a:p>
          <a:p>
            <a:pPr lvl="1" indent="-508000">
              <a:buFont typeface="Arial" panose="020B0604020202020204" pitchFamily="34" charset="0"/>
              <a:buAutoNum type="alphaLcPeriod"/>
            </a:pPr>
            <a:r>
              <a:rPr lang="en-US" altLang="ru-RU" dirty="0" smtClean="0">
                <a:latin typeface="Courier New" panose="02070309020205020404" pitchFamily="49" charset="0"/>
              </a:rPr>
              <a:t>IS </a:t>
            </a:r>
            <a:r>
              <a:rPr lang="en-US" altLang="ru-RU" dirty="0">
                <a:latin typeface="Courier New" panose="02070309020205020404" pitchFamily="49" charset="0"/>
              </a:rPr>
              <a:t>NULL</a:t>
            </a:r>
          </a:p>
          <a:p>
            <a:pPr lvl="1" indent="-508000">
              <a:buFont typeface="Arial" panose="020B0604020202020204" pitchFamily="34" charset="0"/>
              <a:buAutoNum type="alphaLcPeriod"/>
            </a:pPr>
            <a:r>
              <a:rPr lang="en-US" altLang="ru-RU" dirty="0">
                <a:latin typeface="Courier New" panose="02070309020205020404" pitchFamily="49" charset="0"/>
              </a:rPr>
              <a:t>!=</a:t>
            </a:r>
          </a:p>
          <a:p>
            <a:pPr lvl="1" indent="-508000">
              <a:buFont typeface="Arial" panose="020B0604020202020204" pitchFamily="34" charset="0"/>
              <a:buAutoNum type="alphaLcPeriod"/>
            </a:pPr>
            <a:r>
              <a:rPr lang="en-US" altLang="ru-RU" dirty="0">
                <a:latin typeface="Courier New" panose="02070309020205020404" pitchFamily="49" charset="0"/>
              </a:rPr>
              <a:t>IS LIKE</a:t>
            </a:r>
          </a:p>
          <a:p>
            <a:pPr lvl="1" indent="-508000">
              <a:buFont typeface="Arial" panose="020B0604020202020204" pitchFamily="34" charset="0"/>
              <a:buAutoNum type="alphaLcPeriod"/>
            </a:pPr>
            <a:r>
              <a:rPr lang="en-US" altLang="ru-RU" dirty="0">
                <a:latin typeface="Courier New" panose="02070309020205020404" pitchFamily="49" charset="0"/>
              </a:rPr>
              <a:t>IN BETWEEN</a:t>
            </a:r>
          </a:p>
          <a:p>
            <a:pPr lvl="1" indent="-508000">
              <a:buFont typeface="Arial" panose="020B0604020202020204" pitchFamily="34" charset="0"/>
              <a:buAutoNum type="alphaLcPeriod"/>
            </a:pPr>
            <a:r>
              <a:rPr lang="en-US" altLang="ru-RU" dirty="0">
                <a:latin typeface="Courier New" panose="02070309020205020404" pitchFamily="49" charset="0"/>
              </a:rPr>
              <a:t>&lt;&gt;</a:t>
            </a:r>
          </a:p>
        </p:txBody>
      </p:sp>
    </p:spTree>
    <p:extLst>
      <p:ext uri="{BB962C8B-B14F-4D97-AF65-F5344CB8AC3E}">
        <p14:creationId xmlns:p14="http://schemas.microsoft.com/office/powerpoint/2010/main" xmlns="" val="287742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67A03-83D2-4177-B14A-51F6F2C8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dirty="0"/>
              <a:t>Схема </a:t>
            </a:r>
            <a:r>
              <a:rPr lang="en-US" sz="3600" dirty="0" err="1"/>
              <a:t>управления</a:t>
            </a:r>
            <a:r>
              <a:rPr lang="en-US" sz="3600" dirty="0"/>
              <a:t> </a:t>
            </a:r>
            <a:r>
              <a:rPr lang="ru-RU" sz="3600" dirty="0" smtClean="0"/>
              <a:t>сотрудниками </a:t>
            </a:r>
            <a:r>
              <a:rPr lang="en-US" sz="3600" dirty="0" smtClean="0"/>
              <a:t>(HR</a:t>
            </a:r>
            <a:r>
              <a:rPr lang="en-US" sz="3600" dirty="0"/>
              <a:t>)</a:t>
            </a:r>
            <a:endParaRPr lang="ru-RU" sz="3600" dirty="0"/>
          </a:p>
        </p:txBody>
      </p:sp>
      <p:sp>
        <p:nvSpPr>
          <p:cNvPr id="72" name="AutoShape 7">
            <a:extLst>
              <a:ext uri="{FF2B5EF4-FFF2-40B4-BE49-F238E27FC236}">
                <a16:creationId xmlns:a16="http://schemas.microsoft.com/office/drawing/2014/main" xmlns="" id="{CDDA19B6-D2E9-4304-A674-3675E0EE1D5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78238" y="1676400"/>
            <a:ext cx="1260475" cy="930275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3" name="AutoShape 9">
            <a:extLst>
              <a:ext uri="{FF2B5EF4-FFF2-40B4-BE49-F238E27FC236}">
                <a16:creationId xmlns:a16="http://schemas.microsoft.com/office/drawing/2014/main" xmlns="" id="{65B724A2-0E69-4948-A621-4A00A361816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832475" y="1676400"/>
            <a:ext cx="1282700" cy="1222375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4" name="AutoShape 10">
            <a:extLst>
              <a:ext uri="{FF2B5EF4-FFF2-40B4-BE49-F238E27FC236}">
                <a16:creationId xmlns:a16="http://schemas.microsoft.com/office/drawing/2014/main" xmlns="" id="{B687BBF0-E0B9-4DBF-BAF6-0EB9184FFDF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876925" y="3429000"/>
            <a:ext cx="1206500" cy="838200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5" name="AutoShape 13">
            <a:extLst>
              <a:ext uri="{FF2B5EF4-FFF2-40B4-BE49-F238E27FC236}">
                <a16:creationId xmlns:a16="http://schemas.microsoft.com/office/drawing/2014/main" xmlns="" id="{4D5193D2-9D7D-412A-95FF-A7DA49C2A2D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918200" y="4786313"/>
            <a:ext cx="1206500" cy="747712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6" name="AutoShape 16">
            <a:extLst>
              <a:ext uri="{FF2B5EF4-FFF2-40B4-BE49-F238E27FC236}">
                <a16:creationId xmlns:a16="http://schemas.microsoft.com/office/drawing/2014/main" xmlns="" id="{E3615738-BC63-44AD-A24A-178A1CABA48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92525" y="3067050"/>
            <a:ext cx="1260475" cy="1905000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7" name="AutoShape 18">
            <a:extLst>
              <a:ext uri="{FF2B5EF4-FFF2-40B4-BE49-F238E27FC236}">
                <a16:creationId xmlns:a16="http://schemas.microsoft.com/office/drawing/2014/main" xmlns="" id="{56D7BB63-5214-4F06-B922-AC5F89CB88B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628775" y="4489450"/>
            <a:ext cx="1323975" cy="920750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xmlns="" id="{38EF8448-590C-48AE-94E6-BAD139F4B08A}"/>
              </a:ext>
            </a:extLst>
          </p:cNvPr>
          <p:cNvGrpSpPr>
            <a:grpSpLocks/>
          </p:cNvGrpSpPr>
          <p:nvPr/>
        </p:nvGrpSpPr>
        <p:grpSpPr bwMode="auto">
          <a:xfrm>
            <a:off x="6357938" y="4275138"/>
            <a:ext cx="280987" cy="138112"/>
            <a:chOff x="4968" y="1240"/>
            <a:chExt cx="136" cy="66"/>
          </a:xfrm>
        </p:grpSpPr>
        <p:sp>
          <p:nvSpPr>
            <p:cNvPr id="79" name="Line 4">
              <a:extLst>
                <a:ext uri="{FF2B5EF4-FFF2-40B4-BE49-F238E27FC236}">
                  <a16:creationId xmlns:a16="http://schemas.microsoft.com/office/drawing/2014/main" xmlns="" id="{5D0C852A-A0FF-4148-A957-A358BE5ED991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80" name="Line 5">
              <a:extLst>
                <a:ext uri="{FF2B5EF4-FFF2-40B4-BE49-F238E27FC236}">
                  <a16:creationId xmlns:a16="http://schemas.microsoft.com/office/drawing/2014/main" xmlns="" id="{56F509B6-7156-4F89-8E77-BBE2453CF68B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sp>
        <p:nvSpPr>
          <p:cNvPr id="81" name="Rectangle 6">
            <a:extLst>
              <a:ext uri="{FF2B5EF4-FFF2-40B4-BE49-F238E27FC236}">
                <a16:creationId xmlns:a16="http://schemas.microsoft.com/office/drawing/2014/main" xmlns="" id="{50E8738E-0488-4D19-B43A-A18CD64373E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700463" y="1752600"/>
            <a:ext cx="1201737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DEPARTMENTS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department_id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department name</a:t>
            </a:r>
            <a:endParaRPr lang="en-US" altLang="ru-RU" sz="10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manager_id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location_id</a:t>
            </a:r>
            <a:endParaRPr lang="en-US" altLang="ru-RU" sz="1000">
              <a:cs typeface="Times New Roman" panose="02020603050405020304" pitchFamily="18" charset="0"/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xmlns="" id="{3096D79D-9BDF-4AA3-9427-584654EAD69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019800" y="1752600"/>
            <a:ext cx="9763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LOCATIONS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location_id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street address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postal code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city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state province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Country id</a:t>
            </a:r>
          </a:p>
        </p:txBody>
      </p:sp>
      <p:sp>
        <p:nvSpPr>
          <p:cNvPr id="83" name="Rectangle 11">
            <a:extLst>
              <a:ext uri="{FF2B5EF4-FFF2-40B4-BE49-F238E27FC236}">
                <a16:creationId xmlns:a16="http://schemas.microsoft.com/office/drawing/2014/main" xmlns="" id="{CE42EFC4-8886-4C4F-80E1-B669BF7CFEF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046788" y="3594100"/>
            <a:ext cx="9017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COUNTRIES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country_id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country_name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region_id</a:t>
            </a:r>
          </a:p>
        </p:txBody>
      </p:sp>
      <p:sp>
        <p:nvSpPr>
          <p:cNvPr id="84" name="Rectangle 12">
            <a:extLst>
              <a:ext uri="{FF2B5EF4-FFF2-40B4-BE49-F238E27FC236}">
                <a16:creationId xmlns:a16="http://schemas.microsoft.com/office/drawing/2014/main" xmlns="" id="{BC045386-5DD9-4F75-B1EB-3497576BB11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126163" y="4924425"/>
            <a:ext cx="827087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REGIONS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region_id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region_name</a:t>
            </a:r>
          </a:p>
        </p:txBody>
      </p:sp>
      <p:sp>
        <p:nvSpPr>
          <p:cNvPr id="85" name="Rectangle 14">
            <a:extLst>
              <a:ext uri="{FF2B5EF4-FFF2-40B4-BE49-F238E27FC236}">
                <a16:creationId xmlns:a16="http://schemas.microsoft.com/office/drawing/2014/main" xmlns="" id="{00A2B650-0F9E-42CB-9D9C-C340F8DF1E2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581400" y="3121025"/>
            <a:ext cx="150177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EMPLOYEES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employee_id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first_name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last_name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email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phone_number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hire_date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job_id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salary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commission_pct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manager_id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department_id</a:t>
            </a:r>
          </a:p>
        </p:txBody>
      </p:sp>
      <p:sp>
        <p:nvSpPr>
          <p:cNvPr id="86" name="Rectangle 15">
            <a:extLst>
              <a:ext uri="{FF2B5EF4-FFF2-40B4-BE49-F238E27FC236}">
                <a16:creationId xmlns:a16="http://schemas.microsoft.com/office/drawing/2014/main" xmlns="" id="{D77BE942-6ECE-43CC-8BC9-377B0AC4F6C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57375" y="4579938"/>
            <a:ext cx="827088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JOBS</a:t>
            </a:r>
            <a:br>
              <a:rPr lang="en-US" altLang="ru-RU" sz="1200"/>
            </a:br>
            <a:r>
              <a:rPr lang="en-US" altLang="ru-RU" sz="1000">
                <a:solidFill>
                  <a:srgbClr val="0000FF"/>
                </a:solidFill>
              </a:rPr>
              <a:t>job_id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job_title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min_salary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max_salary</a:t>
            </a:r>
          </a:p>
        </p:txBody>
      </p:sp>
      <p:sp>
        <p:nvSpPr>
          <p:cNvPr id="87" name="AutoShape 17">
            <a:extLst>
              <a:ext uri="{FF2B5EF4-FFF2-40B4-BE49-F238E27FC236}">
                <a16:creationId xmlns:a16="http://schemas.microsoft.com/office/drawing/2014/main" xmlns="" id="{7D4EAE41-D0DD-4CF9-8391-354F9F7BD45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552575" y="2776538"/>
            <a:ext cx="1414463" cy="1109662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grpSp>
        <p:nvGrpSpPr>
          <p:cNvPr id="4" name="Group 19">
            <a:extLst>
              <a:ext uri="{FF2B5EF4-FFF2-40B4-BE49-F238E27FC236}">
                <a16:creationId xmlns:a16="http://schemas.microsoft.com/office/drawing/2014/main" xmlns="" id="{6134741E-3B33-4AEC-99BD-06A06F83208D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868069" y="2135981"/>
            <a:ext cx="282575" cy="138113"/>
            <a:chOff x="4968" y="1240"/>
            <a:chExt cx="136" cy="66"/>
          </a:xfrm>
        </p:grpSpPr>
        <p:sp>
          <p:nvSpPr>
            <p:cNvPr id="89" name="Line 20">
              <a:extLst>
                <a:ext uri="{FF2B5EF4-FFF2-40B4-BE49-F238E27FC236}">
                  <a16:creationId xmlns:a16="http://schemas.microsoft.com/office/drawing/2014/main" xmlns="" id="{FDE2C4A9-A19E-4E0B-BD80-9291293BF563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90" name="Line 21">
              <a:extLst>
                <a:ext uri="{FF2B5EF4-FFF2-40B4-BE49-F238E27FC236}">
                  <a16:creationId xmlns:a16="http://schemas.microsoft.com/office/drawing/2014/main" xmlns="" id="{7CEED651-9EE8-4067-AF7B-2B92991CC6BF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sp>
        <p:nvSpPr>
          <p:cNvPr id="91" name="Rectangle 22">
            <a:extLst>
              <a:ext uri="{FF2B5EF4-FFF2-40B4-BE49-F238E27FC236}">
                <a16:creationId xmlns:a16="http://schemas.microsoft.com/office/drawing/2014/main" xmlns="" id="{AE333983-AC85-4013-BEDF-92E085CB030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771650" y="2830513"/>
            <a:ext cx="976313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JOB_HISTORY</a:t>
            </a:r>
            <a:r>
              <a:rPr lang="en-US" altLang="ru-RU" sz="1600"/>
              <a:t/>
            </a:r>
            <a:br>
              <a:rPr lang="en-US" altLang="ru-RU" sz="1600"/>
            </a:br>
            <a:r>
              <a:rPr lang="en-US" altLang="ru-RU" sz="1000">
                <a:solidFill>
                  <a:srgbClr val="0000FF"/>
                </a:solidFill>
              </a:rPr>
              <a:t>employee_id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start_date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end_date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job_id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department_id</a:t>
            </a:r>
          </a:p>
        </p:txBody>
      </p:sp>
      <p:grpSp>
        <p:nvGrpSpPr>
          <p:cNvPr id="5" name="Group 23">
            <a:extLst>
              <a:ext uri="{FF2B5EF4-FFF2-40B4-BE49-F238E27FC236}">
                <a16:creationId xmlns:a16="http://schemas.microsoft.com/office/drawing/2014/main" xmlns="" id="{E1CD2DF4-8064-4684-A295-0721638D189B}"/>
              </a:ext>
            </a:extLst>
          </p:cNvPr>
          <p:cNvGrpSpPr>
            <a:grpSpLocks/>
          </p:cNvGrpSpPr>
          <p:nvPr/>
        </p:nvGrpSpPr>
        <p:grpSpPr bwMode="auto">
          <a:xfrm>
            <a:off x="2085975" y="2190750"/>
            <a:ext cx="269875" cy="588963"/>
            <a:chOff x="795" y="887"/>
            <a:chExt cx="173" cy="375"/>
          </a:xfrm>
        </p:grpSpPr>
        <p:grpSp>
          <p:nvGrpSpPr>
            <p:cNvPr id="6" name="Group 24">
              <a:extLst>
                <a:ext uri="{FF2B5EF4-FFF2-40B4-BE49-F238E27FC236}">
                  <a16:creationId xmlns:a16="http://schemas.microsoft.com/office/drawing/2014/main" xmlns="" id="{9B978079-FF00-4050-800F-91E5BE379F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5" y="1175"/>
              <a:ext cx="173" cy="87"/>
              <a:chOff x="795" y="1223"/>
              <a:chExt cx="173" cy="87"/>
            </a:xfrm>
          </p:grpSpPr>
          <p:sp>
            <p:nvSpPr>
              <p:cNvPr id="95" name="Line 25">
                <a:extLst>
                  <a:ext uri="{FF2B5EF4-FFF2-40B4-BE49-F238E27FC236}">
                    <a16:creationId xmlns:a16="http://schemas.microsoft.com/office/drawing/2014/main" xmlns="" id="{E0A87DEA-6064-424D-85C6-C2237FB9932B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rot="10800000" flipV="1">
                <a:off x="795" y="1223"/>
                <a:ext cx="87" cy="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  <p:sp>
            <p:nvSpPr>
              <p:cNvPr id="96" name="Line 26">
                <a:extLst>
                  <a:ext uri="{FF2B5EF4-FFF2-40B4-BE49-F238E27FC236}">
                    <a16:creationId xmlns:a16="http://schemas.microsoft.com/office/drawing/2014/main" xmlns="" id="{055B7F03-A307-487B-9FC0-5B5579A2855F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rot="10800000" flipH="1" flipV="1">
                <a:off x="881" y="1223"/>
                <a:ext cx="87" cy="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</p:grp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xmlns="" id="{A31CEDB6-1A91-4412-86F5-5EBAC54D2B36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875" y="887"/>
              <a:ext cx="1" cy="374"/>
            </a:xfrm>
            <a:custGeom>
              <a:avLst/>
              <a:gdLst>
                <a:gd name="T0" fmla="*/ 0 w 1"/>
                <a:gd name="T1" fmla="*/ 4 h 417"/>
                <a:gd name="T2" fmla="*/ 1 w 1"/>
                <a:gd name="T3" fmla="*/ 0 h 417"/>
                <a:gd name="T4" fmla="*/ 0 60000 65536"/>
                <a:gd name="T5" fmla="*/ 0 60000 65536"/>
                <a:gd name="T6" fmla="*/ 0 w 1"/>
                <a:gd name="T7" fmla="*/ 0 h 417"/>
                <a:gd name="T8" fmla="*/ 1 w 1"/>
                <a:gd name="T9" fmla="*/ 417 h 4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17">
                  <a:moveTo>
                    <a:pt x="0" y="417"/>
                  </a:moveTo>
                  <a:lnTo>
                    <a:pt x="1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7" name="Group 28">
            <a:extLst>
              <a:ext uri="{FF2B5EF4-FFF2-40B4-BE49-F238E27FC236}">
                <a16:creationId xmlns:a16="http://schemas.microsoft.com/office/drawing/2014/main" xmlns="" id="{CC2B1EC7-343C-4400-818A-F7516CE362DD}"/>
              </a:ext>
            </a:extLst>
          </p:cNvPr>
          <p:cNvGrpSpPr>
            <a:grpSpLocks/>
          </p:cNvGrpSpPr>
          <p:nvPr/>
        </p:nvGrpSpPr>
        <p:grpSpPr bwMode="auto">
          <a:xfrm>
            <a:off x="4384675" y="2616200"/>
            <a:ext cx="274638" cy="138113"/>
            <a:chOff x="2150" y="1152"/>
            <a:chExt cx="175" cy="88"/>
          </a:xfrm>
        </p:grpSpPr>
        <p:sp>
          <p:nvSpPr>
            <p:cNvPr id="98" name="Line 29">
              <a:extLst>
                <a:ext uri="{FF2B5EF4-FFF2-40B4-BE49-F238E27FC236}">
                  <a16:creationId xmlns:a16="http://schemas.microsoft.com/office/drawing/2014/main" xmlns="" id="{84AED96E-74A3-4F4D-B85C-FF8B7C2B9CF6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2237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99" name="Line 30">
              <a:extLst>
                <a:ext uri="{FF2B5EF4-FFF2-40B4-BE49-F238E27FC236}">
                  <a16:creationId xmlns:a16="http://schemas.microsoft.com/office/drawing/2014/main" xmlns="" id="{405D5B69-9224-4A09-AD8C-8E6A641A8129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2150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8" name="Group 31">
            <a:extLst>
              <a:ext uri="{FF2B5EF4-FFF2-40B4-BE49-F238E27FC236}">
                <a16:creationId xmlns:a16="http://schemas.microsoft.com/office/drawing/2014/main" xmlns="" id="{DB032C98-2F42-4CEB-9424-CFFF8DB6AD90}"/>
              </a:ext>
            </a:extLst>
          </p:cNvPr>
          <p:cNvGrpSpPr>
            <a:grpSpLocks/>
          </p:cNvGrpSpPr>
          <p:nvPr/>
        </p:nvGrpSpPr>
        <p:grpSpPr bwMode="auto">
          <a:xfrm>
            <a:off x="3965575" y="2924175"/>
            <a:ext cx="271463" cy="136525"/>
            <a:chOff x="1882" y="1283"/>
            <a:chExt cx="173" cy="87"/>
          </a:xfrm>
        </p:grpSpPr>
        <p:sp>
          <p:nvSpPr>
            <p:cNvPr id="101" name="Line 32">
              <a:extLst>
                <a:ext uri="{FF2B5EF4-FFF2-40B4-BE49-F238E27FC236}">
                  <a16:creationId xmlns:a16="http://schemas.microsoft.com/office/drawing/2014/main" xmlns="" id="{4C54ACB1-C80A-4B05-A800-3BB604C82BEE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10800000" flipV="1">
              <a:off x="1882" y="1283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02" name="Line 33">
              <a:extLst>
                <a:ext uri="{FF2B5EF4-FFF2-40B4-BE49-F238E27FC236}">
                  <a16:creationId xmlns:a16="http://schemas.microsoft.com/office/drawing/2014/main" xmlns="" id="{8E2E22A3-5B69-40A5-B3C0-DAB58770BF68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10800000" flipH="1" flipV="1">
              <a:off x="1968" y="1283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9" name="Group 34">
            <a:extLst>
              <a:ext uri="{FF2B5EF4-FFF2-40B4-BE49-F238E27FC236}">
                <a16:creationId xmlns:a16="http://schemas.microsoft.com/office/drawing/2014/main" xmlns="" id="{2C44959D-7382-4C2F-BF6A-647FE332B178}"/>
              </a:ext>
            </a:extLst>
          </p:cNvPr>
          <p:cNvGrpSpPr>
            <a:grpSpLocks/>
          </p:cNvGrpSpPr>
          <p:nvPr/>
        </p:nvGrpSpPr>
        <p:grpSpPr bwMode="auto">
          <a:xfrm>
            <a:off x="2970213" y="3128963"/>
            <a:ext cx="125412" cy="273050"/>
            <a:chOff x="1303" y="1497"/>
            <a:chExt cx="87" cy="174"/>
          </a:xfrm>
        </p:grpSpPr>
        <p:sp>
          <p:nvSpPr>
            <p:cNvPr id="104" name="Line 35">
              <a:extLst>
                <a:ext uri="{FF2B5EF4-FFF2-40B4-BE49-F238E27FC236}">
                  <a16:creationId xmlns:a16="http://schemas.microsoft.com/office/drawing/2014/main" xmlns="" id="{46EB3504-8C92-4250-BB7F-9B4ECBE96749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H="1" flipV="1">
              <a:off x="1303" y="1584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05" name="Line 36">
              <a:extLst>
                <a:ext uri="{FF2B5EF4-FFF2-40B4-BE49-F238E27FC236}">
                  <a16:creationId xmlns:a16="http://schemas.microsoft.com/office/drawing/2014/main" xmlns="" id="{BB94B331-7F8F-423C-B376-00C05CB273FC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V="1">
              <a:off x="1303" y="1497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0" name="Group 37">
            <a:extLst>
              <a:ext uri="{FF2B5EF4-FFF2-40B4-BE49-F238E27FC236}">
                <a16:creationId xmlns:a16="http://schemas.microsoft.com/office/drawing/2014/main" xmlns="" id="{2BC8FC45-CC3B-417F-8699-27288E46A50E}"/>
              </a:ext>
            </a:extLst>
          </p:cNvPr>
          <p:cNvGrpSpPr>
            <a:grpSpLocks/>
          </p:cNvGrpSpPr>
          <p:nvPr/>
        </p:nvGrpSpPr>
        <p:grpSpPr bwMode="auto">
          <a:xfrm>
            <a:off x="2162175" y="3878263"/>
            <a:ext cx="273050" cy="138112"/>
            <a:chOff x="2150" y="1152"/>
            <a:chExt cx="175" cy="88"/>
          </a:xfrm>
        </p:grpSpPr>
        <p:sp>
          <p:nvSpPr>
            <p:cNvPr id="107" name="Line 38">
              <a:extLst>
                <a:ext uri="{FF2B5EF4-FFF2-40B4-BE49-F238E27FC236}">
                  <a16:creationId xmlns:a16="http://schemas.microsoft.com/office/drawing/2014/main" xmlns="" id="{44422A7A-1DB9-4FC3-8126-13B808BDDF58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2237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08" name="Line 39">
              <a:extLst>
                <a:ext uri="{FF2B5EF4-FFF2-40B4-BE49-F238E27FC236}">
                  <a16:creationId xmlns:a16="http://schemas.microsoft.com/office/drawing/2014/main" xmlns="" id="{12ED48AD-48D0-4276-8BA8-5D3E9F1D0DC1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2150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1" name="Group 40">
            <a:extLst>
              <a:ext uri="{FF2B5EF4-FFF2-40B4-BE49-F238E27FC236}">
                <a16:creationId xmlns:a16="http://schemas.microsoft.com/office/drawing/2014/main" xmlns="" id="{BB6D48E1-7070-491E-ABB8-060023508FD8}"/>
              </a:ext>
            </a:extLst>
          </p:cNvPr>
          <p:cNvGrpSpPr>
            <a:grpSpLocks/>
          </p:cNvGrpSpPr>
          <p:nvPr/>
        </p:nvGrpSpPr>
        <p:grpSpPr bwMode="auto">
          <a:xfrm>
            <a:off x="6337300" y="2917825"/>
            <a:ext cx="280988" cy="138113"/>
            <a:chOff x="4968" y="1240"/>
            <a:chExt cx="136" cy="66"/>
          </a:xfrm>
        </p:grpSpPr>
        <p:sp>
          <p:nvSpPr>
            <p:cNvPr id="110" name="Line 41">
              <a:extLst>
                <a:ext uri="{FF2B5EF4-FFF2-40B4-BE49-F238E27FC236}">
                  <a16:creationId xmlns:a16="http://schemas.microsoft.com/office/drawing/2014/main" xmlns="" id="{1BA012E4-4AA0-42D1-B34C-A46AF0B12B51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11" name="Line 42">
              <a:extLst>
                <a:ext uri="{FF2B5EF4-FFF2-40B4-BE49-F238E27FC236}">
                  <a16:creationId xmlns:a16="http://schemas.microsoft.com/office/drawing/2014/main" xmlns="" id="{D9C7F433-A6AE-4370-B1B3-E9F7FE117EF5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2" name="Group 43">
            <a:extLst>
              <a:ext uri="{FF2B5EF4-FFF2-40B4-BE49-F238E27FC236}">
                <a16:creationId xmlns:a16="http://schemas.microsoft.com/office/drawing/2014/main" xmlns="" id="{CBAEA6F7-90AD-4682-99D7-4207774D1B8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56000" y="4532313"/>
            <a:ext cx="136525" cy="273050"/>
            <a:chOff x="1303" y="1497"/>
            <a:chExt cx="87" cy="174"/>
          </a:xfrm>
        </p:grpSpPr>
        <p:sp>
          <p:nvSpPr>
            <p:cNvPr id="113" name="Line 44">
              <a:extLst>
                <a:ext uri="{FF2B5EF4-FFF2-40B4-BE49-F238E27FC236}">
                  <a16:creationId xmlns:a16="http://schemas.microsoft.com/office/drawing/2014/main" xmlns="" id="{0D02488C-9E4F-43F4-A248-A7E4A636079F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H="1" flipV="1">
              <a:off x="1303" y="1584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14" name="Line 45">
              <a:extLst>
                <a:ext uri="{FF2B5EF4-FFF2-40B4-BE49-F238E27FC236}">
                  <a16:creationId xmlns:a16="http://schemas.microsoft.com/office/drawing/2014/main" xmlns="" id="{A9B6730B-F72B-41E2-84A9-B10A4F553BAD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V="1">
              <a:off x="1303" y="1497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3" name="Group 46">
            <a:extLst>
              <a:ext uri="{FF2B5EF4-FFF2-40B4-BE49-F238E27FC236}">
                <a16:creationId xmlns:a16="http://schemas.microsoft.com/office/drawing/2014/main" xmlns="" id="{A3FD892D-8517-4310-9044-57028C3C272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544888"/>
            <a:ext cx="352425" cy="528637"/>
            <a:chOff x="2460" y="1482"/>
            <a:chExt cx="225" cy="336"/>
          </a:xfrm>
        </p:grpSpPr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xmlns="" id="{4526D80F-90D8-48BE-BC53-BCCF8EC6A3B6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2470" y="1575"/>
              <a:ext cx="215" cy="243"/>
            </a:xfrm>
            <a:custGeom>
              <a:avLst/>
              <a:gdLst>
                <a:gd name="T0" fmla="*/ 0 w 192"/>
                <a:gd name="T1" fmla="*/ 0 h 336"/>
                <a:gd name="T2" fmla="*/ 49021 w 192"/>
                <a:gd name="T3" fmla="*/ 0 h 336"/>
                <a:gd name="T4" fmla="*/ 49021 w 192"/>
                <a:gd name="T5" fmla="*/ 1 h 336"/>
                <a:gd name="T6" fmla="*/ 0 60000 65536"/>
                <a:gd name="T7" fmla="*/ 0 60000 65536"/>
                <a:gd name="T8" fmla="*/ 0 60000 65536"/>
                <a:gd name="T9" fmla="*/ 0 w 192"/>
                <a:gd name="T10" fmla="*/ 0 h 336"/>
                <a:gd name="T11" fmla="*/ 192 w 19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36">
                  <a:moveTo>
                    <a:pt x="0" y="0"/>
                  </a:moveTo>
                  <a:lnTo>
                    <a:pt x="192" y="0"/>
                  </a:lnTo>
                  <a:lnTo>
                    <a:pt x="192" y="3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7" name="Line 48">
              <a:extLst>
                <a:ext uri="{FF2B5EF4-FFF2-40B4-BE49-F238E27FC236}">
                  <a16:creationId xmlns:a16="http://schemas.microsoft.com/office/drawing/2014/main" xmlns="" id="{2BDCC9E8-4009-4C7E-A8E3-380985EF10D0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>
              <a:off x="2557" y="1721"/>
              <a:ext cx="0" cy="1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4" name="Group 49">
              <a:extLst>
                <a:ext uri="{FF2B5EF4-FFF2-40B4-BE49-F238E27FC236}">
                  <a16:creationId xmlns:a16="http://schemas.microsoft.com/office/drawing/2014/main" xmlns="" id="{91FB51F4-FCFE-4346-AC69-E86F2F58F891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2421" y="1565"/>
              <a:ext cx="179" cy="88"/>
              <a:chOff x="4968" y="1240"/>
              <a:chExt cx="136" cy="66"/>
            </a:xfrm>
          </p:grpSpPr>
          <p:sp>
            <p:nvSpPr>
              <p:cNvPr id="119" name="Line 50">
                <a:extLst>
                  <a:ext uri="{FF2B5EF4-FFF2-40B4-BE49-F238E27FC236}">
                    <a16:creationId xmlns:a16="http://schemas.microsoft.com/office/drawing/2014/main" xmlns="" id="{D360537B-277E-4FF5-9DA8-A4EE6C2F8B83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flipV="1">
                <a:off x="5038" y="1240"/>
                <a:ext cx="66" cy="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  <p:sp>
            <p:nvSpPr>
              <p:cNvPr id="120" name="Line 51">
                <a:extLst>
                  <a:ext uri="{FF2B5EF4-FFF2-40B4-BE49-F238E27FC236}">
                    <a16:creationId xmlns:a16="http://schemas.microsoft.com/office/drawing/2014/main" xmlns="" id="{5DC65C12-69C6-439C-86B8-07D3AA4C587B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flipH="1" flipV="1">
                <a:off x="4968" y="1240"/>
                <a:ext cx="66" cy="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</p:grpSp>
      </p:grpSp>
      <p:sp>
        <p:nvSpPr>
          <p:cNvPr id="121" name="Line 52">
            <a:extLst>
              <a:ext uri="{FF2B5EF4-FFF2-40B4-BE49-F238E27FC236}">
                <a16:creationId xmlns:a16="http://schemas.microsoft.com/office/drawing/2014/main" xmlns="" id="{46D09979-7B5D-4AE2-96B6-C9965470B15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530600" y="466725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2" name="Line 53">
            <a:extLst>
              <a:ext uri="{FF2B5EF4-FFF2-40B4-BE49-F238E27FC236}">
                <a16:creationId xmlns:a16="http://schemas.microsoft.com/office/drawing/2014/main" xmlns="" id="{5BB221A1-B36F-4403-85EA-03354AC032C4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2944813" y="4662488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3" name="Line 54">
            <a:extLst>
              <a:ext uri="{FF2B5EF4-FFF2-40B4-BE49-F238E27FC236}">
                <a16:creationId xmlns:a16="http://schemas.microsoft.com/office/drawing/2014/main" xmlns="" id="{F1960395-3C67-4B8D-AA76-74FBB8DE839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959100" y="32639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4" name="Line 55">
            <a:extLst>
              <a:ext uri="{FF2B5EF4-FFF2-40B4-BE49-F238E27FC236}">
                <a16:creationId xmlns:a16="http://schemas.microsoft.com/office/drawing/2014/main" xmlns="" id="{20D6103C-7325-4F9F-94C3-666568E4497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140075" y="32639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5" name="Line 56">
            <a:extLst>
              <a:ext uri="{FF2B5EF4-FFF2-40B4-BE49-F238E27FC236}">
                <a16:creationId xmlns:a16="http://schemas.microsoft.com/office/drawing/2014/main" xmlns="" id="{32A0F067-A85B-4569-BF68-A905FFB87973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4940300" y="2201863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6" name="Line 57">
            <a:extLst>
              <a:ext uri="{FF2B5EF4-FFF2-40B4-BE49-F238E27FC236}">
                <a16:creationId xmlns:a16="http://schemas.microsoft.com/office/drawing/2014/main" xmlns="" id="{4B6E231C-16C3-40F4-B0ED-650575C473D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5102225" y="220662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7" name="Line 58">
            <a:extLst>
              <a:ext uri="{FF2B5EF4-FFF2-40B4-BE49-F238E27FC236}">
                <a16:creationId xmlns:a16="http://schemas.microsoft.com/office/drawing/2014/main" xmlns="" id="{09E63596-31F8-46B6-8D67-4D672BDCC1A3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521200" y="260667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8" name="Line 59">
            <a:extLst>
              <a:ext uri="{FF2B5EF4-FFF2-40B4-BE49-F238E27FC236}">
                <a16:creationId xmlns:a16="http://schemas.microsoft.com/office/drawing/2014/main" xmlns="" id="{53B7328C-436B-47AE-927F-AD2BB3FDB40A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102100" y="293052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9" name="Line 60">
            <a:extLst>
              <a:ext uri="{FF2B5EF4-FFF2-40B4-BE49-F238E27FC236}">
                <a16:creationId xmlns:a16="http://schemas.microsoft.com/office/drawing/2014/main" xmlns="" id="{9D9FDEB4-D69B-4B64-B09E-9CCAB3B8A0B3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102100" y="26019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0" name="Line 61">
            <a:extLst>
              <a:ext uri="{FF2B5EF4-FFF2-40B4-BE49-F238E27FC236}">
                <a16:creationId xmlns:a16="http://schemas.microsoft.com/office/drawing/2014/main" xmlns="" id="{4C21B92A-CB7D-4F3D-B066-115711C7F9E9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521200" y="27543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1" name="Line 62">
            <a:extLst>
              <a:ext uri="{FF2B5EF4-FFF2-40B4-BE49-F238E27FC236}">
                <a16:creationId xmlns:a16="http://schemas.microsoft.com/office/drawing/2014/main" xmlns="" id="{D998635C-8ECD-406D-86E5-8DA96C75FB20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477000" y="291465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2" name="Line 63">
            <a:extLst>
              <a:ext uri="{FF2B5EF4-FFF2-40B4-BE49-F238E27FC236}">
                <a16:creationId xmlns:a16="http://schemas.microsoft.com/office/drawing/2014/main" xmlns="" id="{D67167C8-792A-4857-A44C-24C3A931642F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478588" y="31210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3" name="Line 64">
            <a:extLst>
              <a:ext uri="{FF2B5EF4-FFF2-40B4-BE49-F238E27FC236}">
                <a16:creationId xmlns:a16="http://schemas.microsoft.com/office/drawing/2014/main" xmlns="" id="{7784E2E4-5E10-4CAA-8F48-605BFDF96637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497638" y="426402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4" name="Line 65">
            <a:extLst>
              <a:ext uri="{FF2B5EF4-FFF2-40B4-BE49-F238E27FC236}">
                <a16:creationId xmlns:a16="http://schemas.microsoft.com/office/drawing/2014/main" xmlns="" id="{F2C548FB-892A-4C10-A4DB-8E7ADC20622E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502400" y="44688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5" name="Line 66">
            <a:extLst>
              <a:ext uri="{FF2B5EF4-FFF2-40B4-BE49-F238E27FC236}">
                <a16:creationId xmlns:a16="http://schemas.microsoft.com/office/drawing/2014/main" xmlns="" id="{32D7D3A4-190A-4448-B26A-FD194DBD01B3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2295525" y="387667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6" name="Line 67">
            <a:extLst>
              <a:ext uri="{FF2B5EF4-FFF2-40B4-BE49-F238E27FC236}">
                <a16:creationId xmlns:a16="http://schemas.microsoft.com/office/drawing/2014/main" xmlns="" id="{828D9D30-4E17-49C3-93C5-5953DFCFEA79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295525" y="4038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7" name="Line 68">
            <a:extLst>
              <a:ext uri="{FF2B5EF4-FFF2-40B4-BE49-F238E27FC236}">
                <a16:creationId xmlns:a16="http://schemas.microsoft.com/office/drawing/2014/main" xmlns="" id="{45B0176C-B512-4CEF-9DD9-C6523FEAB59B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209800" y="21336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77197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5736" y="3170869"/>
            <a:ext cx="574421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700" dirty="0" smtClean="0">
                <a:solidFill>
                  <a:srgbClr val="FFFFFF"/>
                </a:solidFill>
              </a:rPr>
              <a:t>Создание Таблицы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103715" y="1594867"/>
            <a:ext cx="123111" cy="2499360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60"/>
              </a:spcBef>
            </a:pPr>
            <a:r>
              <a:rPr sz="800" spc="-20" dirty="0">
                <a:solidFill>
                  <a:srgbClr val="FFFFFF"/>
                </a:solidFill>
                <a:latin typeface="Georgia"/>
                <a:cs typeface="Georgia"/>
              </a:rPr>
              <a:t>СМОТРИ</a:t>
            </a:r>
            <a:r>
              <a:rPr sz="800" dirty="0">
                <a:solidFill>
                  <a:srgbClr val="FFFFFF"/>
                </a:solidFill>
                <a:latin typeface="Georgia"/>
                <a:cs typeface="Georgia"/>
              </a:rPr>
              <a:t> В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БУДУЩЕЕ.</a:t>
            </a:r>
            <a:r>
              <a:rPr sz="8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ИНВЕСТИРУЙ</a:t>
            </a:r>
            <a:r>
              <a:rPr sz="8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Georgia"/>
                <a:cs typeface="Georgia"/>
              </a:rPr>
              <a:t>В</a:t>
            </a:r>
            <a:r>
              <a:rPr sz="800" spc="5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ЗНАНИЯ.</a:t>
            </a:r>
            <a:endParaRPr sz="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Создание</a:t>
            </a:r>
            <a:r>
              <a:rPr spc="-110" dirty="0"/>
              <a:t> </a:t>
            </a:r>
            <a:r>
              <a:rPr spc="-10" dirty="0"/>
              <a:t>таблицы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023" y="1110487"/>
            <a:ext cx="6299200" cy="26346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Microsoft Sans Serif"/>
                <a:cs typeface="Microsoft Sans Serif"/>
              </a:rPr>
              <a:t>Таблица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БД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может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быть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создана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выполнением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оператора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CREATE</a:t>
            </a:r>
            <a:r>
              <a:rPr sz="1400" spc="-10" dirty="0">
                <a:latin typeface="Microsoft Sans Serif"/>
                <a:cs typeface="Microsoft Sans Serif"/>
              </a:rPr>
              <a:t> TABLE.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670"/>
              </a:lnSpc>
              <a:spcBef>
                <a:spcPts val="5"/>
              </a:spcBef>
            </a:pPr>
            <a:r>
              <a:rPr sz="1400" dirty="0">
                <a:latin typeface="Microsoft Sans Serif"/>
                <a:cs typeface="Microsoft Sans Serif"/>
              </a:rPr>
              <a:t>Неполный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синтаксис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оператора: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670"/>
              </a:lnSpc>
            </a:pPr>
            <a:r>
              <a:rPr sz="1400" dirty="0">
                <a:latin typeface="Courier New"/>
                <a:cs typeface="Courier New"/>
              </a:rPr>
              <a:t>CREATE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TABLE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505050"/>
                </a:solidFill>
                <a:latin typeface="Courier New"/>
                <a:cs typeface="Courier New"/>
              </a:rPr>
              <a:t>[</a:t>
            </a:r>
            <a:r>
              <a:rPr sz="1400" dirty="0">
                <a:latin typeface="Courier New"/>
                <a:cs typeface="Courier New"/>
              </a:rPr>
              <a:t>IF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NOT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EXISTS</a:t>
            </a:r>
            <a:r>
              <a:rPr sz="1400" dirty="0">
                <a:solidFill>
                  <a:srgbClr val="505050"/>
                </a:solidFill>
                <a:latin typeface="Courier New"/>
                <a:cs typeface="Courier New"/>
              </a:rPr>
              <a:t>]</a:t>
            </a:r>
            <a:r>
              <a:rPr sz="1400" spc="-50" dirty="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table_name</a:t>
            </a:r>
            <a:r>
              <a:rPr sz="1400" spc="-50" dirty="0">
                <a:latin typeface="Courier New"/>
                <a:cs typeface="Courier New"/>
              </a:rPr>
              <a:t> (</a:t>
            </a:r>
            <a:endParaRPr sz="1400">
              <a:latin typeface="Courier New"/>
              <a:cs typeface="Courier New"/>
            </a:endParaRPr>
          </a:p>
          <a:p>
            <a:pPr marL="330835" marR="138049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column1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datatype(length)</a:t>
            </a:r>
            <a:r>
              <a:rPr sz="1400" spc="-10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column_constraint, </a:t>
            </a:r>
            <a:r>
              <a:rPr sz="1400" dirty="0">
                <a:latin typeface="Courier New"/>
                <a:cs typeface="Courier New"/>
              </a:rPr>
              <a:t>column2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datatype(length)</a:t>
            </a:r>
            <a:r>
              <a:rPr sz="1400" spc="-10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column_constraint,</a:t>
            </a:r>
            <a:endParaRPr sz="1400">
              <a:latin typeface="Courier New"/>
              <a:cs typeface="Courier New"/>
            </a:endParaRPr>
          </a:p>
          <a:p>
            <a:pPr marL="330835">
              <a:lnSpc>
                <a:spcPct val="100000"/>
              </a:lnSpc>
            </a:pPr>
            <a:r>
              <a:rPr sz="1400" spc="-25" dirty="0"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  <a:p>
            <a:pPr marL="330835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table_constraints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25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70"/>
              </a:lnSpc>
              <a:spcBef>
                <a:spcPts val="5"/>
              </a:spcBef>
            </a:pPr>
            <a:r>
              <a:rPr sz="1400" spc="-10" dirty="0">
                <a:latin typeface="Microsoft Sans Serif"/>
                <a:cs typeface="Microsoft Sans Serif"/>
              </a:rPr>
              <a:t>Например: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670"/>
              </a:lnSpc>
            </a:pPr>
            <a:r>
              <a:rPr sz="1400" dirty="0">
                <a:latin typeface="Courier New"/>
                <a:cs typeface="Courier New"/>
              </a:rPr>
              <a:t>CREATE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TABLE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test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(a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varchar(20));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Ограничение</a:t>
            </a:r>
            <a:r>
              <a:rPr spc="-105" dirty="0"/>
              <a:t> </a:t>
            </a:r>
            <a:r>
              <a:rPr dirty="0"/>
              <a:t>Primary</a:t>
            </a:r>
            <a:r>
              <a:rPr spc="-120" dirty="0"/>
              <a:t> </a:t>
            </a:r>
            <a:r>
              <a:rPr spc="-25" dirty="0"/>
              <a:t>Key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2231" y="1110487"/>
            <a:ext cx="6903720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105"/>
              </a:spcBef>
              <a:buChar char="●"/>
              <a:tabLst>
                <a:tab pos="329565" algn="l"/>
              </a:tabLst>
            </a:pPr>
            <a:r>
              <a:rPr sz="1400" dirty="0">
                <a:latin typeface="Microsoft Sans Serif"/>
                <a:cs typeface="Microsoft Sans Serif"/>
              </a:rPr>
              <a:t>Первичный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ключ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может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состоять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из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одного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или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более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полей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таблицы.</a:t>
            </a:r>
            <a:endParaRPr sz="1400">
              <a:latin typeface="Microsoft Sans Serif"/>
              <a:cs typeface="Microsoft Sans Serif"/>
            </a:endParaRPr>
          </a:p>
          <a:p>
            <a:pPr marL="329565" indent="-316865">
              <a:lnSpc>
                <a:spcPct val="100000"/>
              </a:lnSpc>
              <a:buChar char="●"/>
              <a:tabLst>
                <a:tab pos="329565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Значение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первичного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ключа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уникально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10" dirty="0">
                <a:latin typeface="Microsoft Sans Serif"/>
                <a:cs typeface="Microsoft Sans Serif"/>
              </a:rPr>
              <a:t> таблице.</a:t>
            </a:r>
            <a:endParaRPr sz="1400">
              <a:latin typeface="Microsoft Sans Serif"/>
              <a:cs typeface="Microsoft Sans Serif"/>
            </a:endParaRPr>
          </a:p>
          <a:p>
            <a:pPr marL="329565" indent="-316865">
              <a:lnSpc>
                <a:spcPct val="100000"/>
              </a:lnSpc>
              <a:buChar char="●"/>
              <a:tabLst>
                <a:tab pos="329565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Попытка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поместить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таблицу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запись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дубликатным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первичным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ключом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будет</a:t>
            </a:r>
            <a:endParaRPr sz="1400">
              <a:latin typeface="Microsoft Sans Serif"/>
              <a:cs typeface="Microsoft Sans Serif"/>
            </a:endParaRPr>
          </a:p>
          <a:p>
            <a:pPr marL="329565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отвергнута.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Вычисляемые</a:t>
            </a:r>
            <a:r>
              <a:rPr spc="-75" dirty="0"/>
              <a:t> </a:t>
            </a:r>
            <a:r>
              <a:rPr spc="-20" dirty="0"/>
              <a:t>поля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024" y="1110487"/>
            <a:ext cx="7145655" cy="3960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Microsoft Sans Serif"/>
                <a:cs typeface="Microsoft Sans Serif"/>
              </a:rPr>
              <a:t>Поле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может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быть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вычисляемым.</a:t>
            </a:r>
            <a:endParaRPr sz="1400">
              <a:latin typeface="Microsoft Sans Serif"/>
              <a:cs typeface="Microsoft Sans Serif"/>
            </a:endParaRPr>
          </a:p>
          <a:p>
            <a:pPr marL="469265" indent="-31686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400" dirty="0">
                <a:latin typeface="Microsoft Sans Serif"/>
                <a:cs typeface="Microsoft Sans Serif"/>
              </a:rPr>
              <a:t>Вычисляемые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поля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хранятся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10" dirty="0">
                <a:latin typeface="Microsoft Sans Serif"/>
                <a:cs typeface="Microsoft Sans Serif"/>
              </a:rPr>
              <a:t> таблице.</a:t>
            </a:r>
            <a:endParaRPr sz="1400">
              <a:latin typeface="Microsoft Sans Serif"/>
              <a:cs typeface="Microsoft Sans Serif"/>
            </a:endParaRPr>
          </a:p>
          <a:p>
            <a:pPr marL="469265" indent="-31686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400" spc="-25" dirty="0">
                <a:latin typeface="Microsoft Sans Serif"/>
                <a:cs typeface="Microsoft Sans Serif"/>
              </a:rPr>
              <a:t>Каждый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раз,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когда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требуется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его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значение,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происходит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обращение</a:t>
            </a:r>
            <a:r>
              <a:rPr sz="1400" spc="-7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формуле.</a:t>
            </a:r>
            <a:endParaRPr sz="1400">
              <a:latin typeface="Microsoft Sans Serif"/>
              <a:cs typeface="Microsoft Sans Serif"/>
            </a:endParaRPr>
          </a:p>
          <a:p>
            <a:pPr marL="469900" marR="5080" indent="-317500">
              <a:lnSpc>
                <a:spcPct val="100000"/>
              </a:lnSpc>
              <a:buChar char="●"/>
              <a:tabLst>
                <a:tab pos="469900" algn="l"/>
              </a:tabLst>
            </a:pPr>
            <a:r>
              <a:rPr sz="1400" dirty="0">
                <a:latin typeface="Microsoft Sans Serif"/>
                <a:cs typeface="Microsoft Sans Serif"/>
              </a:rPr>
              <a:t>С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помощью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ключевого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слова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b="1" dirty="0">
                <a:latin typeface="Arial"/>
                <a:cs typeface="Arial"/>
              </a:rPr>
              <a:t>STORED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задается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физическое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хранение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данных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в </a:t>
            </a:r>
            <a:r>
              <a:rPr sz="1400" spc="-10" dirty="0">
                <a:latin typeface="Microsoft Sans Serif"/>
                <a:cs typeface="Microsoft Sans Serif"/>
              </a:rPr>
              <a:t>вычисляемом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столбце.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При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наличии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этого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ключевого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слова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вычисление </a:t>
            </a:r>
            <a:r>
              <a:rPr sz="1400" dirty="0">
                <a:latin typeface="Microsoft Sans Serif"/>
                <a:cs typeface="Microsoft Sans Serif"/>
              </a:rPr>
              <a:t>выполняется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при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добавлении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или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изменении строки,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а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результат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физически </a:t>
            </a:r>
            <a:r>
              <a:rPr sz="1400" dirty="0">
                <a:latin typeface="Microsoft Sans Serif"/>
                <a:cs typeface="Microsoft Sans Serif"/>
              </a:rPr>
              <a:t>хранится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таблице.</a:t>
            </a:r>
            <a:endParaRPr sz="1400">
              <a:latin typeface="Microsoft Sans Serif"/>
              <a:cs typeface="Microsoft Sans Serif"/>
            </a:endParaRPr>
          </a:p>
          <a:p>
            <a:pPr marL="469265" indent="-31686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Синтаксис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определения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вычисляемого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поля:</a:t>
            </a:r>
            <a:endParaRPr sz="14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</a:pPr>
            <a:r>
              <a:rPr sz="1400" i="1" dirty="0">
                <a:latin typeface="Arial"/>
                <a:cs typeface="Arial"/>
              </a:rPr>
              <a:t>&lt;имя</a:t>
            </a:r>
            <a:r>
              <a:rPr sz="1400" i="1" spc="-4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поля&gt;</a:t>
            </a:r>
            <a:r>
              <a:rPr sz="1400" i="1" spc="-2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GENERATED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AS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&lt;выражение&gt;</a:t>
            </a:r>
            <a:r>
              <a:rPr sz="1400" i="1" spc="-70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[STORED]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Пример: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CREATE</a:t>
            </a:r>
            <a:r>
              <a:rPr sz="1200" spc="-5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TABLE</a:t>
            </a:r>
            <a:r>
              <a:rPr sz="1200" spc="-6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employees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spc="-50" dirty="0">
                <a:latin typeface="Courier New"/>
                <a:cs typeface="Courier New"/>
              </a:rPr>
              <a:t>(</a:t>
            </a:r>
            <a:endParaRPr sz="1200">
              <a:latin typeface="Courier New"/>
              <a:cs typeface="Courier New"/>
            </a:endParaRPr>
          </a:p>
          <a:p>
            <a:pPr marL="196850" marR="55626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ourier New"/>
                <a:cs typeface="Courier New"/>
              </a:rPr>
              <a:t>name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TEXT, </a:t>
            </a:r>
            <a:r>
              <a:rPr sz="1200" dirty="0">
                <a:latin typeface="Courier New"/>
                <a:cs typeface="Courier New"/>
              </a:rPr>
              <a:t>birthdate</a:t>
            </a:r>
            <a:r>
              <a:rPr sz="1200" spc="-65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DATE,</a:t>
            </a:r>
            <a:endParaRPr sz="1200">
              <a:latin typeface="Courier New"/>
              <a:cs typeface="Courier New"/>
            </a:endParaRPr>
          </a:p>
          <a:p>
            <a:pPr marL="19685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age_years</a:t>
            </a:r>
            <a:r>
              <a:rPr sz="1200" spc="-4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INT</a:t>
            </a:r>
            <a:r>
              <a:rPr sz="1200" spc="-6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GENERATED</a:t>
            </a:r>
            <a:r>
              <a:rPr sz="1200" spc="-4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ALWAYS</a:t>
            </a:r>
            <a:r>
              <a:rPr sz="1200" spc="-5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AS</a:t>
            </a:r>
            <a:r>
              <a:rPr sz="1200" spc="-7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(EXTRACT(YEAR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FROM</a:t>
            </a:r>
            <a:r>
              <a:rPr sz="1200" spc="-6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(birthdate)))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spc="-10" dirty="0">
                <a:latin typeface="Courier New"/>
                <a:cs typeface="Courier New"/>
              </a:rPr>
              <a:t>STORED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200" spc="-25" dirty="0">
                <a:latin typeface="Courier New"/>
                <a:cs typeface="Courier New"/>
              </a:rPr>
              <a:t>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https://www.db-fiddle.com/f/g1wcJdaeKZ5Zu7aSnm3Q2y/0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Ограничения</a:t>
            </a:r>
            <a:r>
              <a:rPr spc="-130" dirty="0"/>
              <a:t> </a:t>
            </a:r>
            <a:r>
              <a:rPr spc="-10" dirty="0"/>
              <a:t>CHECK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024" y="1110487"/>
            <a:ext cx="7559675" cy="39170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поле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может </a:t>
            </a:r>
            <a:r>
              <a:rPr sz="1400" dirty="0">
                <a:latin typeface="Microsoft Sans Serif"/>
                <a:cs typeface="Microsoft Sans Serif"/>
              </a:rPr>
              <a:t>быть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наложено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ограничение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 виде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логического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выражения.</a:t>
            </a:r>
            <a:endParaRPr sz="1400">
              <a:latin typeface="Microsoft Sans Serif"/>
              <a:cs typeface="Microsoft Sans Serif"/>
            </a:endParaRPr>
          </a:p>
          <a:p>
            <a:pPr marL="469265" indent="-31686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400" dirty="0">
                <a:latin typeface="Microsoft Sans Serif"/>
                <a:cs typeface="Microsoft Sans Serif"/>
              </a:rPr>
              <a:t>Если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логическое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значение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принимает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значение</a:t>
            </a:r>
            <a:r>
              <a:rPr sz="1400" spc="-7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false,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то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35" dirty="0">
                <a:latin typeface="Microsoft Sans Serif"/>
                <a:cs typeface="Microsoft Sans Serif"/>
              </a:rPr>
              <a:t>БД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отвергнет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такую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запись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с</a:t>
            </a:r>
            <a:endParaRPr sz="14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выдачей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соответствующего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сообщения.</a:t>
            </a:r>
            <a:endParaRPr sz="1400">
              <a:latin typeface="Microsoft Sans Serif"/>
              <a:cs typeface="Microsoft Sans Serif"/>
            </a:endParaRPr>
          </a:p>
          <a:p>
            <a:pPr marL="469265" indent="-31686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Ограничение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CHECK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имеет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имя.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Имя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даёт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либо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сервер,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либо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разработчик.</a:t>
            </a:r>
            <a:endParaRPr sz="1400">
              <a:latin typeface="Microsoft Sans Serif"/>
              <a:cs typeface="Microsoft Sans Serif"/>
            </a:endParaRPr>
          </a:p>
          <a:p>
            <a:pPr marL="469900" marR="757555" indent="-317500">
              <a:lnSpc>
                <a:spcPct val="100000"/>
              </a:lnSpc>
              <a:buChar char="●"/>
              <a:tabLst>
                <a:tab pos="469900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Ограничение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может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касаться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более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чем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одного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столбца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таблицы,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тогда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оно </a:t>
            </a:r>
            <a:r>
              <a:rPr sz="1400" dirty="0">
                <a:latin typeface="Microsoft Sans Serif"/>
                <a:cs typeface="Microsoft Sans Serif"/>
              </a:rPr>
              <a:t>объявляется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уровне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поля, а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уровне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таблицы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Пример: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225425" marR="4982845" indent="-21336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CREATE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TABLE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employees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( </a:t>
            </a:r>
            <a:r>
              <a:rPr sz="1400" dirty="0">
                <a:latin typeface="Courier New"/>
                <a:cs typeface="Courier New"/>
              </a:rPr>
              <a:t>id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SERIAL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PRIMARY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KEY,</a:t>
            </a:r>
            <a:endParaRPr sz="1400">
              <a:latin typeface="Courier New"/>
              <a:cs typeface="Courier New"/>
            </a:endParaRPr>
          </a:p>
          <a:p>
            <a:pPr marL="225425" marR="381444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first_name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VARCHAR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(50)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NOT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NULL, </a:t>
            </a:r>
            <a:r>
              <a:rPr sz="1400" dirty="0">
                <a:latin typeface="Courier New"/>
                <a:cs typeface="Courier New"/>
              </a:rPr>
              <a:t>last_name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VARCHAR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(50)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NOT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NULL, </a:t>
            </a:r>
            <a:r>
              <a:rPr sz="1400" dirty="0">
                <a:latin typeface="Courier New"/>
                <a:cs typeface="Courier New"/>
              </a:rPr>
              <a:t>birth_date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DATE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NOT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NULL, </a:t>
            </a:r>
            <a:r>
              <a:rPr sz="1400" dirty="0">
                <a:latin typeface="Courier New"/>
                <a:cs typeface="Courier New"/>
              </a:rPr>
              <a:t>joined_date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DATE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NOT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NULL,</a:t>
            </a:r>
            <a:r>
              <a:rPr sz="1400" spc="50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salary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numeric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CHECK(salary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&gt;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0)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25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urier New"/>
                <a:cs typeface="Courier New"/>
                <a:hlinkClick r:id="rId3"/>
              </a:rPr>
              <a:t>https://www.db-fiddle.com/f/4F1sQCxNuSPX3Ed8B2LpC6/1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Ограничения</a:t>
            </a:r>
            <a:r>
              <a:rPr spc="-130" dirty="0"/>
              <a:t> </a:t>
            </a:r>
            <a:r>
              <a:rPr spc="-10" dirty="0"/>
              <a:t>UNIQUE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023" y="1110487"/>
            <a:ext cx="7099934" cy="3055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поле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может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быть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наложено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ограничение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UNIQUE.</a:t>
            </a:r>
            <a:endParaRPr sz="1400">
              <a:latin typeface="Microsoft Sans Serif"/>
              <a:cs typeface="Microsoft Sans Serif"/>
            </a:endParaRPr>
          </a:p>
          <a:p>
            <a:pPr marL="469265" indent="-31686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400" dirty="0">
                <a:latin typeface="Microsoft Sans Serif"/>
                <a:cs typeface="Microsoft Sans Serif"/>
              </a:rPr>
              <a:t>Это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означает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запрет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появления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одного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того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же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значения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поля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более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чем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в</a:t>
            </a:r>
            <a:endParaRPr sz="14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одной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записи.</a:t>
            </a:r>
            <a:endParaRPr sz="1400">
              <a:latin typeface="Microsoft Sans Serif"/>
              <a:cs typeface="Microsoft Sans Serif"/>
            </a:endParaRPr>
          </a:p>
          <a:p>
            <a:pPr marL="469900" marR="195580" indent="-317500">
              <a:lnSpc>
                <a:spcPct val="100000"/>
              </a:lnSpc>
              <a:buChar char="●"/>
              <a:tabLst>
                <a:tab pos="469900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Попытка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нарушить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запрет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приводит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тому,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что</a:t>
            </a:r>
            <a:r>
              <a:rPr sz="1400" spc="-7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запись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будет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отвергнута</a:t>
            </a:r>
            <a:r>
              <a:rPr sz="1400" spc="-70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БД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с </a:t>
            </a:r>
            <a:r>
              <a:rPr sz="1400" dirty="0">
                <a:latin typeface="Microsoft Sans Serif"/>
                <a:cs typeface="Microsoft Sans Serif"/>
              </a:rPr>
              <a:t>выдачей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сообщения.</a:t>
            </a:r>
            <a:endParaRPr sz="1400">
              <a:latin typeface="Microsoft Sans Serif"/>
              <a:cs typeface="Microsoft Sans Serif"/>
            </a:endParaRPr>
          </a:p>
          <a:p>
            <a:pPr marL="469265" indent="-31686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Обязательно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NOT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NULL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!!!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так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45" dirty="0">
                <a:latin typeface="Microsoft Sans Serif"/>
                <a:cs typeface="Microsoft Sans Serif"/>
              </a:rPr>
              <a:t>как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NULL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!=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NULL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Microsoft Sans Serif"/>
              <a:buChar char="●"/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Пример: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501775" algn="l"/>
              </a:tabLst>
            </a:pPr>
            <a:r>
              <a:rPr sz="1400" dirty="0">
                <a:latin typeface="Courier New"/>
                <a:cs typeface="Courier New"/>
              </a:rPr>
              <a:t>CREATE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TABLE</a:t>
            </a:r>
            <a:r>
              <a:rPr sz="1400" dirty="0">
                <a:latin typeface="Courier New"/>
                <a:cs typeface="Courier New"/>
              </a:rPr>
              <a:t>	vv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(</a:t>
            </a:r>
            <a:endParaRPr sz="1400">
              <a:latin typeface="Courier New"/>
              <a:cs typeface="Courier New"/>
            </a:endParaRPr>
          </a:p>
          <a:p>
            <a:pPr marL="436880" lvl="1" indent="-211454">
              <a:lnSpc>
                <a:spcPct val="100000"/>
              </a:lnSpc>
              <a:buAutoNum type="alphaLcPeriod"/>
              <a:tabLst>
                <a:tab pos="436880" algn="l"/>
              </a:tabLst>
            </a:pPr>
            <a:r>
              <a:rPr sz="1400" spc="-10" dirty="0">
                <a:latin typeface="Courier New"/>
                <a:cs typeface="Courier New"/>
              </a:rPr>
              <a:t>numeric,</a:t>
            </a:r>
            <a:endParaRPr sz="1400">
              <a:latin typeface="Courier New"/>
              <a:cs typeface="Courier New"/>
            </a:endParaRPr>
          </a:p>
          <a:p>
            <a:pPr marL="436880" lvl="1" indent="-211454">
              <a:lnSpc>
                <a:spcPct val="100000"/>
              </a:lnSpc>
              <a:buAutoNum type="alphaLcPeriod"/>
              <a:tabLst>
                <a:tab pos="436880" algn="l"/>
              </a:tabLst>
            </a:pPr>
            <a:r>
              <a:rPr sz="1400" dirty="0">
                <a:latin typeface="Courier New"/>
                <a:cs typeface="Courier New"/>
              </a:rPr>
              <a:t>numeric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unique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not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null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25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ourier New"/>
                <a:cs typeface="Courier New"/>
                <a:hlinkClick r:id="rId3"/>
              </a:rPr>
              <a:t>https://www.db-fiddle.com/f/aR6194VH13WbDxx4XBW9Lh/2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Ограничения</a:t>
            </a:r>
            <a:r>
              <a:rPr sz="3200" spc="-35" dirty="0"/>
              <a:t> </a:t>
            </a:r>
            <a:r>
              <a:rPr sz="3200" dirty="0"/>
              <a:t>PRIMARY</a:t>
            </a:r>
            <a:r>
              <a:rPr sz="3200" spc="-60" dirty="0"/>
              <a:t> </a:t>
            </a:r>
            <a:r>
              <a:rPr sz="3200" dirty="0"/>
              <a:t>KEY</a:t>
            </a:r>
            <a:r>
              <a:rPr sz="3200" spc="-55" dirty="0"/>
              <a:t> </a:t>
            </a:r>
            <a:r>
              <a:rPr sz="3200" dirty="0"/>
              <a:t>и</a:t>
            </a:r>
            <a:r>
              <a:rPr sz="3200" spc="-50" dirty="0"/>
              <a:t> </a:t>
            </a:r>
            <a:r>
              <a:rPr sz="3200" spc="-10" dirty="0"/>
              <a:t>UNIQUE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023" y="1110487"/>
            <a:ext cx="7367270" cy="1552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Microsoft Sans Serif"/>
                <a:cs typeface="Microsoft Sans Serif"/>
              </a:rPr>
              <a:t>Первичный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ключ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уникальный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ключ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могут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состоять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из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нескольких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полей.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этом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случае </a:t>
            </a:r>
            <a:r>
              <a:rPr sz="1400" dirty="0">
                <a:latin typeface="Microsoft Sans Serif"/>
                <a:cs typeface="Microsoft Sans Serif"/>
              </a:rPr>
              <a:t>primary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key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или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unique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является</a:t>
            </a:r>
            <a:r>
              <a:rPr sz="1400" spc="-10" dirty="0">
                <a:latin typeface="Microsoft Sans Serif"/>
                <a:cs typeface="Microsoft Sans Serif"/>
              </a:rPr>
              <a:t> ограничением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уровне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таблицы.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Microsoft Sans Serif"/>
                <a:cs typeface="Microsoft Sans Serif"/>
              </a:rPr>
              <a:t>Синтаксис: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675"/>
              </a:lnSpc>
            </a:pPr>
            <a:r>
              <a:rPr sz="1400" dirty="0">
                <a:latin typeface="Microsoft Sans Serif"/>
                <a:cs typeface="Microsoft Sans Serif"/>
              </a:rPr>
              <a:t>&lt; </a:t>
            </a:r>
            <a:r>
              <a:rPr sz="1400" spc="-10" dirty="0">
                <a:latin typeface="Microsoft Sans Serif"/>
                <a:cs typeface="Microsoft Sans Serif"/>
              </a:rPr>
              <a:t>ограничение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primary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key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или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unique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&gt; </a:t>
            </a:r>
            <a:r>
              <a:rPr sz="1400" spc="-25" dirty="0">
                <a:latin typeface="Microsoft Sans Serif"/>
                <a:cs typeface="Microsoft Sans Serif"/>
              </a:rPr>
              <a:t>::=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675"/>
              </a:lnSpc>
            </a:pPr>
            <a:r>
              <a:rPr sz="1400" dirty="0">
                <a:latin typeface="Microsoft Sans Serif"/>
                <a:cs typeface="Microsoft Sans Serif"/>
              </a:rPr>
              <a:t>[ CONSTRAINT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имя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ограничения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]</a:t>
            </a:r>
            <a:r>
              <a:rPr sz="1400" spc="37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{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PRIMARY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KEY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|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UNIQUE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}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{ (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column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[ ,...n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]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)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}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5736" y="3170869"/>
            <a:ext cx="574421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solidFill>
                  <a:srgbClr val="FFFFFF"/>
                </a:solidFill>
              </a:rPr>
              <a:t>Вставка,</a:t>
            </a:r>
            <a:r>
              <a:rPr sz="2700" spc="-55" dirty="0">
                <a:solidFill>
                  <a:srgbClr val="FFFFFF"/>
                </a:solidFill>
              </a:rPr>
              <a:t> </a:t>
            </a:r>
            <a:r>
              <a:rPr sz="2700">
                <a:solidFill>
                  <a:srgbClr val="FFFFFF"/>
                </a:solidFill>
              </a:rPr>
              <a:t>обновление</a:t>
            </a:r>
            <a:r>
              <a:rPr sz="2700" spc="-55">
                <a:solidFill>
                  <a:srgbClr val="FFFFFF"/>
                </a:solidFill>
              </a:rPr>
              <a:t> </a:t>
            </a:r>
            <a:r>
              <a:rPr lang="ru-RU" sz="2700" spc="-55" dirty="0" smtClean="0">
                <a:solidFill>
                  <a:srgbClr val="FFFFFF"/>
                </a:solidFill>
              </a:rPr>
              <a:t> и удаление </a:t>
            </a:r>
            <a:r>
              <a:rPr sz="2700" spc="-10" smtClean="0">
                <a:solidFill>
                  <a:srgbClr val="FFFFFF"/>
                </a:solidFill>
              </a:rPr>
              <a:t>данных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103715" y="1594867"/>
            <a:ext cx="123111" cy="2499360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60"/>
              </a:spcBef>
            </a:pPr>
            <a:r>
              <a:rPr sz="800" spc="-20" dirty="0">
                <a:solidFill>
                  <a:srgbClr val="FFFFFF"/>
                </a:solidFill>
                <a:latin typeface="Georgia"/>
                <a:cs typeface="Georgia"/>
              </a:rPr>
              <a:t>СМОТРИ</a:t>
            </a:r>
            <a:r>
              <a:rPr sz="800" dirty="0">
                <a:solidFill>
                  <a:srgbClr val="FFFFFF"/>
                </a:solidFill>
                <a:latin typeface="Georgia"/>
                <a:cs typeface="Georgia"/>
              </a:rPr>
              <a:t> В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БУДУЩЕЕ.</a:t>
            </a:r>
            <a:r>
              <a:rPr sz="8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ИНВЕСТИРУЙ</a:t>
            </a:r>
            <a:r>
              <a:rPr sz="8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Georgia"/>
                <a:cs typeface="Georgia"/>
              </a:rPr>
              <a:t>В</a:t>
            </a:r>
            <a:r>
              <a:rPr sz="800" spc="5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ЗНАНИЯ.</a:t>
            </a:r>
            <a:endParaRPr sz="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Команда</a:t>
            </a:r>
            <a:r>
              <a:rPr spc="-90" dirty="0"/>
              <a:t> </a:t>
            </a:r>
            <a:r>
              <a:rPr spc="-10" dirty="0"/>
              <a:t>INSERT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023" y="1110487"/>
            <a:ext cx="7454900" cy="30527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Microsoft Sans Serif"/>
                <a:cs typeface="Microsoft Sans Serif"/>
              </a:rPr>
              <a:t>Команда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INSERT </a:t>
            </a:r>
            <a:r>
              <a:rPr sz="1400" spc="-10" dirty="0">
                <a:latin typeface="Microsoft Sans Serif"/>
                <a:cs typeface="Microsoft Sans Serif"/>
              </a:rPr>
              <a:t>используется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для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ввода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данных: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добавляет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одну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или </a:t>
            </a:r>
            <a:r>
              <a:rPr sz="1400" spc="-20" dirty="0">
                <a:latin typeface="Microsoft Sans Serif"/>
                <a:cs typeface="Microsoft Sans Serif"/>
              </a:rPr>
              <a:t>несколько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строк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в </a:t>
            </a:r>
            <a:r>
              <a:rPr sz="1400" dirty="0">
                <a:latin typeface="Microsoft Sans Serif"/>
                <a:cs typeface="Microsoft Sans Serif"/>
              </a:rPr>
              <a:t>одну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таблицу.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670"/>
              </a:lnSpc>
            </a:pPr>
            <a:r>
              <a:rPr sz="1400" b="1" dirty="0">
                <a:latin typeface="Arial"/>
                <a:cs typeface="Arial"/>
              </a:rPr>
              <a:t>Синтаксис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(упрощённый):</a:t>
            </a:r>
            <a:endParaRPr sz="1400">
              <a:latin typeface="Arial"/>
              <a:cs typeface="Arial"/>
            </a:endParaRPr>
          </a:p>
          <a:p>
            <a:pPr marL="12700" marR="4560570">
              <a:lnSpc>
                <a:spcPts val="1680"/>
              </a:lnSpc>
              <a:spcBef>
                <a:spcPts val="45"/>
              </a:spcBef>
            </a:pPr>
            <a:r>
              <a:rPr sz="1400" dirty="0">
                <a:latin typeface="Courier New"/>
                <a:cs typeface="Courier New"/>
              </a:rPr>
              <a:t>INSERT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INTO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&lt;имя_таблицы&gt;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[ </a:t>
            </a:r>
            <a:r>
              <a:rPr sz="1400" dirty="0">
                <a:latin typeface="Courier New"/>
                <a:cs typeface="Courier New"/>
              </a:rPr>
              <a:t>(&lt;имя_столбца&gt;,...)</a:t>
            </a:r>
            <a:r>
              <a:rPr sz="1400" spc="-9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]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25"/>
              </a:lnSpc>
            </a:pPr>
            <a:r>
              <a:rPr sz="1400" dirty="0">
                <a:latin typeface="Courier New"/>
                <a:cs typeface="Courier New"/>
              </a:rPr>
              <a:t>[VALUES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(&lt;значение&gt;,..)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|[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&lt;SELECT-</a:t>
            </a:r>
            <a:r>
              <a:rPr sz="1400" dirty="0">
                <a:latin typeface="Courier New"/>
                <a:cs typeface="Courier New"/>
              </a:rPr>
              <a:t>запрос&gt;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|[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DEFAULT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VALUES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400">
              <a:latin typeface="Courier New"/>
              <a:cs typeface="Courier New"/>
            </a:endParaRPr>
          </a:p>
          <a:p>
            <a:pPr marL="12700" marR="381635">
              <a:lnSpc>
                <a:spcPct val="100000"/>
              </a:lnSpc>
            </a:pPr>
            <a:r>
              <a:rPr sz="1400" dirty="0">
                <a:latin typeface="Microsoft Sans Serif"/>
                <a:cs typeface="Microsoft Sans Serif"/>
              </a:rPr>
              <a:t>Все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столбцы,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представленные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явном или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неявном</a:t>
            </a:r>
            <a:r>
              <a:rPr sz="1400" spc="-10" dirty="0">
                <a:latin typeface="Microsoft Sans Serif"/>
                <a:cs typeface="Microsoft Sans Serif"/>
              </a:rPr>
              <a:t> списке </a:t>
            </a:r>
            <a:r>
              <a:rPr sz="1400" dirty="0">
                <a:latin typeface="Microsoft Sans Serif"/>
                <a:cs typeface="Microsoft Sans Serif"/>
              </a:rPr>
              <a:t>столбцов,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получат значения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умолчанию,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если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для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них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заданы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эти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значения,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либо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NULL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противном случае.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Команда</a:t>
            </a:r>
            <a:r>
              <a:rPr spc="-90" dirty="0"/>
              <a:t> </a:t>
            </a:r>
            <a:r>
              <a:rPr spc="-10" dirty="0"/>
              <a:t>INSERT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024" y="1106424"/>
            <a:ext cx="5880735" cy="2852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INSERT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INTO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exams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VALUES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(301667,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F5F40"/>
                </a:solidFill>
                <a:latin typeface="Courier New"/>
                <a:cs typeface="Courier New"/>
              </a:rPr>
              <a:t>1</a:t>
            </a:r>
            <a:r>
              <a:rPr sz="1400" dirty="0">
                <a:latin typeface="Courier New"/>
                <a:cs typeface="Courier New"/>
              </a:rPr>
              <a:t>,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F5F40"/>
                </a:solidFill>
                <a:latin typeface="Courier New"/>
                <a:cs typeface="Courier New"/>
              </a:rPr>
              <a:t>2</a:t>
            </a:r>
            <a:r>
              <a:rPr sz="1400" dirty="0">
                <a:latin typeface="Courier New"/>
                <a:cs typeface="Courier New"/>
              </a:rPr>
              <a:t>,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F5F40"/>
                </a:solidFill>
                <a:latin typeface="Courier New"/>
                <a:cs typeface="Courier New"/>
              </a:rPr>
              <a:t>2</a:t>
            </a:r>
            <a:r>
              <a:rPr sz="1400" dirty="0">
                <a:latin typeface="Courier New"/>
                <a:cs typeface="Courier New"/>
              </a:rPr>
              <a:t>,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'20.06.2020'</a:t>
            </a:r>
            <a:r>
              <a:rPr sz="1400" spc="-10" dirty="0">
                <a:latin typeface="Courier New"/>
                <a:cs typeface="Courier New"/>
              </a:rPr>
              <a:t>::date);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Courier New"/>
              <a:cs typeface="Courier New"/>
            </a:endParaRPr>
          </a:p>
          <a:p>
            <a:pPr marL="12700" marR="21717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INSERT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INTO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subjects(subj_id,</a:t>
            </a:r>
            <a:r>
              <a:rPr sz="1400" spc="-8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subj_name,</a:t>
            </a:r>
            <a:r>
              <a:rPr sz="1400" spc="-8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description) VALUES</a:t>
            </a:r>
            <a:endParaRPr sz="1400">
              <a:latin typeface="Courier New"/>
              <a:cs typeface="Courier New"/>
            </a:endParaRPr>
          </a:p>
          <a:p>
            <a:pPr marL="12700" marR="64262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(1,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'Базы</a:t>
            </a:r>
            <a:r>
              <a:rPr sz="1400" spc="-35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данных'</a:t>
            </a:r>
            <a:r>
              <a:rPr sz="1400" dirty="0">
                <a:latin typeface="Courier New"/>
                <a:cs typeface="Courier New"/>
              </a:rPr>
              <a:t>,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'основы</a:t>
            </a:r>
            <a:r>
              <a:rPr sz="1400" spc="-5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работы</a:t>
            </a:r>
            <a:r>
              <a:rPr sz="1400" spc="-4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с</a:t>
            </a:r>
            <a:r>
              <a:rPr sz="1400" spc="-25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PostgreSQL'</a:t>
            </a:r>
            <a:r>
              <a:rPr sz="1400" spc="-10" dirty="0">
                <a:latin typeface="Courier New"/>
                <a:cs typeface="Courier New"/>
              </a:rPr>
              <a:t>), </a:t>
            </a:r>
            <a:r>
              <a:rPr sz="1400" dirty="0">
                <a:latin typeface="Courier New"/>
                <a:cs typeface="Courier New"/>
              </a:rPr>
              <a:t>(2,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'Физика'</a:t>
            </a:r>
            <a:r>
              <a:rPr sz="1400" dirty="0">
                <a:latin typeface="Courier New"/>
                <a:cs typeface="Courier New"/>
              </a:rPr>
              <a:t>,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'Часть</a:t>
            </a:r>
            <a:r>
              <a:rPr sz="1400" spc="-7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3.</a:t>
            </a:r>
            <a:r>
              <a:rPr sz="1400" spc="-45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Оптика'</a:t>
            </a:r>
            <a:r>
              <a:rPr sz="1400" spc="-10" dirty="0">
                <a:latin typeface="Courier New"/>
                <a:cs typeface="Courier New"/>
              </a:rPr>
              <a:t>),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(3,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'Английский</a:t>
            </a:r>
            <a:r>
              <a:rPr sz="1400" spc="-55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язык'</a:t>
            </a:r>
            <a:r>
              <a:rPr sz="1400" spc="-10" dirty="0">
                <a:latin typeface="Courier New"/>
                <a:cs typeface="Courier New"/>
              </a:rPr>
              <a:t>,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''</a:t>
            </a:r>
            <a:r>
              <a:rPr sz="1400" spc="-10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INSERT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INTO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authors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DEFAULT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VALUES;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INSERT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INTO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films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SELECT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*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FROM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tmp_films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WHERE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date_prod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&lt;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'2004-05-</a:t>
            </a:r>
            <a:r>
              <a:rPr sz="1400" spc="-20" dirty="0">
                <a:solidFill>
                  <a:srgbClr val="9F0F0F"/>
                </a:solidFill>
                <a:latin typeface="Courier New"/>
                <a:cs typeface="Courier New"/>
              </a:rPr>
              <a:t>07'</a:t>
            </a:r>
            <a:r>
              <a:rPr sz="1400" spc="-20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5736" y="3170869"/>
            <a:ext cx="5744210" cy="125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700" dirty="0" smtClean="0">
                <a:solidFill>
                  <a:srgbClr val="FFFFFF"/>
                </a:solidFill>
              </a:rPr>
              <a:t>Фильтрация и Сортировка данных </a:t>
            </a:r>
            <a:br>
              <a:rPr lang="ru-RU" sz="2700" dirty="0" smtClean="0">
                <a:solidFill>
                  <a:srgbClr val="FFFFFF"/>
                </a:solidFill>
              </a:rPr>
            </a:br>
            <a:r>
              <a:rPr lang="en-US" sz="2700" dirty="0" smtClean="0">
                <a:solidFill>
                  <a:srgbClr val="FFFFFF"/>
                </a:solidFill>
              </a:rPr>
              <a:t>WHERE </a:t>
            </a:r>
            <a:r>
              <a:rPr lang="ru-RU" sz="2700" dirty="0" smtClean="0">
                <a:solidFill>
                  <a:srgbClr val="FFFFFF"/>
                </a:solidFill>
              </a:rPr>
              <a:t>и </a:t>
            </a:r>
            <a:r>
              <a:rPr lang="en-US" sz="2700" dirty="0" smtClean="0">
                <a:solidFill>
                  <a:srgbClr val="FFFFFF"/>
                </a:solidFill>
              </a:rPr>
              <a:t>ORDER BY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103715" y="1594867"/>
            <a:ext cx="123111" cy="2499360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60"/>
              </a:spcBef>
            </a:pPr>
            <a:r>
              <a:rPr sz="800" spc="-20" dirty="0">
                <a:solidFill>
                  <a:srgbClr val="FFFFFF"/>
                </a:solidFill>
                <a:latin typeface="Georgia"/>
                <a:cs typeface="Georgia"/>
              </a:rPr>
              <a:t>СМОТРИ</a:t>
            </a:r>
            <a:r>
              <a:rPr sz="800" dirty="0">
                <a:solidFill>
                  <a:srgbClr val="FFFFFF"/>
                </a:solidFill>
                <a:latin typeface="Georgia"/>
                <a:cs typeface="Georgia"/>
              </a:rPr>
              <a:t> В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БУДУЩЕЕ.</a:t>
            </a:r>
            <a:r>
              <a:rPr sz="8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ИНВЕСТИРУЙ</a:t>
            </a:r>
            <a:r>
              <a:rPr sz="8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Georgia"/>
                <a:cs typeface="Georgia"/>
              </a:rPr>
              <a:t>В</a:t>
            </a:r>
            <a:r>
              <a:rPr sz="800" spc="5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ЗНАНИЯ.</a:t>
            </a:r>
            <a:endParaRPr sz="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Команда</a:t>
            </a:r>
            <a:r>
              <a:rPr spc="-90" dirty="0"/>
              <a:t> </a:t>
            </a:r>
            <a:r>
              <a:rPr spc="-10" dirty="0"/>
              <a:t>UPDATE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024" y="1110487"/>
            <a:ext cx="6950709" cy="30604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86055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Microsoft Sans Serif"/>
                <a:cs typeface="Microsoft Sans Serif"/>
              </a:rPr>
              <a:t>Команда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UPDATE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используется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для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изменения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данных: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модифицирует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одну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или </a:t>
            </a:r>
            <a:r>
              <a:rPr sz="1400" spc="-20" dirty="0">
                <a:latin typeface="Microsoft Sans Serif"/>
                <a:cs typeface="Microsoft Sans Serif"/>
              </a:rPr>
              <a:t>несколько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строк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таблице.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ts val="1670"/>
              </a:lnSpc>
            </a:pPr>
            <a:r>
              <a:rPr sz="1400" b="1" dirty="0">
                <a:latin typeface="Arial"/>
                <a:cs typeface="Arial"/>
              </a:rPr>
              <a:t>Синтаксис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(упрощённый):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670"/>
              </a:lnSpc>
            </a:pPr>
            <a:r>
              <a:rPr sz="1400" dirty="0">
                <a:latin typeface="Courier New"/>
                <a:cs typeface="Courier New"/>
              </a:rPr>
              <a:t>UPDATE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&lt;имя_таблицы&gt;</a:t>
            </a:r>
            <a:endParaRPr sz="1400">
              <a:latin typeface="Courier New"/>
              <a:cs typeface="Courier New"/>
            </a:endParaRPr>
          </a:p>
          <a:p>
            <a:pPr marL="12700" marR="320548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SET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&lt;имя_столбца&gt;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=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&lt;значение&gt;,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... </a:t>
            </a:r>
            <a:r>
              <a:rPr sz="1400" dirty="0">
                <a:latin typeface="Courier New"/>
                <a:cs typeface="Courier New"/>
              </a:rPr>
              <a:t>[FROM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{&lt;имя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таблицы&gt;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|&lt;SELECT-запрос&gt;},…]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[WHERE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&lt;условие&gt;]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400">
              <a:latin typeface="Courier New"/>
              <a:cs typeface="Courier New"/>
            </a:endParaRPr>
          </a:p>
          <a:p>
            <a:pPr marL="469900" marR="5080" indent="-317500">
              <a:lnSpc>
                <a:spcPct val="100000"/>
              </a:lnSpc>
              <a:buChar char="●"/>
              <a:tabLst>
                <a:tab pos="469900" algn="l"/>
              </a:tabLst>
            </a:pPr>
            <a:r>
              <a:rPr sz="1400" dirty="0">
                <a:latin typeface="Microsoft Sans Serif"/>
                <a:cs typeface="Microsoft Sans Serif"/>
              </a:rPr>
              <a:t>Если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 UPDATE будет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пропущен </a:t>
            </a:r>
            <a:r>
              <a:rPr sz="1400" spc="-10" dirty="0">
                <a:latin typeface="Microsoft Sans Serif"/>
                <a:cs typeface="Microsoft Sans Serif"/>
              </a:rPr>
              <a:t>раздел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WHERE,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то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заданные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 разделе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SET </a:t>
            </a:r>
            <a:r>
              <a:rPr sz="1400" spc="-10" dirty="0">
                <a:latin typeface="Microsoft Sans Serif"/>
                <a:cs typeface="Microsoft Sans Serif"/>
              </a:rPr>
              <a:t>изменения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будут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сделаны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каждой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строке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таблицы.</a:t>
            </a:r>
            <a:endParaRPr sz="1400">
              <a:latin typeface="Microsoft Sans Serif"/>
              <a:cs typeface="Microsoft Sans Serif"/>
            </a:endParaRPr>
          </a:p>
          <a:p>
            <a:pPr marL="469265" indent="-31686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PostgreSQL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надёжнее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ссылаться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другие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таблицы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 </a:t>
            </a:r>
            <a:r>
              <a:rPr sz="1400" spc="-10" dirty="0">
                <a:latin typeface="Microsoft Sans Serif"/>
                <a:cs typeface="Microsoft Sans Serif"/>
              </a:rPr>
              <a:t>подзапросах,</a:t>
            </a:r>
            <a:r>
              <a:rPr sz="1400" spc="-20" dirty="0">
                <a:latin typeface="Microsoft Sans Serif"/>
                <a:cs typeface="Microsoft Sans Serif"/>
              </a:rPr>
              <a:t> хотя</a:t>
            </a:r>
            <a:endParaRPr sz="14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Microsoft Sans Serif"/>
                <a:cs typeface="Microsoft Sans Serif"/>
              </a:rPr>
              <a:t>такие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запросы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часто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работают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медленнее,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чем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FROM</a:t>
            </a:r>
            <a:r>
              <a:rPr sz="1400" spc="-10" dirty="0">
                <a:latin typeface="Arial MT"/>
                <a:cs typeface="Arial MT"/>
              </a:rPr>
              <a:t>-</a:t>
            </a:r>
            <a:r>
              <a:rPr sz="1400" spc="-10" dirty="0">
                <a:latin typeface="Microsoft Sans Serif"/>
                <a:cs typeface="Microsoft Sans Serif"/>
              </a:rPr>
              <a:t>соединение.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Команда</a:t>
            </a:r>
            <a:r>
              <a:rPr spc="-90" dirty="0"/>
              <a:t> </a:t>
            </a:r>
            <a:r>
              <a:rPr spc="-10" dirty="0"/>
              <a:t>UPDATE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024" y="1106425"/>
            <a:ext cx="6442075" cy="30553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84594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UPDATE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students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SET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fio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25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'Нетсуорти</a:t>
            </a:r>
            <a:r>
              <a:rPr sz="1400" spc="-6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Эстер' </a:t>
            </a:r>
            <a:r>
              <a:rPr sz="1400" dirty="0">
                <a:latin typeface="Courier New"/>
                <a:cs typeface="Courier New"/>
              </a:rPr>
              <a:t>WHERE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fio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25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'Шоу</a:t>
            </a:r>
            <a:r>
              <a:rPr sz="1400" spc="-3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Эстер'</a:t>
            </a:r>
            <a:r>
              <a:rPr sz="1400" spc="-10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UPDATE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subjects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SET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subj_name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45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'Иностранный</a:t>
            </a:r>
            <a:r>
              <a:rPr sz="1400" spc="-6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язык'</a:t>
            </a:r>
            <a:r>
              <a:rPr sz="1400" spc="-10" dirty="0"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12700" marR="5080" indent="4572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description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35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'группы</a:t>
            </a:r>
            <a:r>
              <a:rPr sz="1400" spc="-6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английского</a:t>
            </a:r>
            <a:r>
              <a:rPr sz="1400" spc="-6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и</a:t>
            </a:r>
            <a:r>
              <a:rPr sz="1400" spc="-35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французского</a:t>
            </a:r>
            <a:r>
              <a:rPr sz="1400" spc="-7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языков' </a:t>
            </a:r>
            <a:r>
              <a:rPr sz="1400" dirty="0">
                <a:latin typeface="Courier New"/>
                <a:cs typeface="Courier New"/>
              </a:rPr>
              <a:t>WHERE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subj_id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20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0F5F40"/>
                </a:solidFill>
                <a:latin typeface="Courier New"/>
                <a:cs typeface="Courier New"/>
              </a:rPr>
              <a:t>3</a:t>
            </a:r>
            <a:r>
              <a:rPr sz="1400" spc="-25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Courier New"/>
              <a:cs typeface="Courier New"/>
            </a:endParaRPr>
          </a:p>
          <a:p>
            <a:pPr marL="12700" marR="344233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UPDATE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exams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SET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grade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25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F5F40"/>
                </a:solidFill>
                <a:latin typeface="Courier New"/>
                <a:cs typeface="Courier New"/>
              </a:rPr>
              <a:t>5 </a:t>
            </a:r>
            <a:r>
              <a:rPr sz="1400" dirty="0">
                <a:latin typeface="Courier New"/>
                <a:cs typeface="Courier New"/>
              </a:rPr>
              <a:t>FROM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students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s,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subjects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j</a:t>
            </a:r>
            <a:endParaRPr sz="1400">
              <a:latin typeface="Courier New"/>
              <a:cs typeface="Courier New"/>
            </a:endParaRPr>
          </a:p>
          <a:p>
            <a:pPr marL="469900" marR="780415" indent="-4572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WHERE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e.stud_id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35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s.stud_id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AND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e.subj_id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25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j.subj_id </a:t>
            </a:r>
            <a:r>
              <a:rPr sz="1400" dirty="0">
                <a:latin typeface="Courier New"/>
                <a:cs typeface="Courier New"/>
              </a:rPr>
              <a:t>AND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s.fio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35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'Стравинский</a:t>
            </a:r>
            <a:r>
              <a:rPr sz="1400" spc="-5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Фёдор</a:t>
            </a:r>
            <a:r>
              <a:rPr sz="1400" spc="-4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Михайлович'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AND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j.subj_name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50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'Базы</a:t>
            </a:r>
            <a:r>
              <a:rPr sz="1400" spc="-5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данных'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AND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e.exam_date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35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'20.06.2020'</a:t>
            </a:r>
            <a:r>
              <a:rPr sz="1400" spc="-10" dirty="0">
                <a:latin typeface="Courier New"/>
                <a:cs typeface="Courier New"/>
              </a:rPr>
              <a:t>::date;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Команда</a:t>
            </a:r>
            <a:r>
              <a:rPr spc="-90" dirty="0"/>
              <a:t> </a:t>
            </a:r>
            <a:r>
              <a:rPr spc="-10" dirty="0"/>
              <a:t>DELETE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847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0" spc="-25" dirty="0">
                <a:latin typeface="+mj-lt"/>
                <a:cs typeface="Microsoft Sans Serif"/>
              </a:rPr>
              <a:t>Команда</a:t>
            </a:r>
            <a:r>
              <a:rPr sz="1400" b="0" spc="-3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DELETE</a:t>
            </a:r>
            <a:r>
              <a:rPr sz="1400" b="0" spc="5" dirty="0">
                <a:latin typeface="+mj-lt"/>
                <a:cs typeface="Microsoft Sans Serif"/>
              </a:rPr>
              <a:t> </a:t>
            </a:r>
            <a:r>
              <a:rPr sz="1400" b="0" spc="-10" dirty="0">
                <a:latin typeface="+mj-lt"/>
                <a:cs typeface="Microsoft Sans Serif"/>
              </a:rPr>
              <a:t>используется</a:t>
            </a:r>
            <a:r>
              <a:rPr sz="1400" b="0" spc="-3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для удаления</a:t>
            </a:r>
            <a:r>
              <a:rPr sz="1400" b="0" spc="-1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данных:</a:t>
            </a:r>
            <a:r>
              <a:rPr sz="1400" b="0" spc="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удаляет одну</a:t>
            </a:r>
            <a:r>
              <a:rPr sz="1400" b="0" spc="-1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или</a:t>
            </a:r>
            <a:r>
              <a:rPr sz="1400" b="0" spc="5" dirty="0">
                <a:latin typeface="+mj-lt"/>
                <a:cs typeface="Microsoft Sans Serif"/>
              </a:rPr>
              <a:t> </a:t>
            </a:r>
            <a:r>
              <a:rPr sz="1400" b="0" spc="-10" dirty="0">
                <a:latin typeface="+mj-lt"/>
                <a:cs typeface="Microsoft Sans Serif"/>
              </a:rPr>
              <a:t>несколько строк</a:t>
            </a:r>
            <a:r>
              <a:rPr sz="1400" b="0" spc="-8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из</a:t>
            </a:r>
            <a:r>
              <a:rPr sz="1400" b="0" spc="-45" dirty="0">
                <a:latin typeface="+mj-lt"/>
                <a:cs typeface="Microsoft Sans Serif"/>
              </a:rPr>
              <a:t> </a:t>
            </a:r>
            <a:r>
              <a:rPr sz="1400" b="0" spc="-10" dirty="0">
                <a:latin typeface="+mj-lt"/>
                <a:cs typeface="Microsoft Sans Serif"/>
              </a:rPr>
              <a:t>таблицы.</a:t>
            </a: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+mj-lt"/>
            </a:endParaRPr>
          </a:p>
          <a:p>
            <a:pPr marL="12700">
              <a:lnSpc>
                <a:spcPts val="1670"/>
              </a:lnSpc>
            </a:pPr>
            <a:r>
              <a:rPr sz="1400" dirty="0">
                <a:latin typeface="+mj-lt"/>
              </a:rPr>
              <a:t>Синтаксис</a:t>
            </a:r>
            <a:r>
              <a:rPr sz="1400" spc="-75" dirty="0">
                <a:latin typeface="+mj-lt"/>
              </a:rPr>
              <a:t> </a:t>
            </a:r>
            <a:r>
              <a:rPr sz="1400" spc="-10" dirty="0">
                <a:latin typeface="+mj-lt"/>
              </a:rPr>
              <a:t>(упрощённый):</a:t>
            </a:r>
          </a:p>
          <a:p>
            <a:pPr marL="12700" marR="4267835">
              <a:lnSpc>
                <a:spcPts val="1680"/>
              </a:lnSpc>
              <a:spcBef>
                <a:spcPts val="45"/>
              </a:spcBef>
            </a:pPr>
            <a:r>
              <a:rPr sz="1400" b="0" dirty="0">
                <a:latin typeface="+mj-lt"/>
                <a:cs typeface="Courier New"/>
              </a:rPr>
              <a:t>DELETE</a:t>
            </a:r>
            <a:r>
              <a:rPr sz="1400" b="0" spc="-45" dirty="0">
                <a:latin typeface="+mj-lt"/>
                <a:cs typeface="Courier New"/>
              </a:rPr>
              <a:t> </a:t>
            </a:r>
            <a:r>
              <a:rPr sz="1400" b="0" dirty="0">
                <a:latin typeface="+mj-lt"/>
                <a:cs typeface="Courier New"/>
              </a:rPr>
              <a:t>FROM</a:t>
            </a:r>
            <a:r>
              <a:rPr sz="1400" b="0" spc="-45" dirty="0">
                <a:latin typeface="+mj-lt"/>
                <a:cs typeface="Courier New"/>
              </a:rPr>
              <a:t> </a:t>
            </a:r>
            <a:r>
              <a:rPr sz="1400" b="0" spc="-10" dirty="0">
                <a:latin typeface="+mj-lt"/>
                <a:cs typeface="Courier New"/>
              </a:rPr>
              <a:t>&lt;имя_таблицы&gt; </a:t>
            </a:r>
            <a:r>
              <a:rPr sz="1400" b="0" dirty="0">
                <a:latin typeface="+mj-lt"/>
                <a:cs typeface="Courier New"/>
              </a:rPr>
              <a:t>[</a:t>
            </a:r>
            <a:r>
              <a:rPr sz="1400" b="0" spc="-30" dirty="0">
                <a:latin typeface="+mj-lt"/>
                <a:cs typeface="Courier New"/>
              </a:rPr>
              <a:t> </a:t>
            </a:r>
            <a:r>
              <a:rPr sz="1400" b="0" dirty="0">
                <a:latin typeface="+mj-lt"/>
                <a:cs typeface="Courier New"/>
              </a:rPr>
              <a:t>WHERE</a:t>
            </a:r>
            <a:r>
              <a:rPr sz="1400" b="0" spc="-50" dirty="0">
                <a:latin typeface="+mj-lt"/>
                <a:cs typeface="Courier New"/>
              </a:rPr>
              <a:t> </a:t>
            </a:r>
            <a:r>
              <a:rPr sz="1400" b="0" dirty="0">
                <a:latin typeface="+mj-lt"/>
                <a:cs typeface="Courier New"/>
              </a:rPr>
              <a:t>&lt;условие&gt;</a:t>
            </a:r>
            <a:r>
              <a:rPr sz="1400" b="0" spc="-45" dirty="0">
                <a:latin typeface="+mj-lt"/>
                <a:cs typeface="Courier New"/>
              </a:rPr>
              <a:t> </a:t>
            </a:r>
            <a:r>
              <a:rPr sz="1400" b="0" spc="-25" dirty="0">
                <a:latin typeface="+mj-lt"/>
                <a:cs typeface="Courier New"/>
              </a:rPr>
              <a:t>]}</a:t>
            </a: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00">
              <a:latin typeface="+mj-lt"/>
            </a:endParaRPr>
          </a:p>
          <a:p>
            <a:pPr marL="469900" marR="189230" indent="-317500">
              <a:tabLst>
                <a:tab pos="469900" algn="l"/>
              </a:tabLst>
            </a:pPr>
            <a:r>
              <a:rPr sz="1400" b="0" dirty="0">
                <a:latin typeface="+mj-lt"/>
                <a:cs typeface="Microsoft Sans Serif"/>
              </a:rPr>
              <a:t>Без</a:t>
            </a:r>
            <a:r>
              <a:rPr sz="1400" b="0" spc="-3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WHERE</a:t>
            </a:r>
            <a:r>
              <a:rPr sz="1400" b="0" spc="-2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будут</a:t>
            </a:r>
            <a:r>
              <a:rPr sz="1400" b="0" spc="-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удалены</a:t>
            </a:r>
            <a:r>
              <a:rPr sz="1400" b="0" spc="-2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все</a:t>
            </a:r>
            <a:r>
              <a:rPr sz="1400" b="0" spc="-2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строки</a:t>
            </a:r>
            <a:r>
              <a:rPr sz="1400" b="0" spc="-4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таблицы.</a:t>
            </a:r>
            <a:r>
              <a:rPr sz="1400" b="0" spc="-3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В</a:t>
            </a:r>
            <a:r>
              <a:rPr sz="1400" b="0" spc="-2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разделе</a:t>
            </a:r>
            <a:r>
              <a:rPr sz="1400" b="0" spc="-5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WHERE</a:t>
            </a:r>
            <a:r>
              <a:rPr sz="1400" b="0" spc="-30" dirty="0">
                <a:latin typeface="+mj-lt"/>
                <a:cs typeface="Microsoft Sans Serif"/>
              </a:rPr>
              <a:t> </a:t>
            </a:r>
            <a:r>
              <a:rPr sz="1400" b="0" spc="-10" dirty="0">
                <a:latin typeface="+mj-lt"/>
                <a:cs typeface="Microsoft Sans Serif"/>
              </a:rPr>
              <a:t>также можно</a:t>
            </a:r>
            <a:r>
              <a:rPr sz="1400" b="0" spc="-45" dirty="0">
                <a:latin typeface="+mj-lt"/>
                <a:cs typeface="Microsoft Sans Serif"/>
              </a:rPr>
              <a:t> </a:t>
            </a:r>
            <a:r>
              <a:rPr sz="1400" b="0" spc="-10" dirty="0">
                <a:latin typeface="+mj-lt"/>
                <a:cs typeface="Microsoft Sans Serif"/>
              </a:rPr>
              <a:t>использовать</a:t>
            </a:r>
            <a:r>
              <a:rPr sz="1400" b="0" spc="-6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вложенные</a:t>
            </a:r>
            <a:r>
              <a:rPr sz="1400" b="0" spc="-45" dirty="0">
                <a:latin typeface="+mj-lt"/>
                <a:cs typeface="Microsoft Sans Serif"/>
              </a:rPr>
              <a:t> </a:t>
            </a:r>
            <a:r>
              <a:rPr sz="1400" b="0" spc="-10" dirty="0">
                <a:latin typeface="+mj-lt"/>
                <a:cs typeface="Microsoft Sans Serif"/>
              </a:rPr>
              <a:t>подзапросы</a:t>
            </a:r>
            <a:r>
              <a:rPr sz="1400" b="0" spc="-5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(т.е.</a:t>
            </a:r>
            <a:r>
              <a:rPr sz="1400" b="0" spc="-5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используя</a:t>
            </a:r>
            <a:r>
              <a:rPr sz="1400" b="0" spc="-3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данные</a:t>
            </a:r>
            <a:r>
              <a:rPr sz="1400" b="0" spc="-50" dirty="0">
                <a:latin typeface="+mj-lt"/>
                <a:cs typeface="Microsoft Sans Serif"/>
              </a:rPr>
              <a:t> </a:t>
            </a:r>
            <a:r>
              <a:rPr sz="1400" b="0" spc="-10" dirty="0">
                <a:latin typeface="+mj-lt"/>
                <a:cs typeface="Microsoft Sans Serif"/>
              </a:rPr>
              <a:t>других таблиц).</a:t>
            </a:r>
          </a:p>
          <a:p>
            <a:pPr marL="469265" indent="-316865">
              <a:spcBef>
                <a:spcPts val="5"/>
              </a:spcBef>
              <a:tabLst>
                <a:tab pos="469265" algn="l"/>
              </a:tabLst>
            </a:pPr>
            <a:r>
              <a:rPr sz="1400" b="0" dirty="0">
                <a:latin typeface="+mj-lt"/>
                <a:cs typeface="Microsoft Sans Serif"/>
              </a:rPr>
              <a:t>Быстрый</a:t>
            </a:r>
            <a:r>
              <a:rPr sz="1400" b="0" spc="-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вариант</a:t>
            </a:r>
            <a:r>
              <a:rPr sz="1400" b="0" spc="-1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удаления</a:t>
            </a:r>
            <a:r>
              <a:rPr sz="1400" b="0" spc="1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всех</a:t>
            </a:r>
            <a:r>
              <a:rPr sz="1400" b="0" spc="-1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данных</a:t>
            </a:r>
            <a:r>
              <a:rPr sz="1400" b="0" spc="-1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в</a:t>
            </a:r>
            <a:r>
              <a:rPr sz="1400" b="0" spc="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одной</a:t>
            </a:r>
            <a:r>
              <a:rPr sz="1400" b="0" spc="-1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или</a:t>
            </a:r>
            <a:r>
              <a:rPr sz="1400" b="0" spc="15" dirty="0">
                <a:latin typeface="+mj-lt"/>
                <a:cs typeface="Microsoft Sans Serif"/>
              </a:rPr>
              <a:t> </a:t>
            </a:r>
            <a:r>
              <a:rPr sz="1400" b="0" spc="-20" dirty="0">
                <a:latin typeface="+mj-lt"/>
                <a:cs typeface="Microsoft Sans Serif"/>
              </a:rPr>
              <a:t>нескольких</a:t>
            </a:r>
            <a:r>
              <a:rPr sz="1400" b="0" spc="-30" dirty="0">
                <a:latin typeface="+mj-lt"/>
                <a:cs typeface="Microsoft Sans Serif"/>
              </a:rPr>
              <a:t> </a:t>
            </a:r>
            <a:r>
              <a:rPr sz="1400" b="0" spc="-10" dirty="0">
                <a:latin typeface="+mj-lt"/>
                <a:cs typeface="Microsoft Sans Serif"/>
              </a:rPr>
              <a:t>таблицах:</a:t>
            </a:r>
          </a:p>
          <a:p>
            <a:pPr marL="469900">
              <a:lnSpc>
                <a:spcPct val="100000"/>
              </a:lnSpc>
            </a:pPr>
            <a:r>
              <a:rPr sz="1400" dirty="0">
                <a:latin typeface="+mj-lt"/>
              </a:rPr>
              <a:t>TRUNCATE</a:t>
            </a:r>
            <a:r>
              <a:rPr sz="1400" spc="-65" dirty="0">
                <a:latin typeface="+mj-lt"/>
              </a:rPr>
              <a:t> </a:t>
            </a:r>
            <a:r>
              <a:rPr sz="1400" spc="-10" dirty="0">
                <a:latin typeface="+mj-lt"/>
              </a:rPr>
              <a:t>table1</a:t>
            </a:r>
          </a:p>
          <a:p>
            <a:pPr marL="469900">
              <a:lnSpc>
                <a:spcPct val="100000"/>
              </a:lnSpc>
            </a:pPr>
            <a:r>
              <a:rPr sz="1400" b="0" dirty="0">
                <a:latin typeface="+mj-lt"/>
                <a:cs typeface="Microsoft Sans Serif"/>
              </a:rPr>
              <a:t>Оператор</a:t>
            </a:r>
            <a:r>
              <a:rPr sz="1400" b="0" spc="-6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TRUNCATE</a:t>
            </a:r>
            <a:r>
              <a:rPr sz="1400" b="0" spc="-1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TABLE</a:t>
            </a:r>
            <a:r>
              <a:rPr sz="1400" b="0" spc="-3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(</a:t>
            </a:r>
            <a:r>
              <a:rPr sz="1400" dirty="0">
                <a:latin typeface="+mj-lt"/>
              </a:rPr>
              <a:t>DDL</a:t>
            </a:r>
            <a:r>
              <a:rPr sz="1400" b="0" dirty="0">
                <a:latin typeface="+mj-lt"/>
                <a:cs typeface="Microsoft Sans Serif"/>
              </a:rPr>
              <a:t>)</a:t>
            </a:r>
            <a:r>
              <a:rPr sz="1400" b="0" spc="-3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работает</a:t>
            </a:r>
            <a:r>
              <a:rPr sz="1400" b="0" spc="-6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много</a:t>
            </a:r>
            <a:r>
              <a:rPr sz="1400" b="0" spc="-4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быстрее,</a:t>
            </a:r>
            <a:r>
              <a:rPr sz="1400" b="0" spc="-5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чем</a:t>
            </a:r>
            <a:r>
              <a:rPr sz="1400" b="0" spc="-35" dirty="0">
                <a:latin typeface="+mj-lt"/>
                <a:cs typeface="Microsoft Sans Serif"/>
              </a:rPr>
              <a:t> </a:t>
            </a:r>
            <a:r>
              <a:rPr sz="1400" b="0" spc="-10" dirty="0">
                <a:latin typeface="+mj-lt"/>
                <a:cs typeface="Microsoft Sans Serif"/>
              </a:rPr>
              <a:t>DELETE</a:t>
            </a:r>
          </a:p>
          <a:p>
            <a:pPr marL="469900">
              <a:lnSpc>
                <a:spcPct val="100000"/>
              </a:lnSpc>
            </a:pPr>
            <a:r>
              <a:rPr sz="1400" b="0" dirty="0">
                <a:latin typeface="+mj-lt"/>
                <a:cs typeface="Microsoft Sans Serif"/>
              </a:rPr>
              <a:t>FROM</a:t>
            </a:r>
            <a:r>
              <a:rPr sz="1400" b="0" spc="-2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TabName,</a:t>
            </a:r>
            <a:r>
              <a:rPr sz="1400" b="0" spc="-40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особенно</a:t>
            </a:r>
            <a:r>
              <a:rPr sz="1400" b="0" spc="-5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при</a:t>
            </a:r>
            <a:r>
              <a:rPr sz="1400" b="0" spc="-1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больших</a:t>
            </a:r>
            <a:r>
              <a:rPr sz="1400" b="0" spc="-35" dirty="0">
                <a:latin typeface="+mj-lt"/>
                <a:cs typeface="Microsoft Sans Serif"/>
              </a:rPr>
              <a:t> </a:t>
            </a:r>
            <a:r>
              <a:rPr sz="1400" b="0" dirty="0">
                <a:latin typeface="+mj-lt"/>
                <a:cs typeface="Microsoft Sans Serif"/>
              </a:rPr>
              <a:t>размерах</a:t>
            </a:r>
            <a:r>
              <a:rPr sz="1400" b="0" spc="-50" dirty="0">
                <a:latin typeface="+mj-lt"/>
                <a:cs typeface="Microsoft Sans Serif"/>
              </a:rPr>
              <a:t> </a:t>
            </a:r>
            <a:r>
              <a:rPr sz="1400" b="0" spc="-10" dirty="0">
                <a:latin typeface="+mj-lt"/>
                <a:cs typeface="Microsoft Sans Serif"/>
              </a:rPr>
              <a:t>таблицы.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dirty="0"/>
              <a:t>Команда</a:t>
            </a:r>
            <a:r>
              <a:rPr spc="-90" dirty="0"/>
              <a:t> </a:t>
            </a:r>
            <a:r>
              <a:rPr spc="-10" dirty="0"/>
              <a:t>DELETE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2023" y="1106425"/>
            <a:ext cx="3964304" cy="32835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DELETE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FROM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titleauthor;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DELETE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FROM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publishers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p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WHERE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p.pub_name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35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'Microsoft</a:t>
            </a:r>
            <a:r>
              <a:rPr sz="1400" spc="-55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9F0F0F"/>
                </a:solidFill>
                <a:latin typeface="Courier New"/>
                <a:cs typeface="Courier New"/>
              </a:rPr>
              <a:t>Press'</a:t>
            </a:r>
            <a:r>
              <a:rPr sz="1400" spc="-10" dirty="0"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00">
              <a:latin typeface="Courier New"/>
              <a:cs typeface="Courier New"/>
            </a:endParaRPr>
          </a:p>
          <a:p>
            <a:pPr marL="12700" marR="160147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DELETE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FROM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students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s </a:t>
            </a:r>
            <a:r>
              <a:rPr sz="1400" dirty="0">
                <a:latin typeface="Courier New"/>
                <a:cs typeface="Courier New"/>
              </a:rPr>
              <a:t>WHERE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s.stud_id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IN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(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SELECT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e.stud_id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FROM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exams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e</a:t>
            </a:r>
            <a:endParaRPr sz="1400">
              <a:latin typeface="Courier New"/>
              <a:cs typeface="Courier New"/>
            </a:endParaRPr>
          </a:p>
          <a:p>
            <a:pPr marL="469900" marR="1464945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WHERE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e.grade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20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F5F40"/>
                </a:solidFill>
                <a:latin typeface="Courier New"/>
                <a:cs typeface="Courier New"/>
              </a:rPr>
              <a:t>2 </a:t>
            </a:r>
            <a:r>
              <a:rPr sz="1400" dirty="0">
                <a:latin typeface="Courier New"/>
                <a:cs typeface="Courier New"/>
              </a:rPr>
              <a:t>GROUP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BY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e.stud_id </a:t>
            </a:r>
            <a:r>
              <a:rPr sz="1400" dirty="0">
                <a:latin typeface="Courier New"/>
                <a:cs typeface="Courier New"/>
              </a:rPr>
              <a:t>HAVING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count(*)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&gt;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0F5F40"/>
                </a:solidFill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25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DELETE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FROM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tasks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WHERE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status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400" b="1" spc="-30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9F0F0F"/>
                </a:solidFill>
                <a:latin typeface="Courier New"/>
                <a:cs typeface="Courier New"/>
              </a:rPr>
              <a:t>'DONE'</a:t>
            </a:r>
            <a:r>
              <a:rPr sz="1400" spc="-5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RETURNING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*;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5736" y="3170869"/>
            <a:ext cx="574421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700" dirty="0" smtClean="0">
                <a:solidFill>
                  <a:srgbClr val="FFFFFF"/>
                </a:solidFill>
              </a:rPr>
              <a:t>Модель данных – Клиент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103715" y="1594867"/>
            <a:ext cx="123111" cy="2499360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60"/>
              </a:spcBef>
            </a:pPr>
            <a:r>
              <a:rPr sz="800" spc="-20" dirty="0">
                <a:solidFill>
                  <a:srgbClr val="FFFFFF"/>
                </a:solidFill>
                <a:latin typeface="Georgia"/>
                <a:cs typeface="Georgia"/>
              </a:rPr>
              <a:t>СМОТРИ</a:t>
            </a:r>
            <a:r>
              <a:rPr sz="800" dirty="0">
                <a:solidFill>
                  <a:srgbClr val="FFFFFF"/>
                </a:solidFill>
                <a:latin typeface="Georgia"/>
                <a:cs typeface="Georgia"/>
              </a:rPr>
              <a:t> В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БУДУЩЕЕ.</a:t>
            </a:r>
            <a:r>
              <a:rPr sz="8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ИНВЕСТИРУЙ</a:t>
            </a:r>
            <a:r>
              <a:rPr sz="8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Georgia"/>
                <a:cs typeface="Georgia"/>
              </a:rPr>
              <a:t>В</a:t>
            </a:r>
            <a:r>
              <a:rPr sz="800" spc="5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ЗНАНИЯ.</a:t>
            </a:r>
            <a:endParaRPr sz="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lang="ru-RU" dirty="0" smtClean="0"/>
              <a:t>Схема данных о Клиенте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2428868"/>
            <a:ext cx="5065214" cy="206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4" name="AutoShape 4" descr="Download Free Client Icons in PNG &amp; 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126" name="AutoShape 6" descr="Download Free Client Icons in PNG &amp; 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8" name="Picture 8" descr="Download Free Client Icons in PNG &amp; SV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2285992"/>
            <a:ext cx="2143140" cy="21431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501E93-8B2B-4EE4-B146-FB69F5FC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4A8D33-1514-4233-99A0-71C95D7BD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Ограничение строк с помощью:</a:t>
            </a:r>
          </a:p>
          <a:p>
            <a:r>
              <a:rPr lang="ru-RU" dirty="0" smtClean="0"/>
              <a:t>Предложения WHERE</a:t>
            </a:r>
          </a:p>
          <a:p>
            <a:r>
              <a:rPr lang="ru-RU" dirty="0" smtClean="0"/>
              <a:t>Операторы сравнения с использованием условий =, &lt;=, BETWEEN, IN, LIKE и NULL</a:t>
            </a:r>
          </a:p>
          <a:p>
            <a:r>
              <a:rPr lang="ru-RU" dirty="0" smtClean="0"/>
              <a:t>Логические условия с использованием операторов AND, OR и NOT</a:t>
            </a:r>
          </a:p>
          <a:p>
            <a:r>
              <a:rPr lang="ru-RU" dirty="0" smtClean="0"/>
              <a:t>Правила приоритета для операторов в выражении</a:t>
            </a:r>
          </a:p>
          <a:p>
            <a:r>
              <a:rPr lang="ru-RU" dirty="0" smtClean="0"/>
              <a:t>Сортировка строк с использованием предложения ORDER BY</a:t>
            </a:r>
          </a:p>
          <a:p>
            <a:r>
              <a:rPr lang="ru-RU" dirty="0" smtClean="0"/>
              <a:t>Предложение ограничения строк SQL в запросе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88552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DF7AC8-4472-496E-A1B0-FCC4E181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Ограничение выборки строк</a:t>
            </a:r>
            <a:endParaRPr lang="ru-RU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CCCC52F9-CB74-4FB7-B944-5003F32FD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86200"/>
            <a:ext cx="2589213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46075" eaLnBrk="0" hangingPunct="0"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6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/>
              <a:t>“retrieve all</a:t>
            </a:r>
            <a:br>
              <a:rPr lang="en-US" altLang="ru-RU"/>
            </a:br>
            <a:r>
              <a:rPr lang="en-US" altLang="ru-RU"/>
              <a:t>employees in department 90”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6A55C7FA-76D0-4C1A-A7CA-162416C03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" y="1741488"/>
            <a:ext cx="155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xmlns="" id="{ED9979AA-3D7D-4C97-AE83-CD0563D05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492500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xmlns="" id="{F7E0E42D-5C6C-4B49-B2E2-3B339935BE66}"/>
              </a:ext>
            </a:extLst>
          </p:cNvPr>
          <p:cNvSpPr>
            <a:spLocks/>
          </p:cNvSpPr>
          <p:nvPr/>
        </p:nvSpPr>
        <p:spPr bwMode="auto">
          <a:xfrm>
            <a:off x="3825875" y="4529138"/>
            <a:ext cx="2422525" cy="396875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13" name="Picture 14" descr="C:\salome_official\projects\11gR2\screenshots\les2_s4_b.gif">
            <a:extLst>
              <a:ext uri="{FF2B5EF4-FFF2-40B4-BE49-F238E27FC236}">
                <a16:creationId xmlns:a16="http://schemas.microsoft.com/office/drawing/2014/main" xmlns="" id="{5F35A55E-8DE4-4179-933A-95E76F7E5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60575" y="4953000"/>
            <a:ext cx="4721225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>
            <a:extLst>
              <a:ext uri="{FF2B5EF4-FFF2-40B4-BE49-F238E27FC236}">
                <a16:creationId xmlns:a16="http://schemas.microsoft.com/office/drawing/2014/main" xmlns="" id="{8BD10F71-E45B-44DB-9F30-BB4C3A18E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09800"/>
            <a:ext cx="40957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1148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73789F-ACEB-47F7-8ED2-A128F359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Ограничение выбранных строк</a:t>
            </a:r>
            <a:endParaRPr lang="ru-RU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xmlns="" id="{2CCC1AC0-63C7-4656-A956-D7FE3C555001}"/>
              </a:ext>
            </a:extLst>
          </p:cNvPr>
          <p:cNvSpPr txBox="1">
            <a:spLocks noChangeArrowheads="1"/>
          </p:cNvSpPr>
          <p:nvPr/>
        </p:nvSpPr>
        <p:spPr>
          <a:xfrm>
            <a:off x="596900" y="1869983"/>
            <a:ext cx="7918450" cy="2301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altLang="ru-RU" dirty="0" smtClean="0"/>
              <a:t>Ограничьте возвращаемые строки с помощью предложения WHERE</a:t>
            </a:r>
            <a:endParaRPr lang="en-US" altLang="ru-RU" dirty="0"/>
          </a:p>
          <a:p>
            <a:pPr lvl="1"/>
            <a:endParaRPr lang="en-US" altLang="ru-RU" dirty="0"/>
          </a:p>
          <a:p>
            <a:pPr lvl="1"/>
            <a:endParaRPr lang="en-US" altLang="ru-RU" dirty="0"/>
          </a:p>
          <a:p>
            <a:pPr lvl="1"/>
            <a:r>
              <a:rPr lang="ru-RU" altLang="ru-RU" dirty="0" smtClean="0"/>
              <a:t/>
            </a:r>
            <a:br>
              <a:rPr lang="ru-RU" altLang="ru-RU" dirty="0" smtClean="0"/>
            </a:br>
            <a:endParaRPr lang="ru-RU" altLang="ru-RU" dirty="0" smtClean="0"/>
          </a:p>
          <a:p>
            <a:pPr lvl="1"/>
            <a:r>
              <a:rPr lang="ru-RU" altLang="ru-RU" dirty="0" smtClean="0"/>
              <a:t>Предложение WHERE следует за предложением FROM</a:t>
            </a:r>
            <a:endParaRPr lang="en-US" alt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A3CEB46-3BAB-4AA8-8426-803054B9A7D5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9950" y="2528889"/>
            <a:ext cx="7262813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*|{[DISTINCT] </a:t>
            </a:r>
            <a:r>
              <a:rPr lang="en-US" altLang="ru-RU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column|expression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alias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],...}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[WHERE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logical expression(s)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EDC5093-67BA-40F1-B43A-7D7A6989EC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949325" y="3105152"/>
            <a:ext cx="4143375" cy="2984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</p:spTree>
    <p:extLst>
      <p:ext uri="{BB962C8B-B14F-4D97-AF65-F5344CB8AC3E}">
        <p14:creationId xmlns:p14="http://schemas.microsoft.com/office/powerpoint/2010/main" xmlns="" val="216704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029A6E-AD90-400D-B498-67B409629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Применение оператора </a:t>
            </a:r>
            <a:r>
              <a:rPr lang="en-US" altLang="ru-RU" dirty="0" smtClean="0"/>
              <a:t>WHERE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12E1E7C6-21DB-4AC4-A9D0-55AF3771F245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1849438"/>
            <a:ext cx="7272338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90 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BAAF33E9-C467-43AB-B3F3-6A316F368FB3}"/>
              </a:ext>
            </a:extLst>
          </p:cNvPr>
          <p:cNvSpPr>
            <a:spLocks noChangeArrowheads="1"/>
          </p:cNvSpPr>
          <p:nvPr/>
        </p:nvSpPr>
        <p:spPr bwMode="gray">
          <a:xfrm>
            <a:off x="920750" y="2459038"/>
            <a:ext cx="3586163" cy="26987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9" name="Picture 8" descr="C:\salome_official\projects\11gR2\screenshots\les2_s4_b.gif">
            <a:extLst>
              <a:ext uri="{FF2B5EF4-FFF2-40B4-BE49-F238E27FC236}">
                <a16:creationId xmlns:a16="http://schemas.microsoft.com/office/drawing/2014/main" xmlns="" id="{53A9344D-9E45-49F7-ACAA-EDEFAFF54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0"/>
            <a:ext cx="4721225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2688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4EA6C9-86B7-4650-AF2F-E64F18EF0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Строки символов и даты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A97BEE2C-6180-408E-BFE7-D433E2EF7D0C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2650" y="3581400"/>
            <a:ext cx="7272338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'Whalen' ;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60E80B70-9DED-4626-96E0-E2876B17B4C2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447800"/>
            <a:ext cx="7918450" cy="183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altLang="ru-RU" sz="2000" dirty="0" smtClean="0"/>
              <a:t>Символьные строки и значения даты заключаются в одинарные кавычки.</a:t>
            </a:r>
          </a:p>
          <a:p>
            <a:pPr lvl="1"/>
            <a:r>
              <a:rPr lang="ru-RU" altLang="ru-RU" sz="2000" dirty="0" smtClean="0"/>
              <a:t>Символьные значения чувствительны к регистру, а значения даты — к формату.</a:t>
            </a:r>
          </a:p>
          <a:p>
            <a:pPr lvl="1"/>
            <a:r>
              <a:rPr lang="ru-RU" altLang="ru-RU" sz="2000" dirty="0" smtClean="0"/>
              <a:t>Формат отображения даты по умолчанию — DD-MON-RR.</a:t>
            </a:r>
            <a:endParaRPr lang="en-US" altLang="ru-RU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C034F7A-FF8F-4800-B9BC-F061A07EA0F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33775" y="4148138"/>
            <a:ext cx="1171575" cy="29051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xmlns="" id="{0DE94B02-DDE9-41CB-B8EE-33C401B10CFB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81063" y="4800600"/>
            <a:ext cx="7272337" cy="9239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'17-OCT-03' ;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xmlns="" id="{340D1291-63B1-4AEA-8912-CAAF07F7C42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581400" y="5334000"/>
            <a:ext cx="1566863" cy="3048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A17C024-C0CB-46DF-A5BD-CFB1D49DA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038600"/>
            <a:ext cx="2876550" cy="400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483F106-7E22-4589-88B0-722FD9E91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181600"/>
            <a:ext cx="1257300" cy="419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917191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1942</Words>
  <PresentationFormat>Экран (4:3)</PresentationFormat>
  <Paragraphs>427</Paragraphs>
  <Slides>45</Slides>
  <Notes>0</Notes>
  <HiddenSlides>2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46" baseType="lpstr">
      <vt:lpstr>Тема Office</vt:lpstr>
      <vt:lpstr>Модель данных – корпоративные сотрудники</vt:lpstr>
      <vt:lpstr>Схема управления сотрудниками (HR)</vt:lpstr>
      <vt:lpstr>Схема управления сотрудниками (HR)</vt:lpstr>
      <vt:lpstr>Фильтрация и Сортировка данных  WHERE и ORDER BY</vt:lpstr>
      <vt:lpstr>План лекции</vt:lpstr>
      <vt:lpstr>Ограничение выборки строк</vt:lpstr>
      <vt:lpstr>Ограничение выбранных строк</vt:lpstr>
      <vt:lpstr>Применение оператора WHERE</vt:lpstr>
      <vt:lpstr>Строки символов и даты</vt:lpstr>
      <vt:lpstr>Comparison Operators</vt:lpstr>
      <vt:lpstr>Применение операторов сравнения</vt:lpstr>
      <vt:lpstr>Условия диапазона с использованием оператора BETWEEN</vt:lpstr>
      <vt:lpstr>Условие вхождения с оператором IN</vt:lpstr>
      <vt:lpstr>Сопоставление с образцом в операторе LIKE</vt:lpstr>
      <vt:lpstr>Объединение подстановочных знаков</vt:lpstr>
      <vt:lpstr>Применение условий NULL</vt:lpstr>
      <vt:lpstr>Определение условий с использованием логических операторов</vt:lpstr>
      <vt:lpstr>Применение оператора И</vt:lpstr>
      <vt:lpstr>Применение оператора ИЛИ</vt:lpstr>
      <vt:lpstr>Применение оператора NOT</vt:lpstr>
      <vt:lpstr>Правила приоритета</vt:lpstr>
      <vt:lpstr>Правила приоритета</vt:lpstr>
      <vt:lpstr>Применение предложения ORDER BY</vt:lpstr>
      <vt:lpstr>Сортировка</vt:lpstr>
      <vt:lpstr>Сортировка</vt:lpstr>
      <vt:lpstr>Оператор ограничения строк SQL</vt:lpstr>
      <vt:lpstr>Использование предложения ограничения строк SQL в запросе</vt:lpstr>
      <vt:lpstr>Пример оператора ограничения строк SQL</vt:lpstr>
      <vt:lpstr>Вопрос</vt:lpstr>
      <vt:lpstr>Создание Таблицы</vt:lpstr>
      <vt:lpstr>Создание таблицы</vt:lpstr>
      <vt:lpstr>Ограничение Primary Key</vt:lpstr>
      <vt:lpstr>Вычисляемые поля</vt:lpstr>
      <vt:lpstr>Ограничения CHECK</vt:lpstr>
      <vt:lpstr>Ограничения UNIQUE</vt:lpstr>
      <vt:lpstr>Ограничения PRIMARY KEY и UNIQUE</vt:lpstr>
      <vt:lpstr>Вставка, обновление  и удаление данных</vt:lpstr>
      <vt:lpstr>Команда INSERT</vt:lpstr>
      <vt:lpstr>Команда INSERT</vt:lpstr>
      <vt:lpstr>Команда UPDATE</vt:lpstr>
      <vt:lpstr>Команда UPDATE</vt:lpstr>
      <vt:lpstr>Команда DELETE</vt:lpstr>
      <vt:lpstr>Команда DELETE</vt:lpstr>
      <vt:lpstr>Модель данных – Клиент</vt:lpstr>
      <vt:lpstr>Схема данных о Клиенте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для Анализа данных</dc:title>
  <dc:creator>andrey</dc:creator>
  <cp:lastModifiedBy>andrey</cp:lastModifiedBy>
  <cp:revision>118</cp:revision>
  <dcterms:created xsi:type="dcterms:W3CDTF">2025-05-25T17:27:16Z</dcterms:created>
  <dcterms:modified xsi:type="dcterms:W3CDTF">2025-06-16T21:19:41Z</dcterms:modified>
</cp:coreProperties>
</file>