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43" r:id="rId3"/>
    <p:sldId id="303" r:id="rId4"/>
    <p:sldId id="306" r:id="rId5"/>
    <p:sldId id="307" r:id="rId6"/>
    <p:sldId id="310" r:id="rId7"/>
    <p:sldId id="329" r:id="rId8"/>
    <p:sldId id="330" r:id="rId9"/>
    <p:sldId id="340" r:id="rId10"/>
    <p:sldId id="315" r:id="rId11"/>
    <p:sldId id="328" r:id="rId12"/>
    <p:sldId id="320" r:id="rId13"/>
    <p:sldId id="321" r:id="rId14"/>
    <p:sldId id="322" r:id="rId15"/>
    <p:sldId id="323" r:id="rId16"/>
    <p:sldId id="324" r:id="rId17"/>
    <p:sldId id="325" r:id="rId18"/>
    <p:sldId id="344" r:id="rId19"/>
    <p:sldId id="258" r:id="rId20"/>
    <p:sldId id="341" r:id="rId21"/>
    <p:sldId id="342" r:id="rId22"/>
    <p:sldId id="331" r:id="rId23"/>
    <p:sldId id="259" r:id="rId24"/>
    <p:sldId id="260" r:id="rId25"/>
    <p:sldId id="345" r:id="rId26"/>
    <p:sldId id="261" r:id="rId27"/>
    <p:sldId id="266" r:id="rId28"/>
    <p:sldId id="269" r:id="rId29"/>
    <p:sldId id="270" r:id="rId30"/>
    <p:sldId id="334" r:id="rId31"/>
    <p:sldId id="271" r:id="rId32"/>
    <p:sldId id="327" r:id="rId33"/>
    <p:sldId id="272" r:id="rId34"/>
    <p:sldId id="273" r:id="rId35"/>
    <p:sldId id="274" r:id="rId36"/>
    <p:sldId id="275" r:id="rId37"/>
    <p:sldId id="276" r:id="rId38"/>
    <p:sldId id="335" r:id="rId39"/>
    <p:sldId id="278" r:id="rId40"/>
    <p:sldId id="279" r:id="rId41"/>
    <p:sldId id="280" r:id="rId42"/>
    <p:sldId id="336" r:id="rId43"/>
    <p:sldId id="337" r:id="rId44"/>
    <p:sldId id="281" r:id="rId45"/>
    <p:sldId id="338" r:id="rId46"/>
    <p:sldId id="282" r:id="rId47"/>
    <p:sldId id="283" r:id="rId48"/>
    <p:sldId id="284" r:id="rId49"/>
    <p:sldId id="339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32" r:id="rId67"/>
    <p:sldId id="333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-2229" y="-10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fUfQvv8QaXG5wdMWr9zzbA/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wHak6mbZeymqcSSgFzPEuP/3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6dPvL1tA3WLc98u7pHz9ZQ/1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pic>
        <p:nvPicPr>
          <p:cNvPr id="56321" name="Picture 1" descr="D:\work\Neoflex\Обучающие_курсы\SQL_и_Базы_Данных\вопросы\sql_q_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912" y="1865678"/>
            <a:ext cx="8256789" cy="350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302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Универсальная функция </a:t>
            </a:r>
            <a:r>
              <a:rPr lang="ru-RU" altLang="ru-RU" sz="2400" dirty="0" err="1" smtClean="0"/>
              <a:t>преборазования</a:t>
            </a:r>
            <a:r>
              <a:rPr lang="ru-RU" altLang="ru-RU" sz="2400" dirty="0" smtClean="0"/>
              <a:t> данных к заданному типу: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CAST(&lt;</a:t>
            </a:r>
            <a:r>
              <a:rPr lang="ru-RU" altLang="ru-RU" dirty="0" smtClean="0">
                <a:latin typeface="Courier New" panose="02070309020205020404" pitchFamily="49" charset="0"/>
              </a:rPr>
              <a:t>выражение&gt; </a:t>
            </a:r>
            <a:r>
              <a:rPr lang="en-US" altLang="ru-RU" dirty="0" smtClean="0">
                <a:latin typeface="Courier New" panose="02070309020205020404" pitchFamily="49" charset="0"/>
              </a:rPr>
              <a:t>AS &lt;</a:t>
            </a:r>
            <a:r>
              <a:rPr lang="ru-RU" altLang="ru-RU" dirty="0" err="1" smtClean="0">
                <a:latin typeface="Courier New" panose="02070309020205020404" pitchFamily="49" charset="0"/>
              </a:rPr>
              <a:t>тип_данных</a:t>
            </a:r>
            <a:r>
              <a:rPr lang="ru-RU" altLang="ru-RU" dirty="0" smtClean="0">
                <a:latin typeface="Courier New" panose="02070309020205020404" pitchFamily="49" charset="0"/>
              </a:rPr>
              <a:t>&gt;)</a:t>
            </a:r>
            <a:endParaRPr lang="en-US" altLang="ru-RU" dirty="0">
              <a:latin typeface="Courier New" panose="02070309020205020404" pitchFamily="49" charset="0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96348" y="3180523"/>
            <a:ext cx="5196746" cy="20621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1. Преобразование строки в число: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CAST('123' AS INT); → 123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Преобразование числа в строку: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CAST(456 AS STRING); → '456'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3. Преобразование строки в дату: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CAST('2024-05-27' AS DATE); → 2024-05-27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930659" y="3193606"/>
            <a:ext cx="28776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Поддерживаемые типы: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BIGINT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FLOAT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DOUBLE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BOOLEAN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DATE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TIMESTAMP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18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Следующая функции работает с любым типом данных и относятся к использованию значений NULL: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(expr1, expr2, ..., </a:t>
            </a:r>
            <a:r>
              <a:rPr lang="en-US" altLang="ru-RU" dirty="0" err="1">
                <a:latin typeface="Courier New" panose="02070309020205020404" pitchFamily="49" charset="0"/>
              </a:rPr>
              <a:t>exprn</a:t>
            </a:r>
            <a:r>
              <a:rPr lang="en-US" altLang="ru-RU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04518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D49FC-2D99-49CF-913E-4C970299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COALESCE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Функции</a:t>
            </a:r>
            <a:endParaRPr lang="ru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6A0FF-107E-4A13-AE21-F47E4624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Особенность функции COALESCE заключается в том, что функция COALESCE может принимать несколько альтернативных значений.</a:t>
            </a:r>
          </a:p>
          <a:p>
            <a:pPr lvl="1"/>
            <a:r>
              <a:rPr lang="ru-RU" altLang="ru-RU" dirty="0" smtClean="0"/>
              <a:t>Если первое выражение не равно </a:t>
            </a:r>
            <a:r>
              <a:rPr lang="ru-RU" altLang="ru-RU" dirty="0" err="1" smtClean="0"/>
              <a:t>null</a:t>
            </a:r>
            <a:r>
              <a:rPr lang="ru-RU" altLang="ru-RU" dirty="0" smtClean="0"/>
              <a:t>, функция COALESCE возвращает это выражение; </a:t>
            </a:r>
            <a:br>
              <a:rPr lang="ru-RU" altLang="ru-RU" dirty="0" smtClean="0"/>
            </a:br>
            <a:r>
              <a:rPr lang="ru-RU" altLang="ru-RU" dirty="0" smtClean="0"/>
              <a:t>В противном случае она выполняет COALESCE оставшихся выражений.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731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78672-74B3-4243-9E76-5606D088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Пример применения </a:t>
            </a:r>
            <a:r>
              <a:rPr lang="en-US" altLang="ru-RU" sz="3600" dirty="0" smtClean="0"/>
              <a:t>COALESCE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FC32E72-F3A4-4113-94C1-C6A1537EC91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371599"/>
            <a:ext cx="7364413" cy="19611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coalesce(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0)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494B2D-9F20-43B6-957B-CB3CA942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61127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37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3AA59-5AA5-49DE-940B-0B63A984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Условные выражения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DED9507-7573-4C85-A121-C25BCA33F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>
              <a:buNone/>
            </a:pPr>
            <a:r>
              <a:rPr lang="ru-RU" altLang="ru-RU" dirty="0" smtClean="0"/>
              <a:t>Применение логики IF-THEN-ELSE в операторе SQL:</a:t>
            </a:r>
          </a:p>
          <a:p>
            <a:pPr lvl="1">
              <a:buNone/>
            </a:pPr>
            <a:r>
              <a:rPr lang="ru-RU" altLang="ru-RU" b="1" dirty="0" smtClean="0"/>
              <a:t>CASE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8158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C7944-A53E-4261-B0A1-12200502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CASE</a:t>
            </a:r>
            <a:r>
              <a:rPr lang="en-US" altLang="ru-RU" dirty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5DBCBB02-6D76-4F4E-9324-E301323E3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104" y="1799962"/>
            <a:ext cx="8102087" cy="86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 smtClean="0"/>
              <a:t>Облегчает условные запросы, выполняя работу оператора IF-THEN-ELSE:</a:t>
            </a:r>
            <a:endParaRPr lang="en-US" alt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664B7E-3D33-4997-9F05-FB69AE1C6DB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92544" y="2773396"/>
            <a:ext cx="7364413" cy="1589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CASE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comparison_expr1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return_expr1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comparison_expr2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return_expr2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comparison_exprn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return_exprn</a:t>
            </a:r>
            <a:endParaRPr lang="en-US" altLang="ru-RU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ELSE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else_expr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391006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2164"/>
            <a:ext cx="7886700" cy="1325563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7" y="1894871"/>
            <a:ext cx="7364413" cy="37058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regions;</a:t>
            </a:r>
          </a:p>
        </p:txBody>
      </p:sp>
    </p:spTree>
    <p:extLst>
      <p:ext uri="{BB962C8B-B14F-4D97-AF65-F5344CB8AC3E}">
        <p14:creationId xmlns:p14="http://schemas.microsoft.com/office/powerpoint/2010/main" xmlns="" val="4107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275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8" y="1537014"/>
            <a:ext cx="7364413" cy="4668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salary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salary between 0.00 and 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then 'Low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when salary between 5000.00 and 9999.99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'Normal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when salary between 10000.00 and 14999.99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'High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'TOP'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xmlns="" val="155824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Клиент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7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4CFB9-52B9-4F6A-B87A-9ACF843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 таблиц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0823B-2C44-43C6-9766-6AD161BB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dirty="0" smtClean="0"/>
              <a:t>Типы </a:t>
            </a:r>
            <a:r>
              <a:rPr lang="en-US" altLang="ru-RU" dirty="0" smtClean="0"/>
              <a:t>JOINS </a:t>
            </a:r>
            <a:r>
              <a:rPr lang="ru-RU" altLang="ru-RU" dirty="0" smtClean="0"/>
              <a:t>и их синтаксис</a:t>
            </a:r>
          </a:p>
          <a:p>
            <a:pPr lvl="2"/>
            <a:r>
              <a:rPr lang="en-US" altLang="ru-RU" dirty="0" smtClean="0"/>
              <a:t>Joins </a:t>
            </a:r>
            <a:r>
              <a:rPr lang="ru-RU" altLang="ru-RU" dirty="0" smtClean="0"/>
              <a:t>с предложением </a:t>
            </a:r>
            <a:r>
              <a:rPr lang="en-US" altLang="ru-RU" dirty="0" smtClean="0"/>
              <a:t>ON</a:t>
            </a:r>
          </a:p>
          <a:p>
            <a:pPr lvl="2"/>
            <a:r>
              <a:rPr lang="en-US" altLang="ru-RU" dirty="0" smtClean="0"/>
              <a:t>Self-join</a:t>
            </a:r>
          </a:p>
          <a:p>
            <a:pPr lvl="2"/>
            <a:r>
              <a:rPr lang="en-US" altLang="ru-RU" dirty="0" smtClean="0"/>
              <a:t>Non</a:t>
            </a:r>
            <a:r>
              <a:rPr lang="ru-RU" altLang="ru-RU" dirty="0" smtClean="0"/>
              <a:t> </a:t>
            </a:r>
            <a:r>
              <a:rPr lang="en-US" altLang="ru-RU" dirty="0" err="1" smtClean="0"/>
              <a:t>equl</a:t>
            </a:r>
            <a:r>
              <a:rPr lang="en-US" altLang="ru-RU" dirty="0" smtClean="0"/>
              <a:t> joins</a:t>
            </a:r>
          </a:p>
          <a:p>
            <a:pPr lvl="2"/>
            <a:r>
              <a:rPr lang="en-US" altLang="ru-RU" dirty="0" smtClean="0"/>
              <a:t>OUTER join:</a:t>
            </a:r>
          </a:p>
          <a:p>
            <a:pPr lvl="2"/>
            <a:r>
              <a:rPr lang="en-US" altLang="ru-RU" dirty="0" smtClean="0"/>
              <a:t>LEFT OUTER join</a:t>
            </a:r>
          </a:p>
          <a:p>
            <a:pPr lvl="2"/>
            <a:r>
              <a:rPr lang="en-US" altLang="ru-RU" dirty="0" smtClean="0"/>
              <a:t>RIGHT OUTER join</a:t>
            </a:r>
          </a:p>
          <a:p>
            <a:pPr lvl="2"/>
            <a:r>
              <a:rPr lang="en-US" altLang="ru-RU" dirty="0" smtClean="0"/>
              <a:t>FULL OUTER join</a:t>
            </a:r>
          </a:p>
          <a:p>
            <a:pPr lvl="1"/>
            <a:r>
              <a:rPr lang="ru-RU" altLang="ru-RU" dirty="0" smtClean="0"/>
              <a:t>Декартово произведение</a:t>
            </a:r>
            <a:endParaRPr lang="en-US" altLang="ru-RU" dirty="0" smtClean="0"/>
          </a:p>
          <a:p>
            <a:pPr lvl="2"/>
            <a:r>
              <a:rPr lang="en-US" altLang="ru-RU" dirty="0" smtClean="0"/>
              <a:t>Cross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971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57AB44-787A-493B-A1A0-0381DCF5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Неявное и явное преобразование типов данных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TO_CHAR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TO_NUMBER,TO_DATE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TO_TIMESTAMP</a:t>
            </a:r>
            <a:endParaRPr lang="en-US" altLang="ru-RU" dirty="0"/>
          </a:p>
          <a:p>
            <a:pPr lvl="1" eaLnBrk="1" hangingPunct="1">
              <a:buClr>
                <a:schemeClr val="folHlink"/>
              </a:buClr>
            </a:pPr>
            <a:r>
              <a:rPr lang="ru-RU" altLang="ru-RU" dirty="0" smtClean="0"/>
              <a:t>Полезные Функции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CAST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1">
              <a:buClr>
                <a:schemeClr val="folHlink"/>
              </a:buClr>
            </a:pPr>
            <a:r>
              <a:rPr lang="ru-RU" altLang="ru-RU" dirty="0" smtClean="0"/>
              <a:t>Условные выражения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CASE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302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="" xmlns:a16="http://schemas.microsoft.com/office/drawing/2014/main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="" xmlns:a16="http://schemas.microsoft.com/office/drawing/2014/main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="" xmlns:a16="http://schemas.microsoft.com/office/drawing/2014/main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="" xmlns:a16="http://schemas.microsoft.com/office/drawing/2014/main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="" xmlns:a16="http://schemas.microsoft.com/office/drawing/2014/main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="" xmlns:a16="http://schemas.microsoft.com/office/drawing/2014/main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="" xmlns:a16="http://schemas.microsoft.com/office/drawing/2014/main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="" xmlns:a16="http://schemas.microsoft.com/office/drawing/2014/main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="" xmlns:a16="http://schemas.microsoft.com/office/drawing/2014/main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="" xmlns:a16="http://schemas.microsoft.com/office/drawing/2014/main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="" xmlns:a16="http://schemas.microsoft.com/office/drawing/2014/main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="" xmlns:a16="http://schemas.microsoft.com/office/drawing/2014/main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="" xmlns:a16="http://schemas.microsoft.com/office/drawing/2014/main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="" xmlns:a16="http://schemas.microsoft.com/office/drawing/2014/main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="" xmlns:a16="http://schemas.microsoft.com/office/drawing/2014/main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="" xmlns:a16="http://schemas.microsoft.com/office/drawing/2014/main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="" xmlns:a16="http://schemas.microsoft.com/office/drawing/2014/main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="" xmlns:a16="http://schemas.microsoft.com/office/drawing/2014/main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="" xmlns:a16="http://schemas.microsoft.com/office/drawing/2014/main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="" xmlns:a16="http://schemas.microsoft.com/office/drawing/2014/main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="" xmlns:a16="http://schemas.microsoft.com/office/drawing/2014/main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="" xmlns:a16="http://schemas.microsoft.com/office/drawing/2014/main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="" xmlns:a16="http://schemas.microsoft.com/office/drawing/2014/main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="" xmlns:a16="http://schemas.microsoft.com/office/drawing/2014/main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="" xmlns:a16="http://schemas.microsoft.com/office/drawing/2014/main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="" xmlns:a16="http://schemas.microsoft.com/office/drawing/2014/main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="" xmlns:a16="http://schemas.microsoft.com/office/drawing/2014/main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="" xmlns:a16="http://schemas.microsoft.com/office/drawing/2014/main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="" xmlns:a16="http://schemas.microsoft.com/office/drawing/2014/main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="" xmlns:a16="http://schemas.microsoft.com/office/drawing/2014/main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="" xmlns:a16="http://schemas.microsoft.com/office/drawing/2014/main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="" xmlns:a16="http://schemas.microsoft.com/office/drawing/2014/main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="" xmlns:a16="http://schemas.microsoft.com/office/drawing/2014/main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="" xmlns:a16="http://schemas.microsoft.com/office/drawing/2014/main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="" xmlns:a16="http://schemas.microsoft.com/office/drawing/2014/main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="" xmlns:a16="http://schemas.microsoft.com/office/drawing/2014/main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="" xmlns:a16="http://schemas.microsoft.com/office/drawing/2014/main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="" xmlns:a16="http://schemas.microsoft.com/office/drawing/2014/main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="" xmlns:a16="http://schemas.microsoft.com/office/drawing/2014/main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="" xmlns:a16="http://schemas.microsoft.com/office/drawing/2014/main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="" xmlns:a16="http://schemas.microsoft.com/office/drawing/2014/main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="" xmlns:a16="http://schemas.microsoft.com/office/drawing/2014/main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="" xmlns:a16="http://schemas.microsoft.com/office/drawing/2014/main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="" xmlns:a16="http://schemas.microsoft.com/office/drawing/2014/main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="" xmlns:a16="http://schemas.microsoft.com/office/drawing/2014/main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="" xmlns:a16="http://schemas.microsoft.com/office/drawing/2014/main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="" xmlns:a16="http://schemas.microsoft.com/office/drawing/2014/main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="" xmlns:a16="http://schemas.microsoft.com/office/drawing/2014/main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="" xmlns:a16="http://schemas.microsoft.com/office/drawing/2014/main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="" xmlns:a16="http://schemas.microsoft.com/office/drawing/2014/main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="" xmlns:a16="http://schemas.microsoft.com/office/drawing/2014/main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="" xmlns:a16="http://schemas.microsoft.com/office/drawing/2014/main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="" xmlns:a16="http://schemas.microsoft.com/office/drawing/2014/main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="" xmlns:a16="http://schemas.microsoft.com/office/drawing/2014/main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="" xmlns:a16="http://schemas.microsoft.com/office/drawing/2014/main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="" xmlns:a16="http://schemas.microsoft.com/office/drawing/2014/main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="" xmlns:a16="http://schemas.microsoft.com/office/drawing/2014/main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="" xmlns:a16="http://schemas.microsoft.com/office/drawing/2014/main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="" xmlns:a16="http://schemas.microsoft.com/office/drawing/2014/main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="" xmlns:a16="http://schemas.microsoft.com/office/drawing/2014/main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="" xmlns:a16="http://schemas.microsoft.com/office/drawing/2014/main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="" xmlns:a16="http://schemas.microsoft.com/office/drawing/2014/main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="" xmlns:a16="http://schemas.microsoft.com/office/drawing/2014/main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="" xmlns:a16="http://schemas.microsoft.com/office/drawing/2014/main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="" xmlns:a16="http://schemas.microsoft.com/office/drawing/2014/main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 algn="ctr">
              <a:lnSpc>
                <a:spcPct val="100000"/>
              </a:lnSpc>
              <a:spcBef>
                <a:spcPts val="95"/>
              </a:spcBef>
            </a:pPr>
            <a:r>
              <a:rPr sz="2800" smtClean="0">
                <a:solidFill>
                  <a:srgbClr val="434343"/>
                </a:solidFill>
                <a:latin typeface="+mn-lt"/>
                <a:cs typeface="Arial"/>
              </a:rPr>
              <a:t>JOI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N`</a:t>
            </a:r>
            <a:r>
              <a:rPr lang="ru-RU" sz="2800" dirty="0" err="1" smtClean="0">
                <a:solidFill>
                  <a:srgbClr val="434343"/>
                </a:solidFill>
                <a:latin typeface="+mn-lt"/>
                <a:cs typeface="Arial"/>
              </a:rPr>
              <a:t>ы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(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Соединения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) 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в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SQL</a:t>
            </a:r>
            <a:endParaRPr sz="280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93" y="1260849"/>
            <a:ext cx="7594850" cy="45549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61048" y="3101009"/>
            <a:ext cx="1658415" cy="112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/>
              <a:t>Получение данных из нескольких таблиц</a:t>
            </a:r>
            <a:endParaRPr lang="en-US" altLang="ru-RU" sz="3200" dirty="0"/>
          </a:p>
        </p:txBody>
      </p:sp>
      <p:pic>
        <p:nvPicPr>
          <p:cNvPr id="5" name="Picture 29" descr="C:\salome_official\projects\11gR2\screenshots\les6_4s_c.gif">
            <a:extLst>
              <a:ext uri="{FF2B5EF4-FFF2-40B4-BE49-F238E27FC236}">
                <a16:creationId xmlns:a16="http://schemas.microsoft.com/office/drawing/2014/main" xmlns="" id="{2D4C4989-192F-4F3B-84DC-72B7ED3D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946275"/>
            <a:ext cx="4341813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C:\salome_official\projects\11gR2\screenshots\les6_4s_b.gif">
            <a:extLst>
              <a:ext uri="{FF2B5EF4-FFF2-40B4-BE49-F238E27FC236}">
                <a16:creationId xmlns:a16="http://schemas.microsoft.com/office/drawing/2014/main" xmlns="" id="{4EED87F4-B8A5-47A8-A56A-B1D13732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78175"/>
            <a:ext cx="3802063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C:\salome_official\projects\11gR2\screenshots\les6_4s_a.gif">
            <a:extLst>
              <a:ext uri="{FF2B5EF4-FFF2-40B4-BE49-F238E27FC236}">
                <a16:creationId xmlns:a16="http://schemas.microsoft.com/office/drawing/2014/main" xmlns="" id="{3C4C11FB-1195-4E23-8824-A9BB2240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3100"/>
            <a:ext cx="3811588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C3090F9-0617-4894-89BC-A7F75926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6002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4B1E569F-6277-4B56-BDA3-B4B0BD35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614488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90AAE8D6-518C-41A3-B8C1-D1C94E3E11A0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3976688"/>
            <a:ext cx="606425" cy="473075"/>
            <a:chOff x="2480" y="2024"/>
            <a:chExt cx="609" cy="298"/>
          </a:xfrm>
        </p:grpSpPr>
        <p:sp>
          <p:nvSpPr>
            <p:cNvPr id="11" name="Line 9">
              <a:extLst>
                <a:ext uri="{FF2B5EF4-FFF2-40B4-BE49-F238E27FC236}">
                  <a16:creationId xmlns:a16="http://schemas.microsoft.com/office/drawing/2014/main" xmlns="" id="{48F898FB-0DEF-413F-83B0-5F593F6C894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xmlns="" id="{1BE356D8-D589-4E62-91D0-2A4C450B7BF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2C955B7D-6B8E-42E8-A59F-4EE7F16F9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9938" y="2757488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xmlns="" id="{DABBCD70-95EF-435E-B209-8EC7FE95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54737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xmlns="" id="{56A68342-245B-484D-B404-C8EF6E4419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8325" y="1917700"/>
            <a:ext cx="1265238" cy="19097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xmlns="" id="{26B25DF9-6246-46E2-8DDE-C3641FEB5B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0938" y="1917700"/>
            <a:ext cx="1524000" cy="1993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xmlns="" id="{BE9D5B3A-5793-42D6-AD2C-AF0ED85F46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38225" y="1917700"/>
            <a:ext cx="1081088" cy="1908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8" name="Picture 31" descr="C:\salome_official\projects\11gR2\screenshots\les6_4s_d.gif">
            <a:extLst>
              <a:ext uri="{FF2B5EF4-FFF2-40B4-BE49-F238E27FC236}">
                <a16:creationId xmlns:a16="http://schemas.microsoft.com/office/drawing/2014/main" xmlns="" id="{32E44875-E925-4B44-906B-034B415A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2363" y="4497388"/>
            <a:ext cx="4305300" cy="1087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C:\salome_official\projects\11gR2\screenshots\les6_4s_e.gif">
            <a:extLst>
              <a:ext uri="{FF2B5EF4-FFF2-40B4-BE49-F238E27FC236}">
                <a16:creationId xmlns:a16="http://schemas.microsoft.com/office/drawing/2014/main" xmlns="" id="{54455266-1945-4400-831C-61363A92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3950" y="5878513"/>
            <a:ext cx="42989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817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1C2DF-74C8-466F-933E-E0BC5D1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Типы Соединений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E498A4-4DF1-449D-AF96-30F1237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000" dirty="0" smtClean="0"/>
              <a:t>Соединения, соответствующие стандарту SQL:1999, включают следующее:</a:t>
            </a:r>
          </a:p>
          <a:p>
            <a:pPr marL="457200" lvl="1" indent="0"/>
            <a:r>
              <a:rPr lang="ru-RU" altLang="ru-RU" sz="1600" dirty="0" smtClean="0"/>
              <a:t> </a:t>
            </a:r>
            <a:r>
              <a:rPr lang="ru-RU" altLang="ru-RU" sz="2000" dirty="0" smtClean="0"/>
              <a:t>Соединения с оператором USING</a:t>
            </a:r>
          </a:p>
          <a:p>
            <a:pPr marL="457200" lvl="1" indent="0"/>
            <a:r>
              <a:rPr lang="ru-RU" altLang="ru-RU" sz="2000" dirty="0" smtClean="0"/>
              <a:t> Соединения с оператором ON</a:t>
            </a:r>
            <a:endParaRPr lang="en-US" altLang="ru-RU" sz="2000" dirty="0" smtClean="0"/>
          </a:p>
          <a:p>
            <a:pPr lvl="1"/>
            <a:r>
              <a:rPr lang="en-US" altLang="ru-RU" sz="2000" dirty="0" smtClean="0">
                <a:latin typeface="Courier New" panose="02070309020205020404" pitchFamily="49" charset="0"/>
              </a:rPr>
              <a:t>OUTER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соединения</a:t>
            </a:r>
            <a:r>
              <a:rPr lang="en-US" altLang="ru-RU" sz="2000" dirty="0" smtClean="0"/>
              <a:t>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LEFT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1"/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CROSS JOIN</a:t>
            </a:r>
            <a:endParaRPr lang="en-US" altLang="ru-RU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1728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Типы Соединений</a:t>
            </a:r>
            <a:endParaRPr lang="en-US" altLang="ru-RU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829" y="1728961"/>
            <a:ext cx="8308068" cy="470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88178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1FDE9-3907-48BF-B8B5-25CDD6B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 dirty="0" smtClean="0"/>
              <a:t>Соединение таблиц с использованием синтаксиса SQL:1999</a:t>
            </a:r>
            <a:endParaRPr lang="ru-RU" sz="40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20CB668-9CC3-4BF3-BCA2-ADADE1192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37186"/>
            <a:ext cx="7918450" cy="49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соединение для запроса данных из нескольких таблиц: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85329B-BBDE-4559-9A02-252E0B5411A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622985"/>
            <a:ext cx="7286625" cy="2519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table1.column, table2.column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USING (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 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[LEFT|RIGHT|FULL OUTER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[CROSS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203350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8CB4F-84BB-479B-8429-D5E2185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Соединения по колонками</a:t>
            </a:r>
            <a:endParaRPr lang="ru-RU" sz="4000" dirty="0"/>
          </a:p>
        </p:txBody>
      </p:sp>
      <p:pic>
        <p:nvPicPr>
          <p:cNvPr id="5" name="Picture 36" descr="C:\salome_official\projects\11gR2\screenshots\les6_12s_a.gif">
            <a:extLst>
              <a:ext uri="{FF2B5EF4-FFF2-40B4-BE49-F238E27FC236}">
                <a16:creationId xmlns:a16="http://schemas.microsoft.com/office/drawing/2014/main" xmlns="" id="{1DB8FC19-4E46-4CAA-8E7E-676C4905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17572"/>
            <a:ext cx="29718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7" descr="C:\salome_official\projects\11gR2\screenshots\les6_12s_b.gif">
            <a:extLst>
              <a:ext uri="{FF2B5EF4-FFF2-40B4-BE49-F238E27FC236}">
                <a16:creationId xmlns:a16="http://schemas.microsoft.com/office/drawing/2014/main" xmlns="" id="{0361F932-F763-4C24-BDE6-74BFF153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1213" y="1908047"/>
            <a:ext cx="3394075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BC193095-EB5A-4EDC-8FA0-4465609E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33384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F4E64D79-121B-48BF-A3BE-ED4330AF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33384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B3885D25-F5C1-42DD-A0B1-5F531517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140197"/>
            <a:ext cx="160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Foreign key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3C706D6B-B12B-452C-8C6D-F92B0224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709984"/>
            <a:ext cx="1624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Primary key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0CFC5626-8B1F-4048-9EA4-EF5EB02D1B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0175" y="1901697"/>
            <a:ext cx="1335088" cy="2517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xmlns="" id="{741C9A95-B6B4-4D4B-9602-E6D775AF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308347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xmlns="" id="{7C8DBC76-3135-4B2D-9662-B42FB28010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4440109"/>
            <a:ext cx="1587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xmlns="" id="{E876180E-A1DF-48B9-A868-CE332F087F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7563" y="40241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xmlns="" id="{E45C7CB8-53E2-4E6E-9977-8F5EB7694D1F}"/>
              </a:ext>
            </a:extLst>
          </p:cNvPr>
          <p:cNvSpPr>
            <a:spLocks noChangeShapeType="1"/>
          </p:cNvSpPr>
          <p:nvPr/>
        </p:nvSpPr>
        <p:spPr bwMode="gray">
          <a:xfrm>
            <a:off x="3986213" y="2479547"/>
            <a:ext cx="804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xmlns="" id="{344D4EC2-5AC3-4664-8328-66988A0A9086}"/>
              </a:ext>
            </a:extLst>
          </p:cNvPr>
          <p:cNvSpPr>
            <a:spLocks/>
          </p:cNvSpPr>
          <p:nvPr/>
        </p:nvSpPr>
        <p:spPr bwMode="gray">
          <a:xfrm>
            <a:off x="4000500" y="2654172"/>
            <a:ext cx="260350" cy="1587"/>
          </a:xfrm>
          <a:custGeom>
            <a:avLst/>
            <a:gdLst>
              <a:gd name="T0" fmla="*/ 0 w 164"/>
              <a:gd name="T1" fmla="*/ 2147483647 h 1"/>
              <a:gd name="T2" fmla="*/ 2147483647 w 164"/>
              <a:gd name="T3" fmla="*/ 0 h 1"/>
              <a:gd name="T4" fmla="*/ 0 60000 65536"/>
              <a:gd name="T5" fmla="*/ 0 60000 65536"/>
              <a:gd name="T6" fmla="*/ 0 w 164"/>
              <a:gd name="T7" fmla="*/ 0 h 1"/>
              <a:gd name="T8" fmla="*/ 164 w 16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1">
                <a:moveTo>
                  <a:pt x="0" y="1"/>
                </a:moveTo>
                <a:lnTo>
                  <a:pt x="164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xmlns="" id="{FF5EA8A8-3A36-41E8-97B9-E66A91681F8B}"/>
              </a:ext>
            </a:extLst>
          </p:cNvPr>
          <p:cNvSpPr>
            <a:spLocks/>
          </p:cNvSpPr>
          <p:nvPr/>
        </p:nvSpPr>
        <p:spPr bwMode="gray">
          <a:xfrm>
            <a:off x="4257675" y="2479547"/>
            <a:ext cx="1588" cy="198437"/>
          </a:xfrm>
          <a:custGeom>
            <a:avLst/>
            <a:gdLst>
              <a:gd name="T0" fmla="*/ 0 w 1"/>
              <a:gd name="T1" fmla="*/ 0 h 125"/>
              <a:gd name="T2" fmla="*/ 2147483647 w 1"/>
              <a:gd name="T3" fmla="*/ 2147483647 h 125"/>
              <a:gd name="T4" fmla="*/ 0 60000 65536"/>
              <a:gd name="T5" fmla="*/ 0 60000 65536"/>
              <a:gd name="T6" fmla="*/ 0 w 1"/>
              <a:gd name="T7" fmla="*/ 0 h 125"/>
              <a:gd name="T8" fmla="*/ 1 w 1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5">
                <a:moveTo>
                  <a:pt x="0" y="0"/>
                </a:moveTo>
                <a:lnTo>
                  <a:pt x="1" y="12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xmlns="" id="{D0676E56-2ACF-4717-A56A-48E0380761BA}"/>
              </a:ext>
            </a:extLst>
          </p:cNvPr>
          <p:cNvSpPr>
            <a:spLocks noChangeShapeType="1"/>
          </p:cNvSpPr>
          <p:nvPr/>
        </p:nvSpPr>
        <p:spPr bwMode="gray">
          <a:xfrm>
            <a:off x="4335463" y="2479547"/>
            <a:ext cx="1878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xmlns="" id="{B93C416B-629D-46E7-91ED-F1BAB7A74D1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19550" y="4074984"/>
            <a:ext cx="4159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30">
            <a:extLst>
              <a:ext uri="{FF2B5EF4-FFF2-40B4-BE49-F238E27FC236}">
                <a16:creationId xmlns:a16="http://schemas.microsoft.com/office/drawing/2014/main" xmlns="" id="{08A197EC-527A-492B-BAB6-4CFE569A28B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21138" y="4248022"/>
            <a:ext cx="414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xmlns="" id="{C62F7BA5-6988-4469-BB0D-DCC7BA25A13B}"/>
              </a:ext>
            </a:extLst>
          </p:cNvPr>
          <p:cNvSpPr>
            <a:spLocks/>
          </p:cNvSpPr>
          <p:nvPr/>
        </p:nvSpPr>
        <p:spPr bwMode="gray">
          <a:xfrm>
            <a:off x="4435475" y="4090859"/>
            <a:ext cx="1588" cy="166688"/>
          </a:xfrm>
          <a:custGeom>
            <a:avLst/>
            <a:gdLst>
              <a:gd name="T0" fmla="*/ 0 w 1"/>
              <a:gd name="T1" fmla="*/ 0 h 105"/>
              <a:gd name="T2" fmla="*/ 0 w 1"/>
              <a:gd name="T3" fmla="*/ 2147483647 h 105"/>
              <a:gd name="T4" fmla="*/ 0 60000 65536"/>
              <a:gd name="T5" fmla="*/ 0 60000 65536"/>
              <a:gd name="T6" fmla="*/ 0 w 1"/>
              <a:gd name="T7" fmla="*/ 0 h 105"/>
              <a:gd name="T8" fmla="*/ 1 w 1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5">
                <a:moveTo>
                  <a:pt x="0" y="0"/>
                </a:moveTo>
                <a:lnTo>
                  <a:pt x="0" y="10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xmlns="" id="{6AEAB04D-A559-4AAA-B50C-33E205B6081C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587" cy="1230313"/>
          </a:xfrm>
          <a:custGeom>
            <a:avLst/>
            <a:gdLst>
              <a:gd name="T0" fmla="*/ 0 w 1"/>
              <a:gd name="T1" fmla="*/ 2147483647 h 775"/>
              <a:gd name="T2" fmla="*/ 0 w 1"/>
              <a:gd name="T3" fmla="*/ 0 h 775"/>
              <a:gd name="T4" fmla="*/ 0 60000 65536"/>
              <a:gd name="T5" fmla="*/ 0 60000 65536"/>
              <a:gd name="T6" fmla="*/ 0 w 1"/>
              <a:gd name="T7" fmla="*/ 0 h 775"/>
              <a:gd name="T8" fmla="*/ 1 w 1"/>
              <a:gd name="T9" fmla="*/ 775 h 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75">
                <a:moveTo>
                  <a:pt x="0" y="7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Freeform 35">
            <a:extLst>
              <a:ext uri="{FF2B5EF4-FFF2-40B4-BE49-F238E27FC236}">
                <a16:creationId xmlns:a16="http://schemas.microsoft.com/office/drawing/2014/main" xmlns="" id="{BC458835-9DFB-4CB0-88E5-2CFAEE9DBD9D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744662" cy="1588"/>
          </a:xfrm>
          <a:custGeom>
            <a:avLst/>
            <a:gdLst>
              <a:gd name="T0" fmla="*/ 0 w 1099"/>
              <a:gd name="T1" fmla="*/ 2147483647 h 1"/>
              <a:gd name="T2" fmla="*/ 2147483647 w 1099"/>
              <a:gd name="T3" fmla="*/ 0 h 1"/>
              <a:gd name="T4" fmla="*/ 0 60000 65536"/>
              <a:gd name="T5" fmla="*/ 0 60000 65536"/>
              <a:gd name="T6" fmla="*/ 0 w 1099"/>
              <a:gd name="T7" fmla="*/ 0 h 1"/>
              <a:gd name="T8" fmla="*/ 1099 w 109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9" h="1">
                <a:moveTo>
                  <a:pt x="0" y="1"/>
                </a:moveTo>
                <a:lnTo>
                  <a:pt x="1099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68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5C538-0A0D-49D4-8020-6672AB5D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Создание объединений с оператором ON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807545-9908-4C6C-A53B-4F5420AD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Условие соединения для естественного соединения в основном представляет собой эквисоединение всех столбцов с одинаковым именем.</a:t>
            </a:r>
          </a:p>
          <a:p>
            <a:pPr lvl="1"/>
            <a:r>
              <a:rPr lang="ru-RU" altLang="ru-RU" dirty="0" smtClean="0"/>
              <a:t>Используйте оператор ON, чтобы указать произвольные условия или указать столбцы для соединения.</a:t>
            </a:r>
          </a:p>
          <a:p>
            <a:pPr lvl="1"/>
            <a:r>
              <a:rPr lang="ru-RU" altLang="ru-RU" dirty="0" smtClean="0"/>
              <a:t>Условие соединения отделено от других условий поиска.</a:t>
            </a:r>
          </a:p>
          <a:p>
            <a:pPr lvl="1"/>
            <a:r>
              <a:rPr lang="ru-RU" altLang="ru-RU" dirty="0" smtClean="0"/>
              <a:t>Оператор ON упрощает понимание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778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8B65E-9E7E-4A3F-8395-BC34AEBA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Извлечение записей с помощью оператора ON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B04811E-09C6-4C30-99E8-9FC3CFDC3E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1351"/>
            <a:ext cx="7286625" cy="20757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3C6167-D5A1-4154-A5BB-D9BF0AA5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35117"/>
            <a:ext cx="535379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749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2AFA4-6063-4D77-B7BF-B6A96B7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Функции преобразования</a:t>
            </a:r>
            <a:endParaRPr lang="ru-RU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xmlns="" id="{71FBCE5D-80CA-457E-9291-5823606A7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4850" y="2279650"/>
            <a:ext cx="0" cy="590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C0DCAD0E-5A67-4EB7-879D-88FAC928D759}"/>
              </a:ext>
            </a:extLst>
          </p:cNvPr>
          <p:cNvSpPr>
            <a:spLocks/>
          </p:cNvSpPr>
          <p:nvPr/>
        </p:nvSpPr>
        <p:spPr bwMode="auto">
          <a:xfrm>
            <a:off x="2905125" y="2870200"/>
            <a:ext cx="3221038" cy="573088"/>
          </a:xfrm>
          <a:custGeom>
            <a:avLst/>
            <a:gdLst>
              <a:gd name="T0" fmla="*/ 0 w 2029"/>
              <a:gd name="T1" fmla="*/ 2147483647 h 361"/>
              <a:gd name="T2" fmla="*/ 0 w 2029"/>
              <a:gd name="T3" fmla="*/ 0 h 361"/>
              <a:gd name="T4" fmla="*/ 2147483647 w 2029"/>
              <a:gd name="T5" fmla="*/ 0 h 361"/>
              <a:gd name="T6" fmla="*/ 2147483647 w 2029"/>
              <a:gd name="T7" fmla="*/ 2147483647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2029"/>
              <a:gd name="T13" fmla="*/ 0 h 361"/>
              <a:gd name="T14" fmla="*/ 2029 w 2029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E0EA88DC-2048-4584-B6B6-6C748B3429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335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Неявное 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данных</a:t>
            </a:r>
            <a:endParaRPr lang="en-US" altLang="ru-RU" sz="16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B9F8522-2121-4DF1-A1A6-984BA106B9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339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Явное 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данных</a:t>
            </a:r>
            <a:endParaRPr lang="en-US" altLang="ru-RU" sz="16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CD3717B3-885E-46A6-8AFB-1528EE58447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2613" y="1731963"/>
            <a:ext cx="2768600" cy="8255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типов данных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xmlns="" val="1443099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Inner</a:t>
            </a:r>
            <a:r>
              <a:rPr sz="25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26" y="920079"/>
            <a:ext cx="5795651" cy="44584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003" y="5785577"/>
            <a:ext cx="6970378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fiddle.com/f/fUfQvv8QaXG5wdMW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r9zzbA/5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4FBC6-49CF-4FCC-A0ED-2AD0DDD3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Создание трехсторонних соединений с помощью оператора ON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CFF03EE-D9F3-40F4-968C-441914D71E9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86625" cy="2822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loc.city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F785E5-B781-4563-8908-669DBB52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78"/>
          <a:stretch/>
        </p:blipFill>
        <p:spPr>
          <a:xfrm>
            <a:off x="866775" y="4846970"/>
            <a:ext cx="6982799" cy="15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7763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3925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xmlns="" val="1871758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729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51422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D3828-811C-4F66-B5A4-4FAF2FE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Соединение таблицы самой с собой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E10D250-7207-497D-A9DE-BEEC65D5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576888"/>
            <a:ext cx="668655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MANAGER_ID</a:t>
            </a:r>
            <a:r>
              <a:rPr lang="en-US" altLang="ru-RU" sz="2000" dirty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WORKER</a:t>
            </a:r>
            <a:r>
              <a:rPr lang="en-US" altLang="ru-RU" sz="2000" dirty="0" smtClean="0"/>
              <a:t> table </a:t>
            </a:r>
            <a:r>
              <a:rPr lang="ru-RU" altLang="ru-RU" sz="2000" dirty="0" smtClean="0"/>
              <a:t>– это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EMPLOYEE_ID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MANAGER</a:t>
            </a:r>
            <a:r>
              <a:rPr lang="en-US" altLang="ru-RU" sz="2000" dirty="0" smtClean="0"/>
              <a:t>.</a:t>
            </a:r>
            <a:endParaRPr lang="en-US" altLang="ru-RU" sz="2000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FF0D3992-321A-4D88-8D6E-DE32E9B4ABC9}"/>
              </a:ext>
            </a:extLst>
          </p:cNvPr>
          <p:cNvSpPr>
            <a:spLocks/>
          </p:cNvSpPr>
          <p:nvPr/>
        </p:nvSpPr>
        <p:spPr bwMode="auto">
          <a:xfrm>
            <a:off x="4133850" y="4756150"/>
            <a:ext cx="1560513" cy="377825"/>
          </a:xfrm>
          <a:custGeom>
            <a:avLst/>
            <a:gdLst>
              <a:gd name="T0" fmla="*/ 0 w 946"/>
              <a:gd name="T1" fmla="*/ 2147483647 h 378"/>
              <a:gd name="T2" fmla="*/ 0 w 946"/>
              <a:gd name="T3" fmla="*/ 2147483647 h 378"/>
              <a:gd name="T4" fmla="*/ 2147483647 w 946"/>
              <a:gd name="T5" fmla="*/ 2147483647 h 378"/>
              <a:gd name="T6" fmla="*/ 2147483647 w 946"/>
              <a:gd name="T7" fmla="*/ 0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946"/>
              <a:gd name="T13" fmla="*/ 0 h 378"/>
              <a:gd name="T14" fmla="*/ 946 w 946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xmlns="" id="{29AAAFF3-AF5F-4BE0-8BA4-6CF205EB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688" y="5126038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EAE6F19B-95C4-475D-A96C-068BB80F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824038"/>
            <a:ext cx="292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(WORKER)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5C8609E2-C9E0-4EC0-B72F-D3D6243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824038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(MANAGER)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D683D251-3604-4611-8EA9-9B357E1C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6482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xmlns="" id="{03D80FFD-0D98-4B1C-9EEF-89BEE085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6259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9" name="Picture 15" descr="C:\salome_official\projects\11gR2\screenshots\les6_20s_a.gif">
            <a:extLst>
              <a:ext uri="{FF2B5EF4-FFF2-40B4-BE49-F238E27FC236}">
                <a16:creationId xmlns:a16="http://schemas.microsoft.com/office/drawing/2014/main" xmlns="" id="{F7A5A9B1-292F-4FCB-A7EE-AC62FA7C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55838"/>
            <a:ext cx="3292475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C:\salome_official\projects\11gR2\screenshots\les6_20s_b.gif">
            <a:extLst>
              <a:ext uri="{FF2B5EF4-FFF2-40B4-BE49-F238E27FC236}">
                <a16:creationId xmlns:a16="http://schemas.microsoft.com/office/drawing/2014/main" xmlns="" id="{E66141A5-602D-480B-940E-22442039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44725"/>
            <a:ext cx="2182813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3942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3CD9-BF2B-4DB4-8909-F73082D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Само-</a:t>
            </a:r>
            <a:r>
              <a:rPr lang="en-US" altLang="ru-RU" sz="3600" dirty="0" smtClean="0"/>
              <a:t>c</a:t>
            </a:r>
            <a:r>
              <a:rPr lang="ru-RU" altLang="ru-RU" sz="3600" dirty="0" err="1" smtClean="0"/>
              <a:t>оединение</a:t>
            </a:r>
            <a:r>
              <a:rPr lang="ru-RU" altLang="ru-RU" sz="3600" dirty="0" smtClean="0"/>
              <a:t> с применением оператора </a:t>
            </a:r>
            <a:r>
              <a:rPr lang="en-US" altLang="ru-RU" sz="3600" dirty="0" smtClean="0"/>
              <a:t>ON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A4E01B-29F3-4E5B-9097-624587D09E2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790700"/>
            <a:ext cx="7286625" cy="22880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865934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5C480-C997-420D-A133-A568BB6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Неравнозначные соединения</a:t>
            </a:r>
            <a:endParaRPr lang="ru-RU" dirty="0"/>
          </a:p>
        </p:txBody>
      </p:sp>
      <p:pic>
        <p:nvPicPr>
          <p:cNvPr id="5" name="Picture 20" descr="C:\salome_official\projects\11gR2\screenshots\les6_23s_b.gif">
            <a:extLst>
              <a:ext uri="{FF2B5EF4-FFF2-40B4-BE49-F238E27FC236}">
                <a16:creationId xmlns:a16="http://schemas.microsoft.com/office/drawing/2014/main" xmlns="" id="{20A19495-E9D9-433C-9FE1-49AC0109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63813"/>
            <a:ext cx="234315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salome_official\projects\11gR2\screenshots\les6_23s_a.gif">
            <a:extLst>
              <a:ext uri="{FF2B5EF4-FFF2-40B4-BE49-F238E27FC236}">
                <a16:creationId xmlns:a16="http://schemas.microsoft.com/office/drawing/2014/main" xmlns="" id="{197FB223-F842-40ED-A009-2085B247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571750"/>
            <a:ext cx="3578225" cy="1589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FAE5C3C1-9168-4623-BED8-3B38B1CE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8303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98C1DB45-5A54-4FE1-B101-133C96F1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8015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JOBS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8E6446CB-C962-4097-9D98-B143854414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7088" y="2566988"/>
            <a:ext cx="2224087" cy="15827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80CC69AA-1E30-4F94-9322-9CAB1F9B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91331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888E717C-DCDC-4D04-A023-BEE29831A668}"/>
              </a:ext>
            </a:extLst>
          </p:cNvPr>
          <p:cNvSpPr>
            <a:spLocks noChangeShapeType="1"/>
          </p:cNvSpPr>
          <p:nvPr/>
        </p:nvSpPr>
        <p:spPr bwMode="gray">
          <a:xfrm>
            <a:off x="3352800" y="3352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xmlns="" id="{BBD3E4DE-03EF-4D2D-9D98-283D505C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17" y="4499113"/>
            <a:ext cx="40414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1400" dirty="0" smtClean="0"/>
              <a:t>Таблица JOBS определяет диапазон значений LOWEST_SAL и HIGHEST_SAL для каждого GRADE_LEVEL. Таким образом, столбец GRADE_LEVEL можно использовать для назначения оценок каждому сотруднику.</a:t>
            </a:r>
            <a:endParaRPr lang="en-US" altLang="ru-RU" sz="1400" dirty="0"/>
          </a:p>
        </p:txBody>
      </p:sp>
      <p:pic>
        <p:nvPicPr>
          <p:cNvPr id="21" name="Picture 21" descr="C:\salome_official\projects\11gR2\screenshots\les6_23s_c.gif">
            <a:extLst>
              <a:ext uri="{FF2B5EF4-FFF2-40B4-BE49-F238E27FC236}">
                <a16:creationId xmlns:a16="http://schemas.microsoft.com/office/drawing/2014/main" xmlns="" id="{D6E38675-1D02-4C58-BEE9-1A9BE625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538" y="5322888"/>
            <a:ext cx="23431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A331A9B9-07C2-4A51-A2A7-5AD0DFEE4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2555875"/>
            <a:ext cx="811213" cy="32273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642819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0A1A0-F20F-4A17-AC82-C858FF12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Неравнозначные соединения</a:t>
            </a:r>
            <a:r>
              <a:rPr lang="en-US" sz="2800" dirty="0" smtClean="0"/>
              <a:t>| </a:t>
            </a:r>
            <a:r>
              <a:rPr lang="ru-RU" sz="2800" dirty="0" smtClean="0"/>
              <a:t>Пример запроса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B3827E5-3619-4290-978A-ECE92EB2D90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9288"/>
            <a:ext cx="8000499" cy="2881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emp.employee_id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jobs.job_title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left join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emp.job_id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r>
              <a:rPr lang="en-US" altLang="ru-RU" dirty="0">
                <a:latin typeface="Courier New" panose="02070309020205020404" pitchFamily="49" charset="0"/>
              </a:rPr>
              <a:t> between </a:t>
            </a:r>
            <a:r>
              <a:rPr lang="en-US" altLang="ru-RU" dirty="0" err="1">
                <a:latin typeface="Courier New" panose="02070309020205020404" pitchFamily="49" charset="0"/>
              </a:rPr>
              <a:t>jobs.min_salary</a:t>
            </a:r>
            <a:r>
              <a:rPr lang="en-US" altLang="ru-RU" dirty="0">
                <a:latin typeface="Courier New" panose="02070309020205020404" pitchFamily="49" charset="0"/>
              </a:rPr>
              <a:t> and </a:t>
            </a:r>
            <a:r>
              <a:rPr lang="en-US" altLang="ru-RU" dirty="0" err="1">
                <a:latin typeface="Courier New" panose="02070309020205020404" pitchFamily="49" charset="0"/>
              </a:rPr>
              <a:t>jobs.max_salary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943864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Left</a:t>
            </a:r>
            <a:r>
              <a:rPr sz="25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671" y="1214262"/>
            <a:ext cx="5212374" cy="43970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977" y="6188180"/>
            <a:ext cx="5429604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fiddle.com/f/wHak6mbZeymqcSSg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FzPEuP/3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22CE7-9FDD-4CBB-A7BF-B5F8887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INNER</a:t>
            </a:r>
            <a:r>
              <a:rPr lang="en-US" altLang="ru-RU" dirty="0"/>
              <a:t> </a:t>
            </a:r>
            <a:r>
              <a:rPr lang="ru-RU" altLang="ru-RU" dirty="0" smtClean="0"/>
              <a:t>и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ru-RU" altLang="ru-RU" dirty="0" smtClean="0"/>
              <a:t>Соединения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05A2F-E26D-4556-ABBB-B19FE25D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SQL:1999 соединение двух таблиц, возвращающее только совпадающие строки, называется INNER-соединением.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несовпадающие строки из левой (или правой) таблицы, называется левым (или правым) OUTER-соединением.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результаты левого и правого соединения, называется полным OUTER-соединением.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785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35232-017A-4260-A124-5F36C237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Явное преобразование типов данных</a:t>
            </a:r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0A7FB1-0DF1-43BC-819E-B9CDC304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73463"/>
            <a:ext cx="1257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3F5165-4236-4036-B0B4-4DFC7671C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573463"/>
            <a:ext cx="2609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/>
              <a:t>CHARACTER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FF29DEC1-6569-4EF4-A227-AF6EE07CAF02}"/>
              </a:ext>
            </a:extLst>
          </p:cNvPr>
          <p:cNvSpPr>
            <a:spLocks/>
          </p:cNvSpPr>
          <p:nvPr/>
        </p:nvSpPr>
        <p:spPr bwMode="auto">
          <a:xfrm>
            <a:off x="3178175" y="3970338"/>
            <a:ext cx="1333500" cy="1182687"/>
          </a:xfrm>
          <a:custGeom>
            <a:avLst/>
            <a:gdLst>
              <a:gd name="T0" fmla="*/ 2147483647 w 21807"/>
              <a:gd name="T1" fmla="*/ 2147483647 h 21600"/>
              <a:gd name="T2" fmla="*/ 0 w 21807"/>
              <a:gd name="T3" fmla="*/ 2147483647 h 21600"/>
              <a:gd name="T4" fmla="*/ 2147483647 w 21807"/>
              <a:gd name="T5" fmla="*/ 0 h 21600"/>
              <a:gd name="T6" fmla="*/ 0 60000 65536"/>
              <a:gd name="T7" fmla="*/ 0 60000 65536"/>
              <a:gd name="T8" fmla="*/ 0 60000 65536"/>
              <a:gd name="T9" fmla="*/ 0 w 21807"/>
              <a:gd name="T10" fmla="*/ 0 h 21600"/>
              <a:gd name="T11" fmla="*/ 21807 w 218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07" h="21600" fill="none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</a:path>
              <a:path w="21807" h="21600" stroke="0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  <a:lnTo>
                  <a:pt x="208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E18CE319-75B4-404E-B405-CD371F51CB86}"/>
              </a:ext>
            </a:extLst>
          </p:cNvPr>
          <p:cNvSpPr>
            <a:spLocks/>
          </p:cNvSpPr>
          <p:nvPr/>
        </p:nvSpPr>
        <p:spPr bwMode="auto">
          <a:xfrm>
            <a:off x="1879600" y="3970338"/>
            <a:ext cx="1320800" cy="1182687"/>
          </a:xfrm>
          <a:custGeom>
            <a:avLst/>
            <a:gdLst>
              <a:gd name="T0" fmla="*/ 2147483647 w 21600"/>
              <a:gd name="T1" fmla="*/ 2147483647 h 21598"/>
              <a:gd name="T2" fmla="*/ 0 w 21600"/>
              <a:gd name="T3" fmla="*/ 0 h 21598"/>
              <a:gd name="T4" fmla="*/ 2147483647 w 21600"/>
              <a:gd name="T5" fmla="*/ 0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</a:path>
              <a:path w="21600" h="21598" stroke="0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EED0844-4325-433A-B268-E330B900B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253038"/>
            <a:ext cx="159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9" name="Group 20">
            <a:extLst>
              <a:ext uri="{FF2B5EF4-FFF2-40B4-BE49-F238E27FC236}">
                <a16:creationId xmlns:a16="http://schemas.microsoft.com/office/drawing/2014/main" xmlns="" id="{F024C4F4-716F-4F33-AFE5-989974BB349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2633663" cy="1258888"/>
            <a:chOff x="1200" y="1467"/>
            <a:chExt cx="1659" cy="745"/>
          </a:xfrm>
        </p:grpSpPr>
        <p:sp>
          <p:nvSpPr>
            <p:cNvPr id="10" name="Arc 8">
              <a:extLst>
                <a:ext uri="{FF2B5EF4-FFF2-40B4-BE49-F238E27FC236}">
                  <a16:creationId xmlns:a16="http://schemas.microsoft.com/office/drawing/2014/main" xmlns="" id="{5A74543A-95FE-496E-A9D7-EEA5F46DB6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018" y="1467"/>
              <a:ext cx="841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Arc 9">
              <a:extLst>
                <a:ext uri="{FF2B5EF4-FFF2-40B4-BE49-F238E27FC236}">
                  <a16:creationId xmlns:a16="http://schemas.microsoft.com/office/drawing/2014/main" xmlns="" id="{8BE30B6D-6169-4073-87E3-DD0603AC75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0" y="1467"/>
              <a:ext cx="823" cy="741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1EB61B17-B0AB-45DC-84C8-455371C1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85938"/>
            <a:ext cx="2022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TO_NUMBER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4784B3DC-138B-43AF-A59E-483B9898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3573463"/>
            <a:ext cx="941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DATE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E1D7DF3D-39F4-4CBF-B5AA-6BDAB9E5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5253038"/>
            <a:ext cx="1390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xmlns="" id="{C2D35598-F99F-49D3-A0CD-FF94E1EF6E1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362200"/>
            <a:ext cx="2644775" cy="2824163"/>
            <a:chOff x="2904" y="1467"/>
            <a:chExt cx="1666" cy="1779"/>
          </a:xfrm>
        </p:grpSpPr>
        <p:sp>
          <p:nvSpPr>
            <p:cNvPr id="16" name="Arc 11">
              <a:extLst>
                <a:ext uri="{FF2B5EF4-FFF2-40B4-BE49-F238E27FC236}">
                  <a16:creationId xmlns:a16="http://schemas.microsoft.com/office/drawing/2014/main" xmlns="" id="{5063D331-23E8-4E79-BC4C-DB456EBD4643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" y="2501"/>
              <a:ext cx="840" cy="745"/>
            </a:xfrm>
            <a:custGeom>
              <a:avLst/>
              <a:gdLst>
                <a:gd name="T0" fmla="*/ 0 w 21807"/>
                <a:gd name="T1" fmla="*/ 0 h 21600"/>
                <a:gd name="T2" fmla="*/ 0 w 21807"/>
                <a:gd name="T3" fmla="*/ 0 h 21600"/>
                <a:gd name="T4" fmla="*/ 0 w 218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7"/>
                <a:gd name="T10" fmla="*/ 0 h 21600"/>
                <a:gd name="T11" fmla="*/ 21807 w 218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Arc 12">
              <a:extLst>
                <a:ext uri="{FF2B5EF4-FFF2-40B4-BE49-F238E27FC236}">
                  <a16:creationId xmlns:a16="http://schemas.microsoft.com/office/drawing/2014/main" xmlns="" id="{12ABE273-1357-49CA-B06D-6BB339846C04}"/>
                </a:ext>
              </a:extLst>
            </p:cNvPr>
            <p:cNvSpPr>
              <a:spLocks/>
            </p:cNvSpPr>
            <p:nvPr/>
          </p:nvSpPr>
          <p:spPr bwMode="gray">
            <a:xfrm>
              <a:off x="2912" y="2501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Arc 15">
              <a:extLst>
                <a:ext uri="{FF2B5EF4-FFF2-40B4-BE49-F238E27FC236}">
                  <a16:creationId xmlns:a16="http://schemas.microsoft.com/office/drawing/2014/main" xmlns="" id="{78B0315F-60E0-43AA-9FBA-335B7BEFEE6B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3730" y="1467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Arc 16">
              <a:extLst>
                <a:ext uri="{FF2B5EF4-FFF2-40B4-BE49-F238E27FC236}">
                  <a16:creationId xmlns:a16="http://schemas.microsoft.com/office/drawing/2014/main" xmlns="" id="{3DD14CD4-AA16-4EB1-8FF4-B80CF9882609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2904" y="1467"/>
              <a:ext cx="832" cy="74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" name="Rectangle 17">
            <a:extLst>
              <a:ext uri="{FF2B5EF4-FFF2-40B4-BE49-F238E27FC236}">
                <a16:creationId xmlns:a16="http://schemas.microsoft.com/office/drawing/2014/main" xmlns="" id="{3976C2AA-699B-4D8A-AD81-4E91E273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1785938"/>
            <a:ext cx="1571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TO_DATE</a:t>
            </a:r>
          </a:p>
        </p:txBody>
      </p:sp>
    </p:spTree>
    <p:extLst>
      <p:ext uri="{BB962C8B-B14F-4D97-AF65-F5344CB8AC3E}">
        <p14:creationId xmlns:p14="http://schemas.microsoft.com/office/powerpoint/2010/main" xmlns="" val="2802500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B725C-7469-4FC4-AEC3-3FA5A27D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LEFT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34B03FC-A948-473F-BAF6-018DBB7C8B9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500"/>
            <a:ext cx="7286625" cy="21529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023B20-30DA-4D53-B81A-AF202718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71825"/>
            <a:ext cx="696374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8720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A73AF-E9FE-432F-B91F-667ED098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ADFBD99-06D2-40F0-BDE6-0BCD3C2C453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2064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right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67B415-F7D1-4F00-A9CB-FAF5115B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82766"/>
            <a:ext cx="697327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2075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Right</a:t>
            </a:r>
            <a:r>
              <a:rPr sz="25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1092201"/>
            <a:ext cx="5890119" cy="5087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Left-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Anti</a:t>
            </a:r>
            <a:r>
              <a:rPr sz="25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35" y="1173225"/>
            <a:ext cx="5393684" cy="4352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98967" y="6570858"/>
            <a:ext cx="67945" cy="21929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234" y="5983902"/>
            <a:ext cx="7207452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2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fiddle.com/f/6dPvL1tA3WLc98u7p</a:t>
            </a:r>
            <a:r>
              <a:rPr sz="1400" b="1" spc="-2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Hz9ZQ/1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2BC1B-9953-4759-9056-4F0D90C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8206736-0AE8-46FC-963C-772F650CA1B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5"/>
            <a:ext cx="7277100" cy="2113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1DAB13-E526-4204-89CB-9283111A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12375"/>
            <a:ext cx="6982799" cy="127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3280AF-1C29-4095-A0E9-0B1986886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22"/>
          <a:stretch/>
        </p:blipFill>
        <p:spPr>
          <a:xfrm>
            <a:off x="866775" y="5542889"/>
            <a:ext cx="6973273" cy="10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3288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FULL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61" y="1072613"/>
            <a:ext cx="5690531" cy="5362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2F0A2-CF58-465A-810D-F34910A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Декартовы произведения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F0D25-579C-4DA4-8997-5FB705DE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 образуется, когда:</a:t>
            </a:r>
          </a:p>
          <a:p>
            <a:pPr lvl="1"/>
            <a:r>
              <a:rPr lang="ru-RU" dirty="0" smtClean="0"/>
              <a:t>Условие соединения пропущено.</a:t>
            </a:r>
          </a:p>
          <a:p>
            <a:pPr lvl="1"/>
            <a:r>
              <a:rPr lang="ru-RU" dirty="0" smtClean="0"/>
              <a:t>Условие соединения недействительно.</a:t>
            </a:r>
          </a:p>
          <a:p>
            <a:pPr lvl="1"/>
            <a:r>
              <a:rPr lang="ru-RU" dirty="0" smtClean="0"/>
              <a:t>Все строки первой таблицы соединяются со всеми строками второй таблицы.</a:t>
            </a:r>
          </a:p>
          <a:p>
            <a:r>
              <a:rPr lang="ru-RU" dirty="0" smtClean="0"/>
              <a:t>Всегда включайте действительное условие соединения, если хотите избежать декартова произведения.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935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D7173-913B-4BF4-8A14-189D408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декартова произведения</a:t>
            </a:r>
            <a:endParaRPr lang="ru-RU" sz="3600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xmlns="" id="{D079DAB3-3772-4C43-B882-FE18B3402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E0D1D2F-68FF-4C8F-99B8-62AE297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83" y="4267200"/>
            <a:ext cx="2495955" cy="5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1400" dirty="0" smtClean="0"/>
              <a:t>Декартово произведение</a:t>
            </a:r>
            <a:r>
              <a:rPr lang="en-US" altLang="ru-RU" sz="1400" dirty="0" smtClean="0"/>
              <a:t>: </a:t>
            </a:r>
            <a:r>
              <a:rPr lang="en-US" altLang="ru-RU" sz="1400" dirty="0"/>
              <a:t/>
            </a:r>
            <a:br>
              <a:rPr lang="en-US" altLang="ru-RU" sz="1400" dirty="0"/>
            </a:br>
            <a:r>
              <a:rPr lang="en-US" altLang="ru-RU" sz="1400" dirty="0"/>
              <a:t>20 x 8 = 160 </a:t>
            </a:r>
            <a:r>
              <a:rPr lang="ru-RU" altLang="ru-RU" sz="1400" dirty="0" smtClean="0"/>
              <a:t>строк</a:t>
            </a:r>
            <a:endParaRPr lang="en-US" altLang="ru-RU" sz="14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E12F86DD-D8BD-4D96-8270-77A20CBC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26946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EMPLOYEES</a:t>
            </a:r>
            <a:r>
              <a:rPr lang="en-US" altLang="ru-RU" sz="2000" dirty="0"/>
              <a:t> </a:t>
            </a:r>
            <a:r>
              <a:rPr lang="en-US" altLang="ru-RU" dirty="0"/>
              <a:t>(20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341897C-8973-4D56-8B2F-56DAAFBA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47800"/>
            <a:ext cx="28741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DEPARTMENTS</a:t>
            </a:r>
            <a:r>
              <a:rPr lang="en-US" altLang="ru-RU" sz="2000" dirty="0"/>
              <a:t> </a:t>
            </a:r>
            <a:r>
              <a:rPr lang="en-US" altLang="ru-RU" dirty="0"/>
              <a:t>(8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xmlns="" id="{16D1F4B0-DF56-4854-90A1-678D8657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60826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xmlns="" id="{E82CDA12-F6D5-4A4C-BA77-32B85302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548163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0" name="Picture 25" descr="C:\salome_official\projects\11gR2\screenshots\les6_33s_a.gif">
            <a:extLst>
              <a:ext uri="{FF2B5EF4-FFF2-40B4-BE49-F238E27FC236}">
                <a16:creationId xmlns:a16="http://schemas.microsoft.com/office/drawing/2014/main" xmlns="" id="{7B139377-9575-40C2-972C-639DCBA0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60550"/>
            <a:ext cx="32083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C:\salome_official\projects\11gR2\screenshots\les6_33s_b.gif">
            <a:extLst>
              <a:ext uri="{FF2B5EF4-FFF2-40B4-BE49-F238E27FC236}">
                <a16:creationId xmlns:a16="http://schemas.microsoft.com/office/drawing/2014/main" xmlns="" id="{B80A9C4D-8290-4D27-80F5-4BBC3954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613" y="3009900"/>
            <a:ext cx="3208337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7" descr="C:\salome_official\projects\11gR2\screenshots\les6_33_c.gif">
            <a:extLst>
              <a:ext uri="{FF2B5EF4-FFF2-40B4-BE49-F238E27FC236}">
                <a16:creationId xmlns:a16="http://schemas.microsoft.com/office/drawing/2014/main" xmlns="" id="{F7AC5F74-CABE-4EBF-9F95-473DC8FE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1688" y="1838325"/>
            <a:ext cx="3648075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2">
            <a:extLst>
              <a:ext uri="{FF2B5EF4-FFF2-40B4-BE49-F238E27FC236}">
                <a16:creationId xmlns:a16="http://schemas.microsoft.com/office/drawing/2014/main" xmlns="" id="{371334DC-BD01-422D-919B-106DCFF42A41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4343400"/>
            <a:ext cx="3327400" cy="1862138"/>
            <a:chOff x="1845" y="2775"/>
            <a:chExt cx="2096" cy="1173"/>
          </a:xfrm>
        </p:grpSpPr>
        <p:pic>
          <p:nvPicPr>
            <p:cNvPr id="14" name="Picture 28" descr="C:\salome_official\projects\11gR2\screenshots\les6_33_d.gif">
              <a:extLst>
                <a:ext uri="{FF2B5EF4-FFF2-40B4-BE49-F238E27FC236}">
                  <a16:creationId xmlns:a16="http://schemas.microsoft.com/office/drawing/2014/main" xmlns="" id="{86119C26-6B59-44C5-B1BC-B185877A9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2775"/>
              <a:ext cx="2084" cy="3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 descr="C:\salome_official\projects\11gR2\screenshots\les6_33s_e.gif">
              <a:extLst>
                <a:ext uri="{FF2B5EF4-FFF2-40B4-BE49-F238E27FC236}">
                  <a16:creationId xmlns:a16="http://schemas.microsoft.com/office/drawing/2014/main" xmlns="" id="{D81A9E99-BB13-412C-8091-ABE9D1A0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3288"/>
              <a:ext cx="209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0" descr="C:\salome_official\projects\11gR2\screenshots\les6_33s_f.gif">
              <a:extLst>
                <a:ext uri="{FF2B5EF4-FFF2-40B4-BE49-F238E27FC236}">
                  <a16:creationId xmlns:a16="http://schemas.microsoft.com/office/drawing/2014/main" xmlns="" id="{09AFEAEA-0228-4EB1-B38E-F331560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" y="3718"/>
              <a:ext cx="2084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Box 31">
            <a:extLst>
              <a:ext uri="{FF2B5EF4-FFF2-40B4-BE49-F238E27FC236}">
                <a16:creationId xmlns:a16="http://schemas.microsoft.com/office/drawing/2014/main" xmlns="" id="{25BA583B-D68E-4209-AC9B-42AB9A32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81171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xmlns="" id="{D0AE4841-F1C8-4E40-B8A1-C4FC97655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928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E8045-47BA-4C95-9D0A-E88E46E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перекрестных соединений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941B323-277A-4A6C-A1A8-48E88789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98" y="1862429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Ключевое слово CROSS JOIN создает перекрестный продукт двух таблиц.</a:t>
            </a:r>
          </a:p>
          <a:p>
            <a:r>
              <a:rPr lang="ru-RU" sz="2000" dirty="0" smtClean="0"/>
              <a:t>Это также называется декартовым произведением двух таблиц.</a:t>
            </a:r>
            <a:endParaRPr 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9B7F1ED-410F-4581-A95B-7B3A1B5DF56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3291643"/>
            <a:ext cx="7277100" cy="17510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cross join departments as dept;</a:t>
            </a:r>
          </a:p>
        </p:txBody>
      </p:sp>
    </p:spTree>
    <p:extLst>
      <p:ext uri="{BB962C8B-B14F-4D97-AF65-F5344CB8AC3E}">
        <p14:creationId xmlns:p14="http://schemas.microsoft.com/office/powerpoint/2010/main" xmlns="" val="3098745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434343"/>
                </a:solidFill>
                <a:latin typeface="Arial"/>
                <a:cs typeface="Arial"/>
              </a:rPr>
              <a:t>Cross-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8" y="1010737"/>
            <a:ext cx="4710865" cy="5140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C2DEC-9686-4734-BB53-507DC1EA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</a:t>
            </a:r>
            <a:r>
              <a:rPr lang="en-US" altLang="ru-RU" sz="3200" dirty="0" smtClean="0">
                <a:latin typeface="Courier New" panose="02070309020205020404" pitchFamily="49" charset="0"/>
              </a:rPr>
              <a:t>TO</a:t>
            </a:r>
            <a:r>
              <a:rPr lang="en-US" altLang="ru-RU" sz="3200" dirty="0">
                <a:latin typeface="Courier New" panose="02070309020205020404" pitchFamily="49" charset="0"/>
              </a:rPr>
              <a:t>_</a:t>
            </a:r>
            <a:r>
              <a:rPr lang="ru-RU" altLang="ru-RU" sz="2400" dirty="0" smtClean="0">
                <a:latin typeface="Courier New" panose="02070309020205020404" pitchFamily="49" charset="0"/>
              </a:rPr>
              <a:t>...</a:t>
            </a:r>
            <a:r>
              <a:rPr lang="en-US" altLang="ru-RU" sz="2400" dirty="0" smtClean="0"/>
              <a:t> </a:t>
            </a:r>
            <a:r>
              <a:rPr lang="ru-RU" altLang="ru-RU" sz="3200" dirty="0" smtClean="0"/>
              <a:t>Функций для Даты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4D452-F552-4FFB-9BCA-F2776AA0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ru-RU" dirty="0" smtClean="0">
                <a:latin typeface="Arial" charset="0"/>
              </a:rPr>
              <a:t>Модель формата 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Необходимо заключить в одинарные кавычки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Чувствителен к регистру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Может включать любую допустимую строку формата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Отделяется от значения данных запятой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01BB9CE-5D04-42EE-8F69-2FBFE32B4F42}"/>
              </a:ext>
            </a:extLst>
          </p:cNvPr>
          <p:cNvSpPr txBox="1">
            <a:spLocks/>
          </p:cNvSpPr>
          <p:nvPr/>
        </p:nvSpPr>
        <p:spPr>
          <a:xfrm>
            <a:off x="609600" y="1447800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645989B-B9DA-4FAC-9C3B-C7F016EC71B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88988" y="1825625"/>
            <a:ext cx="7364412" cy="531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TO_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. . .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date,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format_model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xmlns="" val="4131445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3E528A-0E89-43D4-8E41-51D2A8C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E2826-619C-40F1-B5EE-8837B419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Если вы соединяете таблицу с самой собой, какой тип соединения вы используете?</a:t>
            </a:r>
            <a:br>
              <a:rPr lang="ru-RU" altLang="ru-RU" dirty="0" smtClean="0"/>
            </a:br>
            <a:endParaRPr lang="en-US" altLang="ru-RU" dirty="0" smtClean="0"/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Неравнозначные соединения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INNER 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LEFT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RIGHT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FULL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Само соединение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dirty="0" smtClean="0"/>
              <a:t>Декартово произведение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36982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76AD1-FB17-4F74-AB6A-E7D89C7E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Подзапросы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60FD8-1BD5-4647-8F7F-9724264E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Подзапрос: типы, синтаксис и рекомендации</a:t>
            </a:r>
          </a:p>
          <a:p>
            <a:pPr lvl="1"/>
            <a:r>
              <a:rPr lang="ru-RU" dirty="0" smtClean="0"/>
              <a:t>Подзапросы с одной строкой:</a:t>
            </a:r>
          </a:p>
          <a:p>
            <a:pPr lvl="1"/>
            <a:r>
              <a:rPr lang="ru-RU" dirty="0" smtClean="0"/>
              <a:t>Подзапросы с несколькими строками</a:t>
            </a:r>
            <a:endParaRPr lang="en-US" altLang="ru-RU" dirty="0"/>
          </a:p>
          <a:p>
            <a:pPr lvl="2" eaLnBrk="1" hangingPunct="1">
              <a:buClr>
                <a:srgbClr val="7F7F7F"/>
              </a:buClr>
            </a:pPr>
            <a:r>
              <a:rPr lang="ru-RU" altLang="ru-RU" dirty="0" smtClean="0"/>
              <a:t>Применение </a:t>
            </a:r>
            <a:r>
              <a:rPr lang="en-US" altLang="ru-RU" dirty="0" smtClean="0">
                <a:latin typeface="Courier New" panose="02070309020205020404" pitchFamily="49" charset="0"/>
              </a:rPr>
              <a:t>ALL</a:t>
            </a:r>
            <a:r>
              <a:rPr lang="en-US" altLang="ru-RU" dirty="0" smtClean="0"/>
              <a:t> </a:t>
            </a:r>
            <a:r>
              <a:rPr lang="ru-RU" altLang="ru-RU" dirty="0" smtClean="0"/>
              <a:t>или </a:t>
            </a:r>
            <a:r>
              <a:rPr lang="en-US" altLang="ru-RU" dirty="0" smtClean="0">
                <a:latin typeface="Courier New" panose="02070309020205020404" pitchFamily="49" charset="0"/>
              </a:rPr>
              <a:t>ANY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операторов</a:t>
            </a:r>
            <a:r>
              <a:rPr lang="en-US" altLang="ru-RU" dirty="0" smtClean="0"/>
              <a:t>.</a:t>
            </a:r>
            <a:endParaRPr lang="en-US" altLang="ru-RU" dirty="0"/>
          </a:p>
          <a:p>
            <a:pPr lvl="1"/>
            <a:r>
              <a:rPr lang="ru-RU" dirty="0" smtClean="0"/>
              <a:t>Применение оператора EXISTS</a:t>
            </a:r>
          </a:p>
          <a:p>
            <a:pPr lvl="1"/>
            <a:r>
              <a:rPr lang="ru-RU" dirty="0" smtClean="0"/>
              <a:t>Нулевые значения в подзапросе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77162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07862-F256-4A76-83EF-6072F3B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Использование подзапроса для решения проблемы</a:t>
            </a:r>
            <a:endParaRPr lang="ru-RU" sz="3200" dirty="0"/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xmlns="" id="{A6B76BB7-E97A-4308-A04F-7E5B8378E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7987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 кого зарплата больше, чем у </a:t>
            </a:r>
            <a:r>
              <a:rPr lang="en-US" sz="2400" dirty="0" smtClean="0"/>
              <a:t>&lt;</a:t>
            </a:r>
            <a:r>
              <a:rPr lang="ru-RU" sz="2400" dirty="0" smtClean="0"/>
              <a:t>имя сотрудника </a:t>
            </a:r>
            <a:r>
              <a:rPr lang="en-US" sz="2400" dirty="0" smtClean="0"/>
              <a:t>&gt;</a:t>
            </a:r>
            <a:r>
              <a:rPr lang="ru-RU" sz="2400" dirty="0" smtClean="0"/>
              <a:t>?</a:t>
            </a:r>
            <a:endParaRPr lang="ru-RU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F8B7FFC-1176-4EDF-AC89-83B7E9D07114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4052887"/>
            <a:ext cx="847725" cy="736600"/>
            <a:chOff x="805" y="2627"/>
            <a:chExt cx="534" cy="46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C22356F3-CD7E-4474-893B-4186C162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5"/>
                <a:gd name="T64" fmla="*/ 0 h 458"/>
                <a:gd name="T65" fmla="*/ 525 w 525"/>
                <a:gd name="T66" fmla="*/ 458 h 4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738C64A6-BD91-4695-A56C-D9E8A5EE2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6"/>
                <a:gd name="T64" fmla="*/ 0 h 459"/>
                <a:gd name="T65" fmla="*/ 526 w 526"/>
                <a:gd name="T66" fmla="*/ 459 h 4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9F1B1A-3A0A-4D0A-84F1-10FB44E27A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66775" y="2287587"/>
            <a:ext cx="7273925" cy="34798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7317698-FEA0-49BF-A2C0-B5F4191B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005137"/>
            <a:ext cx="588168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/>
              <a:t>Какие сотрудники имеют зарплату выше, чем у </a:t>
            </a:r>
            <a:r>
              <a:rPr lang="ru-RU" i="1" dirty="0" err="1" smtClean="0"/>
              <a:t>Генадия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87642A67-B2DC-4155-B9A9-B1162BAD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339975"/>
            <a:ext cx="196675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Главный 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108EB06B-4D14-4DBF-B753-B889BA5BB1D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20900" y="3941762"/>
            <a:ext cx="5878513" cy="169545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B0B50283-747B-4BAC-8095-6BBD37D4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800600"/>
            <a:ext cx="400208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Какая у </a:t>
            </a:r>
            <a:r>
              <a:rPr lang="ru-RU" altLang="ru-RU" dirty="0" err="1" smtClean="0">
                <a:solidFill>
                  <a:srgbClr val="000000"/>
                </a:solidFill>
              </a:rPr>
              <a:t>Генадия</a:t>
            </a:r>
            <a:r>
              <a:rPr lang="ru-RU" altLang="ru-RU" dirty="0" smtClean="0">
                <a:solidFill>
                  <a:srgbClr val="000000"/>
                </a:solidFill>
              </a:rPr>
              <a:t> зарплата</a:t>
            </a:r>
            <a:r>
              <a:rPr lang="en-US" altLang="ru-RU" dirty="0" smtClean="0">
                <a:solidFill>
                  <a:srgbClr val="000000"/>
                </a:solidFill>
              </a:rPr>
              <a:t>?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xmlns="" id="{96BE7EE4-F273-4B28-8DEF-3ABD463D5E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1075" y="4452937"/>
            <a:ext cx="1117600" cy="1106488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B3C3EF71-E244-4E1B-B46A-8AA03A9C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000500"/>
            <a:ext cx="140557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Подзапрос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F908D268-93EA-48BA-9FED-16D850B53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313" y="3598862"/>
            <a:ext cx="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6" name="Picture 16" descr="C:\temp\peop038.gif">
            <a:extLst>
              <a:ext uri="{FF2B5EF4-FFF2-40B4-BE49-F238E27FC236}">
                <a16:creationId xmlns:a16="http://schemas.microsoft.com/office/drawing/2014/main" xmlns="" id="{C14AD663-77F0-43F0-AAFF-16AE813F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096963" y="2965450"/>
            <a:ext cx="569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 descr="C:\temp\symbo067.gif">
            <a:extLst>
              <a:ext uri="{FF2B5EF4-FFF2-40B4-BE49-F238E27FC236}">
                <a16:creationId xmlns:a16="http://schemas.microsoft.com/office/drawing/2014/main" xmlns="" id="{7B27A898-9258-4152-9FF6-2E1929F6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663700" y="3246437"/>
            <a:ext cx="2952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8">
            <a:extLst>
              <a:ext uri="{FF2B5EF4-FFF2-40B4-BE49-F238E27FC236}">
                <a16:creationId xmlns:a16="http://schemas.microsoft.com/office/drawing/2014/main" xmlns="" id="{6DD52201-850C-427D-BA97-09EB32AC6519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4735512"/>
            <a:ext cx="962025" cy="541338"/>
            <a:chOff x="1582" y="2976"/>
            <a:chExt cx="606" cy="341"/>
          </a:xfrm>
        </p:grpSpPr>
        <p:pic>
          <p:nvPicPr>
            <p:cNvPr id="19" name="Picture 19" descr="C:\temp\finan032.gif">
              <a:extLst>
                <a:ext uri="{FF2B5EF4-FFF2-40B4-BE49-F238E27FC236}">
                  <a16:creationId xmlns:a16="http://schemas.microsoft.com/office/drawing/2014/main" xmlns="" id="{FAF70949-5568-432B-B558-A9E7A1A0E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2" y="3041"/>
              <a:ext cx="42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" descr="C:\temp\symbo067.gif">
              <a:extLst>
                <a:ext uri="{FF2B5EF4-FFF2-40B4-BE49-F238E27FC236}">
                  <a16:creationId xmlns:a16="http://schemas.microsoft.com/office/drawing/2014/main" xmlns="" id="{C88F7FC8-3B3C-4F09-B7D5-13D7E66B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02" y="2976"/>
              <a:ext cx="18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021850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140A3-02EB-4DD2-A0A4-EC53663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Синтаксис подзапроса</a:t>
            </a:r>
            <a:endParaRPr lang="ru-RU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F481D2D-F375-48F3-BFBB-87FB9A59F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3400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Подзапрос (внутренний запрос) выполняется перед основным запросом (внешним запросом).</a:t>
            </a:r>
          </a:p>
          <a:p>
            <a:r>
              <a:rPr lang="ru-RU" sz="2400" dirty="0" smtClean="0"/>
              <a:t>Результат подзапроса используется основным запросом.</a:t>
            </a:r>
            <a:endParaRPr lang="ru-RU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B2A9C83-6594-4976-839C-223A580028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151200"/>
            <a:ext cx="7286625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expr operator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	(SELECT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      FROM	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F28F454-36F3-4101-ABF3-0C42E2508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8220" y="4010038"/>
            <a:ext cx="3683000" cy="552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3742648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E0B57-A6D0-4BE0-97FE-40E83B2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Подзапроса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D44896E9-1B7F-4B03-8407-73062F9E4AC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19275"/>
            <a:ext cx="7286625" cy="1797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(SELECT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'Abel');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40912B9-8223-4F30-BBEF-1FB789CF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57438"/>
            <a:ext cx="7493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11000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35B6749-4F57-4445-8D55-0FF7C63225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5138" y="2713038"/>
            <a:ext cx="3671887" cy="825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0AAA3FD-9E3E-4A93-8BE1-DA43FC681EC1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622800" y="1925638"/>
            <a:ext cx="166688" cy="1408112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5484F3-667E-4DE1-9CC9-55FDBBC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54488"/>
            <a:ext cx="320084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6001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A3899-4CA7-4113-B7A2-C27E6A2D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работы с подзапросом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06BC8-D034-4878-98A2-07AEFA86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Включите подзапросы в скобки.</a:t>
            </a:r>
          </a:p>
          <a:p>
            <a:r>
              <a:rPr lang="ru-RU" sz="2400" dirty="0" smtClean="0"/>
              <a:t>Для удобства чтения размещайте подзапросы справа от условия сравнения. (Однако подзапрос может находиться по обе стороны от оператора сравнения.)</a:t>
            </a:r>
          </a:p>
          <a:p>
            <a:r>
              <a:rPr lang="ru-RU" sz="2400" dirty="0" smtClean="0"/>
              <a:t>Используйте однострочные операторы с однострочными подзапросами и многострочные операторы с многострочными подзапросами.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483460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C9FBE-240B-48CE-8FC8-4A86E6F0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Типы Подзапросов</a:t>
            </a:r>
            <a:endParaRPr lang="ru-RU" sz="360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xmlns="" id="{940AB74F-0E6A-4BF8-95F0-C5D81BA29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Autofit/>
          </a:bodyPr>
          <a:lstStyle/>
          <a:p>
            <a:pPr lvl="1" eaLnBrk="1" hangingPunct="1"/>
            <a:r>
              <a:rPr lang="ru-RU" altLang="ru-RU" sz="2000" dirty="0" err="1" smtClean="0"/>
              <a:t>Одно-строчный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r>
              <a:rPr lang="ru-RU" altLang="ru-RU" sz="2000" dirty="0" err="1" smtClean="0"/>
              <a:t>Много-строчный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A3DF1F-7033-4140-B6C6-1A9D4258035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1968500"/>
            <a:ext cx="1954213" cy="1036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734646-BF36-43D3-9BB4-8BE5FCAB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96691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EF085F-6E1A-46DE-BC41-23976CC016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2397125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EF98887-07C2-4573-9200-E896ECAC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246856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xmlns="" id="{49CB2969-30CB-4F66-9878-3E489987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724150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AC393B8-611D-4D80-B1D7-03052701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33362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82AFB2-61A9-41FE-B6DB-E67B894A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5352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EDB855-65BE-4F66-92CE-3A83AC9C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SA_MAN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3F312F-CB7D-458A-8863-CA6A0E1362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3916363"/>
            <a:ext cx="1954213" cy="103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98706E-865C-48C0-A171-15D847CA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914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DD8153-9EE3-4686-AE77-5C4F08B16D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4343400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B0B76A-1B39-48A0-849A-8EA7BBBE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1306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9EAD966C-4B05-49C7-9FA5-94532C82C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672013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8D3BC11-DF7B-48E1-8BC5-E0D4ADD3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xmlns="" val="663653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2C4AC-94AC-4447-A175-A70DF77B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Однострочный подзапрос</a:t>
            </a:r>
            <a:endParaRPr lang="ru-RU" dirty="0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xmlns="" id="{0D228A68-1256-47C8-A85E-21AC0C091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/>
          <a:p>
            <a:pPr lvl="1" eaLnBrk="1" hangingPunct="1"/>
            <a:r>
              <a:rPr lang="ru-RU" altLang="ru-RU" dirty="0" smtClean="0"/>
              <a:t>Возвращает только одну строку</a:t>
            </a:r>
            <a:endParaRPr lang="en-US" altLang="ru-RU" dirty="0"/>
          </a:p>
          <a:p>
            <a:pPr lvl="1"/>
            <a:r>
              <a:rPr lang="ru-RU" altLang="ru-RU" dirty="0" smtClean="0"/>
              <a:t>Использует однострочные операторы сравнения</a:t>
            </a:r>
            <a:endParaRPr lang="en-US" altLang="ru-RU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B829AD8-45A4-4A7D-8A3D-4BEB209F43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940175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BF8F58C-B18C-4C27-BC0B-5DC9F09B81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940175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&gt;=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76745B9-A978-425D-B144-7F895D4192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360863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96D2AD80-371A-4842-B259-3418B26F66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360863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2A12E529-4050-431C-8B2F-5AA2CBEBB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78155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D9CDF531-C8AE-4707-9658-1436E3E916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78155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&lt;=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89F8B322-9035-43F7-A813-F5BF551D5C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09880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Эквивалентно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308DDDD8-EACB-44A1-89B0-0F935F804B4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09880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=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B1C13CEE-3E9F-4446-ACD6-B3DA17AC5D3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520223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Не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D688AB76-6362-400C-B0A9-7D5B995F9F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520223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&lt;&gt;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!=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35B68266-CCED-4B30-BFCD-1C05376DB0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51948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1C74DE4F-02EA-43DB-B9E9-F8A8A8C8BA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51948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60CA0274-0A61-4089-84DE-47DC3564DD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0775" y="2733675"/>
            <a:ext cx="29559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EF4F331C-FD9F-407B-9C8B-D5F6F55B7D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2525" y="2733675"/>
            <a:ext cx="12382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97CE3B61-E423-4252-BE71-86B921016A1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098800"/>
            <a:ext cx="4194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6475E8C7-3B8B-48F7-B709-A7C523EF55E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940175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xmlns="" id="{6C6869D6-9738-4449-A6A9-3FC53D31F4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62292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xmlns="" id="{A468F64D-A8BC-4ED9-B8A0-38BAE82D0A8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xmlns="" id="{470A3642-1DD6-46A3-A29B-82324278952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60775" y="2733675"/>
            <a:ext cx="0" cy="288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xmlns="" id="{D93740E7-A978-4744-A2BB-988C998F34C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16700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58CB31E5-2058-435A-ABE2-7DC4EA26C58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51948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73DB8FC6-9397-46F3-AD61-092AE7D278B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20223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1EB33CC8-1D9F-4C4F-9724-F725A97BD0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781550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FC65A1FC-FC42-44DD-816F-404A3F8FD2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360863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3BA2E5B8-1D9D-40BE-8F4E-90D5FD1DB04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07124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E39CC-EA8A-4949-8967-FBEFB11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Выполнение однострочного подзапроса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A61B9A1-BCE5-4E7E-801F-5470E5752E2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38325"/>
            <a:ext cx="7286625" cy="287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0952BF9F-ACBB-41FF-A790-C9B1622E6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3975" y="2344738"/>
            <a:ext cx="9937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SA_REP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3FBE152-BAD4-4AAB-BD3F-4A7B9DD10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2900" y="3506788"/>
            <a:ext cx="63658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8600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FAA762F4-52C5-4C05-A30D-71F8C99291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7050" y="2716213"/>
            <a:ext cx="4248150" cy="8842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218CF0C6-99AE-4EBF-B506-FF8DBE825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87688" y="3816350"/>
            <a:ext cx="4227512" cy="8080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CA630BE4-B9D8-4320-B1E2-E1142C53D6EB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52082" y="1766094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xmlns="" id="{00A86249-A949-4C59-9AF3-24A08427B3A0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71132" y="2886869"/>
            <a:ext cx="1095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9" name="Picture 14" descr="C:\salome_official\projects\11gR2_SQL 1\screenshots\les7_11s_a.gif">
            <a:extLst>
              <a:ext uri="{FF2B5EF4-FFF2-40B4-BE49-F238E27FC236}">
                <a16:creationId xmlns:a16="http://schemas.microsoft.com/office/drawing/2014/main" xmlns="" id="{CFF98598-010D-4D40-8EB0-10DE0D10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4916488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4472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D73EE-9DE8-4A78-B474-1865784D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Внутренний запрос не вернул ни одной строки</a:t>
            </a:r>
            <a:endParaRPr lang="ru-RU" sz="3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E66F993-E934-49D9-B54D-212075AB81C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09750"/>
            <a:ext cx="7277100" cy="2152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061FEE1-8147-4245-80A4-9A7DFF5316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5149" y="2819400"/>
            <a:ext cx="4342397" cy="99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FE426AC6-10BA-4437-9A4B-644D5380FA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4343400"/>
            <a:ext cx="3994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 smtClean="0">
                <a:solidFill>
                  <a:srgbClr val="FF3300"/>
                </a:solidFill>
              </a:rPr>
              <a:t>Подзапрос не возвращает никаких строк, поскольку  нет сотрудника с именем «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Lorentz</a:t>
            </a:r>
            <a:r>
              <a:rPr lang="ru-RU" altLang="ru-RU" dirty="0" smtClean="0">
                <a:solidFill>
                  <a:srgbClr val="FF3300"/>
                </a:solidFill>
              </a:rPr>
              <a:t>».</a:t>
            </a:r>
            <a:endParaRPr lang="en-US" altLang="ru-RU" dirty="0">
              <a:solidFill>
                <a:srgbClr val="FF3300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91C70394-A3B2-421C-AC7F-BD238ACF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191000"/>
            <a:ext cx="3635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559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Использование преобразования типов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741A587-FD5A-427D-A4F7-C7B1669D6E9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57250" y="1676399"/>
            <a:ext cx="7299325" cy="21737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'HH:MI:SS')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(125, '9999')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(-125.8, '999D99S')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to_number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('12,454.8-', '99G999D9S')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9684D0-B772-4105-85CA-4AB72047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190863"/>
            <a:ext cx="625879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1F00A-520D-4BB9-AC7A-304A9801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 smtClean="0"/>
              <a:t>Много-строчные</a:t>
            </a:r>
            <a:r>
              <a:rPr lang="ru-RU" altLang="ru-RU" dirty="0" smtClean="0"/>
              <a:t> запросы</a:t>
            </a:r>
            <a:endParaRPr lang="ru-RU" dirty="0"/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xmlns="" id="{0409EE87-F8F1-4771-BEAA-6C8A8AABE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Возвращает более одной строки</a:t>
            </a:r>
          </a:p>
          <a:p>
            <a:r>
              <a:rPr lang="ru-RU" sz="2000" dirty="0" smtClean="0"/>
              <a:t>Используйте операторы сравнения нескольких строк</a:t>
            </a:r>
            <a:endParaRPr lang="ru-RU" sz="20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72489A-CEFB-4787-8D1B-1406E52BDFA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191000"/>
            <a:ext cx="5492750" cy="1371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отношение TRUE для всех элементов в наборе результатов подзапроса.</a:t>
            </a:r>
            <a:endParaRPr lang="ru-RU" sz="16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16F8A36-0297-41A8-A401-F411B2145F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4189413"/>
            <a:ext cx="1103313" cy="13827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FA2868E-583B-4568-AECD-63CC03E928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2701925"/>
            <a:ext cx="54927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Равно одному из значений в списке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E8B29619-0A1B-4E03-871C-30936DA890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2701925"/>
            <a:ext cx="11239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10A8A0D5-83C9-48BD-8C74-D3FE77C8040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52675" y="3122613"/>
            <a:ext cx="5502275" cy="1068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в наборе результатов подзапроса существует хотя бы один элемент, для которого отношение TRUE.</a:t>
            </a:r>
            <a:endParaRPr lang="ru-RU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C7C2741A-B6B6-4B78-B57D-6313AE70784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3122613"/>
            <a:ext cx="1103313" cy="1076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ANY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EC20B53B-A0AF-418C-98EE-AA8BF3296A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51088" y="2336800"/>
            <a:ext cx="5503862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97EC29DE-AF85-4985-A416-FAEA1556D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38250" y="2336800"/>
            <a:ext cx="1182688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chemeClr val="bg1"/>
                </a:solidFill>
              </a:rPr>
              <a:t>Оператор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xmlns="" id="{71566769-DE76-4FE7-9812-6D5712C9D48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701925"/>
            <a:ext cx="6616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xmlns="" id="{C11D30C9-2218-48F0-AFE7-9ED08F32CEE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418465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35B2F636-9547-4576-AC1B-F65DD40C01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5567363"/>
            <a:ext cx="6616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xmlns="" id="{778ECAE3-38D1-4D17-81D1-F9D5EC1C1C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4B0997A1-6B88-4CB2-AB08-C5131828D166}"/>
              </a:ext>
            </a:extLst>
          </p:cNvPr>
          <p:cNvSpPr>
            <a:spLocks/>
          </p:cNvSpPr>
          <p:nvPr/>
        </p:nvSpPr>
        <p:spPr bwMode="blackWhite">
          <a:xfrm>
            <a:off x="2349500" y="2336800"/>
            <a:ext cx="4763" cy="3224213"/>
          </a:xfrm>
          <a:custGeom>
            <a:avLst/>
            <a:gdLst>
              <a:gd name="T0" fmla="*/ 2147483647 w 3"/>
              <a:gd name="T1" fmla="*/ 0 h 2031"/>
              <a:gd name="T2" fmla="*/ 0 w 3"/>
              <a:gd name="T3" fmla="*/ 2147483647 h 2031"/>
              <a:gd name="T4" fmla="*/ 0 60000 65536"/>
              <a:gd name="T5" fmla="*/ 0 60000 65536"/>
              <a:gd name="T6" fmla="*/ 0 w 3"/>
              <a:gd name="T7" fmla="*/ 0 h 2031"/>
              <a:gd name="T8" fmla="*/ 3 w 3"/>
              <a:gd name="T9" fmla="*/ 2031 h 20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031">
                <a:moveTo>
                  <a:pt x="3" y="0"/>
                </a:moveTo>
                <a:lnTo>
                  <a:pt x="0" y="203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xmlns="" id="{9A4FE35D-37AE-46F3-ADE0-8A187A0F9E0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8549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AEFC0B6B-9045-4197-A093-0D2DBFAA7B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3122613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F84BB3C3-C1AE-428D-9FE8-5E2C8C63BBD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xmlns="" id="{0E97345C-62B7-421F-9A6B-75F9FCCB923F}"/>
              </a:ext>
            </a:extLst>
          </p:cNvPr>
          <p:cNvSpPr>
            <a:spLocks/>
          </p:cNvSpPr>
          <p:nvPr/>
        </p:nvSpPr>
        <p:spPr bwMode="blackWhite">
          <a:xfrm>
            <a:off x="1238250" y="2701925"/>
            <a:ext cx="1588" cy="2859088"/>
          </a:xfrm>
          <a:custGeom>
            <a:avLst/>
            <a:gdLst>
              <a:gd name="T0" fmla="*/ 0 w 1"/>
              <a:gd name="T1" fmla="*/ 0 h 1801"/>
              <a:gd name="T2" fmla="*/ 0 w 1"/>
              <a:gd name="T3" fmla="*/ 2147483647 h 1801"/>
              <a:gd name="T4" fmla="*/ 0 60000 65536"/>
              <a:gd name="T5" fmla="*/ 0 60000 65536"/>
              <a:gd name="T6" fmla="*/ 0 w 1"/>
              <a:gd name="T7" fmla="*/ 0 h 1801"/>
              <a:gd name="T8" fmla="*/ 1 w 1"/>
              <a:gd name="T9" fmla="*/ 1801 h 18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01">
                <a:moveTo>
                  <a:pt x="0" y="0"/>
                </a:moveTo>
                <a:lnTo>
                  <a:pt x="0" y="1801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xmlns="" id="{8D1482F7-18DA-451F-902F-09CBA5EAB22B}"/>
              </a:ext>
            </a:extLst>
          </p:cNvPr>
          <p:cNvSpPr>
            <a:spLocks/>
          </p:cNvSpPr>
          <p:nvPr/>
        </p:nvSpPr>
        <p:spPr bwMode="blackWhite">
          <a:xfrm>
            <a:off x="7854950" y="2701925"/>
            <a:ext cx="1588" cy="2849563"/>
          </a:xfrm>
          <a:custGeom>
            <a:avLst/>
            <a:gdLst>
              <a:gd name="T0" fmla="*/ 0 w 1"/>
              <a:gd name="T1" fmla="*/ 0 h 1795"/>
              <a:gd name="T2" fmla="*/ 2147483647 w 1"/>
              <a:gd name="T3" fmla="*/ 2147483647 h 1795"/>
              <a:gd name="T4" fmla="*/ 0 60000 65536"/>
              <a:gd name="T5" fmla="*/ 0 60000 65536"/>
              <a:gd name="T6" fmla="*/ 0 w 1"/>
              <a:gd name="T7" fmla="*/ 0 h 1795"/>
              <a:gd name="T8" fmla="*/ 1 w 1"/>
              <a:gd name="T9" fmla="*/ 1795 h 1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95">
                <a:moveTo>
                  <a:pt x="0" y="0"/>
                </a:moveTo>
                <a:lnTo>
                  <a:pt x="1" y="1795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309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93E9E-BF20-4197-A628-E8F87427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Применение оператора ANY в подзапросах с несколькими строками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0C0C8B5-956F-4C6A-B6E5-32ED6AB866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3725"/>
            <a:ext cx="7277100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ANY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4EC7357-2F83-452B-896D-B575272C37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CA406EC-069A-4411-8DF7-3078605B8C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xmlns="" id="{3899DD51-1679-41A1-BFD1-68DD1DEA8478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D31EBD-7415-4DCE-B291-C61F0D17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2" y="4133851"/>
            <a:ext cx="493463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094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5AC4F-14AE-4189-8CEF-D2B3446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Применение  оператора ALL в подзапросах с несколькими строками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C7BBA38-F3C7-44B4-8C89-3F4D90FDB3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5313"/>
            <a:ext cx="7277100" cy="19827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all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1F0E73A-4702-47AE-972E-36616125C7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274CD7C6-E800-4A15-A49C-64CE36C6C1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416E535F-AEF2-4974-8BF9-7248E010622C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AF45BD-2BD7-43A3-9F3B-00CC067F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022724"/>
            <a:ext cx="493463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77627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3105B-568B-42FE-8B08-95D5F29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Применение оператора </a:t>
            </a:r>
            <a:r>
              <a:rPr lang="en-US" sz="3200" dirty="0" smtClean="0"/>
              <a:t>EXISTS</a:t>
            </a:r>
            <a:br>
              <a:rPr lang="en-US" sz="3200" dirty="0" smtClean="0"/>
            </a:br>
            <a:r>
              <a:rPr lang="en-US" altLang="ru-RU" dirty="0"/>
              <a:t/>
            </a:r>
            <a:br>
              <a:rPr lang="en-US" altLang="ru-RU" dirty="0"/>
            </a:br>
            <a:endParaRPr lang="ru-RU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xmlns="" id="{19289EC7-6F20-48CB-BAA8-8B75C263246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4114800"/>
            <a:ext cx="8054975" cy="1392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NOT EXISTS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* FROM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not null);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xmlns="" id="{7BDE91B8-E8DE-4F64-B1A9-EBAA17B333F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1219200"/>
            <a:ext cx="8054975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employee_id,salary,last_name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M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EXISTS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W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 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W.salary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10000);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8D996A-2F77-4051-8541-8CD238BF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533400" y="2796421"/>
            <a:ext cx="4153480" cy="1282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8F4D19-811A-4155-80BC-500F5AA7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38800"/>
            <a:ext cx="522042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9182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94F5E-54C7-4B80-8619-3725B0C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NULL </a:t>
            </a:r>
            <a:r>
              <a:rPr lang="ru-RU" altLang="ru-RU" dirty="0" smtClean="0"/>
              <a:t>значения в подзапросах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75CC4BF-3F78-436D-A786-2D22D52FCC2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6900"/>
            <a:ext cx="7286625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emp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IN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FROM   employees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EEE80332-AC67-4374-B666-D4A4C02E96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17436" y="4267200"/>
            <a:ext cx="44059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Подзапрос не возвращает строк, поскольку одно из значений, возвращаемых подзапросом, равно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30BE79-D2ED-4818-8421-521A7B3E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352872"/>
            <a:ext cx="340090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779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5EB38D9-5CC8-445A-9450-1E3DB9C3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Применение подзапроса эквивалентно выполнению двух последовательных запросов и использованию результата первого запроса в качестве поисковых значений во втором запросе.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Да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Нет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Пример: обычный подзапрос в WHERE IN</a:t>
            </a:r>
            <a:endParaRPr lang="ru-RU" sz="3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78" y="1958975"/>
            <a:ext cx="4103481" cy="23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Эквивалент двух обычных запросов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8855" y="1977805"/>
            <a:ext cx="31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 Выполнить </a:t>
            </a:r>
            <a:r>
              <a:rPr lang="ru-RU" b="1" dirty="0" smtClean="0"/>
              <a:t>первый запрос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44015" y="3714395"/>
            <a:ext cx="508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2) Вставить полученные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department_id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во второй: 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7" y="2405408"/>
            <a:ext cx="6441674" cy="47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80" y="4219003"/>
            <a:ext cx="7183842" cy="47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Преобразования даты и времени</a:t>
            </a:r>
            <a:endParaRPr lang="ru-RU" sz="3200" dirty="0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658823" y="1584581"/>
            <a:ext cx="4884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TO_DATE()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без времени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95" y="1976162"/>
            <a:ext cx="5990591" cy="53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98578" y="3402036"/>
            <a:ext cx="5793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TO_TIMESTAMP()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содержит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дату и время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877" y="3839999"/>
            <a:ext cx="6111323" cy="7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769573" y="251516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SELECT TO_DATE('27-05-2024', 'DD-MM-YYYY');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9572" y="4548428"/>
            <a:ext cx="60628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SELECT TO_TIMESTAMP('27-05-2024 14:30:00', 'DD-MM-YYYY HH24:MI:SS');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Примеры форматов в TO_DATE и TO_TIMESTAMP</a:t>
            </a:r>
            <a:endParaRPr lang="ru-RU" sz="32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23188" y="2071031"/>
          <a:ext cx="7131564" cy="1219200"/>
        </p:xfrm>
        <a:graphic>
          <a:graphicData uri="http://schemas.openxmlformats.org/drawingml/2006/table">
            <a:tbl>
              <a:tblPr/>
              <a:tblGrid>
                <a:gridCol w="2377188"/>
                <a:gridCol w="2377188"/>
                <a:gridCol w="2377188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строки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</a:t>
                      </a:r>
                      <a:r>
                        <a:rPr lang="ru-RU" sz="1400" dirty="0" smtClean="0"/>
                        <a:t>шаблона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27/05/2024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'27/05/2024'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'DD/MM/YYYY'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2024.05.27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'2024.05.27'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'YYYY.MM.DD'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27-05-2024 15:45:00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'27-05-2024 15:45:00'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'DD-MM-YYYY HH24:MI:SS'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Получение текущей даты или Временной отметки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21295" y="1494800"/>
          <a:ext cx="7548060" cy="4064001"/>
        </p:xfrm>
        <a:graphic>
          <a:graphicData uri="http://schemas.openxmlformats.org/drawingml/2006/table">
            <a:tbl>
              <a:tblPr/>
              <a:tblGrid>
                <a:gridCol w="2516020"/>
                <a:gridCol w="2516020"/>
                <a:gridCol w="2516020"/>
              </a:tblGrid>
              <a:tr h="55780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ru-RU" sz="1400" dirty="0"/>
                        <a:t>Что нужно получить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 </a:t>
                      </a:r>
                      <a:r>
                        <a:rPr lang="en-US" sz="1400" b="1" dirty="0"/>
                        <a:t>Hive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PostgreSQL</a:t>
                      </a:r>
                      <a:endParaRPr lang="en-US" sz="1400" b="1" dirty="0"/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745">
                <a:tc>
                  <a:txBody>
                    <a:bodyPr/>
                    <a:lstStyle/>
                    <a:p>
                      <a:r>
                        <a:rPr lang="ru-RU" sz="1400" dirty="0"/>
                        <a:t>📅 Текущая дата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7804">
                <a:tc>
                  <a:txBody>
                    <a:bodyPr/>
                    <a:lstStyle/>
                    <a:p>
                      <a:r>
                        <a:rPr lang="ru-RU" sz="1400"/>
                        <a:t>🕒 Текущий </a:t>
                      </a:r>
                      <a:r>
                        <a:rPr lang="en-US" sz="1400"/>
                        <a:t>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 dirty="0"/>
                        <a:t>🕕 Только время (</a:t>
                      </a:r>
                      <a:r>
                        <a:rPr lang="ru-RU" sz="1400" dirty="0" err="1"/>
                        <a:t>часы:минуты:секунды</a:t>
                      </a:r>
                      <a:r>
                        <a:rPr lang="ru-RU" sz="1400" dirty="0"/>
                        <a:t>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DATE_FORMAT(CURRENT_TIMESTAMP, 'HH:mm:ss')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CURRENT_TIME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/>
                        <a:t>📆 Явное преобразование строки в дату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CAST('2024-05-27' AS DATE)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TO_DATE('27-05-2024', 'DD-MM-YYYY')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5922">
                <a:tc>
                  <a:txBody>
                    <a:bodyPr/>
                    <a:lstStyle/>
                    <a:p>
                      <a:r>
                        <a:rPr lang="ru-RU" sz="1400"/>
                        <a:t>🕓 Явное преобразование строки в 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 14:30:00' AS TIMESTAMP)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TO_TIMESTAMP('27-05-2024 14:30:00', 'DD-MM-YYYY HH24:MI:SS')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2769</TotalTime>
  <Words>2001</Words>
  <Application>Microsoft Office PowerPoint</Application>
  <PresentationFormat>Экран (4:3)</PresentationFormat>
  <Paragraphs>548</Paragraphs>
  <Slides>67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Office Theme</vt:lpstr>
      <vt:lpstr>Вопрос</vt:lpstr>
      <vt:lpstr>Встроенные функции SQL</vt:lpstr>
      <vt:lpstr>Функции преобразования</vt:lpstr>
      <vt:lpstr>Явное преобразование типов данных</vt:lpstr>
      <vt:lpstr>Применение TO_... Функций для Даты</vt:lpstr>
      <vt:lpstr>Использование преобразования типов</vt:lpstr>
      <vt:lpstr>Преобразования даты и времени</vt:lpstr>
      <vt:lpstr>Примеры форматов в TO_DATE и TO_TIMESTAMP</vt:lpstr>
      <vt:lpstr>Получение текущей даты или Временной отметки</vt:lpstr>
      <vt:lpstr>Полезные Функции</vt:lpstr>
      <vt:lpstr>Полезные Функции</vt:lpstr>
      <vt:lpstr>Применение COALESCE Функции</vt:lpstr>
      <vt:lpstr>Пример применения COALESCE</vt:lpstr>
      <vt:lpstr>Условные выражения</vt:lpstr>
      <vt:lpstr>CASE Выражение</vt:lpstr>
      <vt:lpstr>CASE Выражение</vt:lpstr>
      <vt:lpstr>CASE Выражение</vt:lpstr>
      <vt:lpstr>Модель данных – Клиент</vt:lpstr>
      <vt:lpstr>Соединения таблиц</vt:lpstr>
      <vt:lpstr>Схема управления сотрудниками (HR)</vt:lpstr>
      <vt:lpstr>Схема управления сотрудниками (HR)</vt:lpstr>
      <vt:lpstr>JOIN`ы (Соединения) в SQL</vt:lpstr>
      <vt:lpstr>Получение данных из нескольких таблиц</vt:lpstr>
      <vt:lpstr>Типы Соединений</vt:lpstr>
      <vt:lpstr>Типы Соединений</vt:lpstr>
      <vt:lpstr>Соединение таблиц с использованием синтаксиса SQL:1999</vt:lpstr>
      <vt:lpstr>Соединения по колонками</vt:lpstr>
      <vt:lpstr>Создание объединений с оператором ON</vt:lpstr>
      <vt:lpstr>Извлечение записей с помощью оператора ON</vt:lpstr>
      <vt:lpstr>Inner Join</vt:lpstr>
      <vt:lpstr>Создание трехсторонних соединений с помощью оператора ON</vt:lpstr>
      <vt:lpstr>Применение дополнительных условий к соединению</vt:lpstr>
      <vt:lpstr>Применение дополнительных условий к соединению</vt:lpstr>
      <vt:lpstr>Соединение таблицы самой с собой</vt:lpstr>
      <vt:lpstr>Само-cоединение с применением оператора ON</vt:lpstr>
      <vt:lpstr>Неравнозначные соединения</vt:lpstr>
      <vt:lpstr>Неравнозначные соединения| Пример запроса</vt:lpstr>
      <vt:lpstr>Left [OUTER] Join</vt:lpstr>
      <vt:lpstr>INNER и OUTER Соединения</vt:lpstr>
      <vt:lpstr>LEFT OUTER JOIN</vt:lpstr>
      <vt:lpstr>RIGHT OUTER JOIN</vt:lpstr>
      <vt:lpstr>Right [OUTER] Join</vt:lpstr>
      <vt:lpstr>Left-Anti Join</vt:lpstr>
      <vt:lpstr>FULL OUTER JOIN</vt:lpstr>
      <vt:lpstr>FULL [Outer] Join</vt:lpstr>
      <vt:lpstr>Декартовы произведения</vt:lpstr>
      <vt:lpstr>Создание декартова произведения</vt:lpstr>
      <vt:lpstr>Создание перекрестных соединений</vt:lpstr>
      <vt:lpstr>Cross-Join</vt:lpstr>
      <vt:lpstr>Вопрос</vt:lpstr>
      <vt:lpstr>Подзапросы</vt:lpstr>
      <vt:lpstr>Использование подзапроса для решения проблемы</vt:lpstr>
      <vt:lpstr>Синтаксис подзапроса</vt:lpstr>
      <vt:lpstr>Применение Подзапроса</vt:lpstr>
      <vt:lpstr>Правила работы с подзапросом</vt:lpstr>
      <vt:lpstr>Типы Подзапросов</vt:lpstr>
      <vt:lpstr>Однострочный подзапрос</vt:lpstr>
      <vt:lpstr>Выполнение однострочного подзапроса</vt:lpstr>
      <vt:lpstr> Внутренний запрос не вернул ни одной строки</vt:lpstr>
      <vt:lpstr>Много-строчные запросы</vt:lpstr>
      <vt:lpstr>Применение оператора ANY в подзапросах с несколькими строками</vt:lpstr>
      <vt:lpstr>Применение  оператора ALL в подзапросах с несколькими строками</vt:lpstr>
      <vt:lpstr>Применение оператора EXISTS  </vt:lpstr>
      <vt:lpstr>NULL значения в подзапросах</vt:lpstr>
      <vt:lpstr>Вопрос</vt:lpstr>
      <vt:lpstr>Пример: обычный подзапрос в WHERE IN</vt:lpstr>
      <vt:lpstr>Эквивалент двух обычных запросов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109</cp:revision>
  <dcterms:created xsi:type="dcterms:W3CDTF">2020-10-05T08:41:16Z</dcterms:created>
  <dcterms:modified xsi:type="dcterms:W3CDTF">2025-09-04T07:19:51Z</dcterms:modified>
</cp:coreProperties>
</file>